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vml" ContentType="application/vnd.openxmlformats-officedocument.vmlDrawi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embeddings/oleObject1.bin" ContentType="application/vnd.openxmlformats-officedocument.oleObject"/>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handoutMasterIdLst>
    <p:handoutMasterId r:id="rId28"/>
  </p:handoutMasterIdLst>
  <p:sldIdLst>
    <p:sldId id="275" r:id="rId2"/>
    <p:sldId id="310" r:id="rId3"/>
    <p:sldId id="311" r:id="rId4"/>
    <p:sldId id="279" r:id="rId5"/>
    <p:sldId id="337" r:id="rId6"/>
    <p:sldId id="338" r:id="rId7"/>
    <p:sldId id="312" r:id="rId8"/>
    <p:sldId id="281" r:id="rId9"/>
    <p:sldId id="282" r:id="rId10"/>
    <p:sldId id="291" r:id="rId11"/>
    <p:sldId id="317" r:id="rId12"/>
    <p:sldId id="295" r:id="rId13"/>
    <p:sldId id="315" r:id="rId14"/>
    <p:sldId id="340" r:id="rId15"/>
    <p:sldId id="300" r:id="rId16"/>
    <p:sldId id="303" r:id="rId17"/>
    <p:sldId id="319" r:id="rId18"/>
    <p:sldId id="321" r:id="rId19"/>
    <p:sldId id="322" r:id="rId20"/>
    <p:sldId id="327" r:id="rId21"/>
    <p:sldId id="329" r:id="rId22"/>
    <p:sldId id="330" r:id="rId23"/>
    <p:sldId id="331" r:id="rId24"/>
    <p:sldId id="334" r:id="rId25"/>
    <p:sldId id="335" r:id="rId26"/>
  </p:sldIdLst>
  <p:sldSz cx="9144000" cy="6858000" type="screen4x3"/>
  <p:notesSz cx="6858000" cy="9144000"/>
  <p:defaultTextStyle>
    <a:defPPr>
      <a:defRPr lang="en-US"/>
    </a:defPPr>
    <a:lvl1pPr algn="l" rtl="0" fontAlgn="base">
      <a:spcBef>
        <a:spcPct val="30000"/>
      </a:spcBef>
      <a:spcAft>
        <a:spcPct val="0"/>
      </a:spcAft>
      <a:defRPr sz="1200" kern="1200">
        <a:solidFill>
          <a:schemeClr val="tx1"/>
        </a:solidFill>
        <a:latin typeface="Times New Roman" charset="0"/>
        <a:ea typeface="ＭＳ Ｐゴシック" charset="0"/>
        <a:cs typeface="ＭＳ Ｐゴシック" charset="0"/>
      </a:defRPr>
    </a:lvl1pPr>
    <a:lvl2pPr marL="457200" algn="l" rtl="0" fontAlgn="base">
      <a:spcBef>
        <a:spcPct val="30000"/>
      </a:spcBef>
      <a:spcAft>
        <a:spcPct val="0"/>
      </a:spcAft>
      <a:defRPr sz="1200" kern="1200">
        <a:solidFill>
          <a:schemeClr val="tx1"/>
        </a:solidFill>
        <a:latin typeface="Times New Roman" charset="0"/>
        <a:ea typeface="ＭＳ Ｐゴシック" charset="0"/>
        <a:cs typeface="ＭＳ Ｐゴシック" charset="0"/>
      </a:defRPr>
    </a:lvl2pPr>
    <a:lvl3pPr marL="914400" algn="l" rtl="0" fontAlgn="base">
      <a:spcBef>
        <a:spcPct val="30000"/>
      </a:spcBef>
      <a:spcAft>
        <a:spcPct val="0"/>
      </a:spcAft>
      <a:defRPr sz="1200" kern="1200">
        <a:solidFill>
          <a:schemeClr val="tx1"/>
        </a:solidFill>
        <a:latin typeface="Times New Roman" charset="0"/>
        <a:ea typeface="ＭＳ Ｐゴシック" charset="0"/>
        <a:cs typeface="ＭＳ Ｐゴシック" charset="0"/>
      </a:defRPr>
    </a:lvl3pPr>
    <a:lvl4pPr marL="1371600" algn="l" rtl="0" fontAlgn="base">
      <a:spcBef>
        <a:spcPct val="30000"/>
      </a:spcBef>
      <a:spcAft>
        <a:spcPct val="0"/>
      </a:spcAft>
      <a:defRPr sz="1200" kern="1200">
        <a:solidFill>
          <a:schemeClr val="tx1"/>
        </a:solidFill>
        <a:latin typeface="Times New Roman" charset="0"/>
        <a:ea typeface="ＭＳ Ｐゴシック" charset="0"/>
        <a:cs typeface="ＭＳ Ｐゴシック" charset="0"/>
      </a:defRPr>
    </a:lvl4pPr>
    <a:lvl5pPr marL="1828800" algn="l" rtl="0" fontAlgn="base">
      <a:spcBef>
        <a:spcPct val="30000"/>
      </a:spcBef>
      <a:spcAft>
        <a:spcPct val="0"/>
      </a:spcAft>
      <a:defRPr sz="1200"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1200"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1200"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1200"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1200" kern="1200">
        <a:solidFill>
          <a:schemeClr val="tx1"/>
        </a:solidFill>
        <a:latin typeface="Times New Roman"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clrMode="bw" frameSlides="1"/>
  <p:clrMru>
    <a:srgbClr val="006600"/>
    <a:srgbClr val="969696"/>
    <a:srgbClr val="DDDDDD"/>
    <a:srgbClr val="F7F4ED"/>
    <a:srgbClr val="E4DBC6"/>
    <a:srgbClr val="800000"/>
    <a:srgbClr val="8A0000"/>
    <a:srgbClr val="F2EEE2"/>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559" autoAdjust="0"/>
  </p:normalViewPr>
  <p:slideViewPr>
    <p:cSldViewPr>
      <p:cViewPr varScale="1">
        <p:scale>
          <a:sx n="73" d="100"/>
          <a:sy n="73" d="100"/>
        </p:scale>
        <p:origin x="-1944" y="-96"/>
      </p:cViewPr>
      <p:guideLst>
        <p:guide orient="horz" pos="3888"/>
        <p:guide pos="2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2748" y="792"/>
      </p:cViewPr>
      <p:guideLst>
        <p:guide orient="horz" pos="2880"/>
        <p:guide pos="672"/>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spcBef>
                <a:spcPct val="0"/>
              </a:spcBef>
              <a:defRPr>
                <a:cs typeface="+mn-cs"/>
              </a:defRPr>
            </a:lvl1pPr>
          </a:lstStyle>
          <a:p>
            <a:pPr>
              <a:defRPr/>
            </a:pPr>
            <a:endParaRPr lang="en-US"/>
          </a:p>
        </p:txBody>
      </p:sp>
      <p:sp>
        <p:nvSpPr>
          <p:cNvPr id="22528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spcBef>
                <a:spcPct val="0"/>
              </a:spcBef>
              <a:defRPr>
                <a:cs typeface="+mn-cs"/>
              </a:defRPr>
            </a:lvl1pPr>
          </a:lstStyle>
          <a:p>
            <a:pPr>
              <a:defRPr/>
            </a:pPr>
            <a:endParaRPr lang="en-US"/>
          </a:p>
        </p:txBody>
      </p:sp>
      <p:sp>
        <p:nvSpPr>
          <p:cNvPr id="22528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spcBef>
                <a:spcPct val="0"/>
              </a:spcBef>
              <a:defRPr>
                <a:cs typeface="+mn-cs"/>
              </a:defRPr>
            </a:lvl1pPr>
          </a:lstStyle>
          <a:p>
            <a:pPr>
              <a:defRPr/>
            </a:pPr>
            <a:endParaRPr lang="en-US"/>
          </a:p>
        </p:txBody>
      </p:sp>
      <p:sp>
        <p:nvSpPr>
          <p:cNvPr id="22528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spcBef>
                <a:spcPct val="0"/>
              </a:spcBef>
              <a:defRPr>
                <a:cs typeface="+mn-cs"/>
              </a:defRPr>
            </a:lvl1pPr>
          </a:lstStyle>
          <a:p>
            <a:pPr>
              <a:defRPr/>
            </a:pPr>
            <a:fld id="{529947EF-4801-0A4C-803B-44E92A1EEAC0}" type="slidenum">
              <a:rPr lang="en-US"/>
              <a:pPr>
                <a:defRPr/>
              </a:pPr>
              <a:t>‹#›</a:t>
            </a:fld>
            <a:endParaRPr lang="en-US"/>
          </a:p>
        </p:txBody>
      </p:sp>
    </p:spTree>
    <p:extLst>
      <p:ext uri="{BB962C8B-B14F-4D97-AF65-F5344CB8AC3E}">
        <p14:creationId xmlns:p14="http://schemas.microsoft.com/office/powerpoint/2010/main" val="3925874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spcBef>
                <a:spcPct val="0"/>
              </a:spcBef>
              <a:defRPr>
                <a:cs typeface="+mn-cs"/>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spcBef>
                <a:spcPct val="0"/>
              </a:spcBef>
              <a:defRPr>
                <a:cs typeface="+mn-cs"/>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spcBef>
                <a:spcPct val="0"/>
              </a:spcBef>
              <a:defRPr>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spcBef>
                <a:spcPct val="0"/>
              </a:spcBef>
              <a:defRPr>
                <a:cs typeface="+mn-cs"/>
              </a:defRPr>
            </a:lvl1pPr>
          </a:lstStyle>
          <a:p>
            <a:pPr>
              <a:defRPr/>
            </a:pPr>
            <a:fld id="{61871BF2-4F7A-634E-A958-8ED92BD54992}" type="slidenum">
              <a:rPr lang="en-US"/>
              <a:pPr>
                <a:defRPr/>
              </a:pPr>
              <a:t>‹#›</a:t>
            </a:fld>
            <a:endParaRPr lang="en-US"/>
          </a:p>
        </p:txBody>
      </p:sp>
    </p:spTree>
    <p:extLst>
      <p:ext uri="{BB962C8B-B14F-4D97-AF65-F5344CB8AC3E}">
        <p14:creationId xmlns:p14="http://schemas.microsoft.com/office/powerpoint/2010/main" val="266511576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ＭＳ Ｐゴシック" charset="0"/>
      </a:defRPr>
    </a:lvl1pPr>
    <a:lvl2pPr marL="2286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4572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6858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9144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4E00E5F-216E-7547-B977-32A98D307BF2}" type="slidenum">
              <a:rPr lang="en-US"/>
              <a:pPr>
                <a:defRPr/>
              </a:pPr>
              <a:t>1</a:t>
            </a:fld>
            <a:endParaRPr lang="en-US"/>
          </a:p>
        </p:txBody>
      </p:sp>
      <p:sp>
        <p:nvSpPr>
          <p:cNvPr id="686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8612" name="Rectangle 4"/>
          <p:cNvSpPr>
            <a:spLocks noGrp="1" noChangeArrowheads="1"/>
          </p:cNvSpPr>
          <p:nvPr>
            <p:ph type="body" idx="1"/>
          </p:nvPr>
        </p:nvSpPr>
        <p:spPr/>
        <p:txBody>
          <a:bodyPr/>
          <a:lstStyle/>
          <a:p>
            <a:pPr marL="228600" indent="-228600" eaLnBrk="1" hangingPunct="1">
              <a:defRPr/>
            </a:pPr>
            <a:endParaRPr lang="en-US" dirty="0" smtClean="0">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E90608C-2D39-9745-96B0-18D7237810C6}" type="slidenum">
              <a:rPr lang="en-US"/>
              <a:pPr>
                <a:defRPr/>
              </a:pPr>
              <a:t>12</a:t>
            </a:fld>
            <a:endParaRPr lang="en-US"/>
          </a:p>
        </p:txBody>
      </p:sp>
      <p:sp>
        <p:nvSpPr>
          <p:cNvPr id="3911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91171" name="Rectangle 3"/>
          <p:cNvSpPr>
            <a:spLocks noGrp="1" noChangeArrowheads="1"/>
          </p:cNvSpPr>
          <p:nvPr>
            <p:ph type="body" idx="1"/>
          </p:nvPr>
        </p:nvSpPr>
        <p:spPr/>
        <p:txBody>
          <a:bodyPr/>
          <a:lstStyle/>
          <a:p>
            <a:pPr eaLnBrk="1" hangingPunct="1">
              <a:defRPr/>
            </a:pPr>
            <a:r>
              <a:rPr lang="en-US" altLang="ja-JP" smtClean="0"/>
              <a:t>Even though a message may have been received by the audience, it still does not “mean” anything until the recipient decodes it. Unfortunately, there is no guarantee that your audience will assign the same meaning that you intended. Assigning meaning through decoding is a highly personal process that is affected by culture, individual beliefs and biases, language differences, and individual thinking styles. </a:t>
            </a:r>
          </a:p>
          <a:p>
            <a:pPr eaLnBrk="1" hangingPunct="1">
              <a:defRPr/>
            </a:pPr>
            <a:r>
              <a:rPr lang="en-US" altLang="ja-JP" smtClean="0"/>
              <a:t>As you will discover in Chapter 3, </a:t>
            </a:r>
            <a:r>
              <a:rPr lang="en-US" altLang="ja-JP" i="1" smtClean="0"/>
              <a:t>culture</a:t>
            </a:r>
            <a:r>
              <a:rPr lang="en-US" altLang="ja-JP" smtClean="0"/>
              <a:t> shapes people’s views of the world in profound ways, from determinations of right and wrong to details such as the symbolic meanings attached to specific colors. </a:t>
            </a:r>
          </a:p>
          <a:p>
            <a:pPr eaLnBrk="1" hangingPunct="1">
              <a:defRPr/>
            </a:pPr>
            <a:r>
              <a:rPr lang="en-US" altLang="ja-JP" smtClean="0"/>
              <a:t>At an individual level, </a:t>
            </a:r>
            <a:r>
              <a:rPr lang="en-US" altLang="ja-JP" i="1" smtClean="0"/>
              <a:t>beliefs and biases</a:t>
            </a:r>
            <a:r>
              <a:rPr lang="en-US" altLang="ja-JP" smtClean="0"/>
              <a:t> also influence the meaning that audiences extract from messages. For instance, our minds organize incoming sensations into a mental map that represents our individual </a:t>
            </a:r>
            <a:r>
              <a:rPr lang="en-US" altLang="ja-JP" i="1" smtClean="0"/>
              <a:t>perception </a:t>
            </a:r>
            <a:r>
              <a:rPr lang="en-US" altLang="ja-JP" smtClean="0"/>
              <a:t>of reality.</a:t>
            </a:r>
          </a:p>
          <a:p>
            <a:pPr eaLnBrk="1" hangingPunct="1">
              <a:defRPr/>
            </a:pPr>
            <a:r>
              <a:rPr lang="en-US" altLang="ja-JP" i="1" smtClean="0"/>
              <a:t>Language differences</a:t>
            </a:r>
            <a:r>
              <a:rPr lang="en-US" altLang="ja-JP" smtClean="0"/>
              <a:t> also influence meaning. If you ask an employee to send you a report on sales figures “ASAP,” does that mean within 10 seconds, 10 minutes, or 10 days? </a:t>
            </a:r>
          </a:p>
          <a:p>
            <a:pPr eaLnBrk="1" hangingPunct="1">
              <a:defRPr/>
            </a:pPr>
            <a:r>
              <a:rPr lang="en-US" altLang="ja-JP" smtClean="0"/>
              <a:t>Individual </a:t>
            </a:r>
            <a:r>
              <a:rPr lang="en-US" altLang="ja-JP" i="1" smtClean="0"/>
              <a:t>thinking styles</a:t>
            </a:r>
            <a:r>
              <a:rPr lang="en-US" altLang="ja-JP" smtClean="0"/>
              <a:t> are another important factor. For example, even though business decisions are supposedly made on the basis of objective analysis and clear logic, emotion and intuition can influence the interpretation of messages.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F801A0B-7E68-D846-BEF8-CF57627EB52F}" type="slidenum">
              <a:rPr lang="en-US"/>
              <a:pPr>
                <a:defRPr/>
              </a:pPr>
              <a:t>13</a:t>
            </a:fld>
            <a:endParaRPr lang="en-US"/>
          </a:p>
        </p:txBody>
      </p:sp>
      <p:sp>
        <p:nvSpPr>
          <p:cNvPr id="4382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38275" name="Rectangle 3"/>
          <p:cNvSpPr>
            <a:spLocks noGrp="1" noChangeArrowheads="1"/>
          </p:cNvSpPr>
          <p:nvPr>
            <p:ph type="body" idx="1"/>
          </p:nvPr>
        </p:nvSpPr>
        <p:spPr/>
        <p:txBody>
          <a:bodyPr/>
          <a:lstStyle/>
          <a:p>
            <a:pPr eaLnBrk="1" hangingPunct="1">
              <a:defRPr/>
            </a:pPr>
            <a:r>
              <a:rPr lang="en-US" altLang="ja-JP" smtClean="0"/>
              <a:t>An </a:t>
            </a:r>
            <a:r>
              <a:rPr lang="en-US" altLang="ja-JP" b="1" smtClean="0"/>
              <a:t>audience-centered approach</a:t>
            </a:r>
            <a:r>
              <a:rPr lang="en-US" altLang="ja-JP" smtClean="0"/>
              <a:t> means focusing on and caring about the members of your audience, and making every effort to get your message across in a way that is meaningful to them. This approach is also known as adopting the “you” attitude (focusing on the audience), as opposed to writing messages that are about “me’ (focusing on yourself). Learn as much as you can about your audience, such as their biases, education, and personal and professional styles. If you are addressing strangers and unable to find out more about them, use your common sense and imagination to project yourself into their position. </a:t>
            </a:r>
          </a:p>
          <a:p>
            <a:pPr eaLnBrk="1" hangingPunct="1">
              <a:defRPr/>
            </a:pPr>
            <a:r>
              <a:rPr lang="en-US" altLang="ja-JP" smtClean="0"/>
              <a:t>This ability to relate to the needs of others is a key part of </a:t>
            </a:r>
            <a:r>
              <a:rPr lang="en-US" altLang="ja-JP" i="1" smtClean="0"/>
              <a:t>emotional intelligence</a:t>
            </a:r>
            <a:r>
              <a:rPr lang="en-US" altLang="ja-JP" smtClean="0"/>
              <a:t>, widely considered to be a vital characteristic of successful managers and leaders. Learn as much as possible about the biases, education, age, status, style, and personal and professional concerns of your audience. The more you know about the people that you are communicating with, the easier it will be to relate to their needs—which, in turn, will make it easier for them to hear, understand, and respond to your message.</a:t>
            </a:r>
          </a:p>
          <a:p>
            <a:pPr eaLnBrk="1" hangingPunct="1">
              <a:defRPr/>
            </a:pPr>
            <a:endParaRPr lang="en-US" smtClean="0">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FD145A5-18AD-D045-A3D9-4623794D08EF}" type="slidenum">
              <a:rPr lang="en-US"/>
              <a:pPr>
                <a:defRPr/>
              </a:pPr>
              <a:t>14</a:t>
            </a:fld>
            <a:endParaRPr lang="en-US"/>
          </a:p>
        </p:txBody>
      </p:sp>
      <p:sp>
        <p:nvSpPr>
          <p:cNvPr id="3993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99363" name="Rectangle 3"/>
          <p:cNvSpPr>
            <a:spLocks noGrp="1" noChangeArrowheads="1"/>
          </p:cNvSpPr>
          <p:nvPr>
            <p:ph type="body" idx="1"/>
          </p:nvPr>
        </p:nvSpPr>
        <p:spPr/>
        <p:txBody>
          <a:bodyPr/>
          <a:lstStyle/>
          <a:p>
            <a:pPr eaLnBrk="1" hangingPunct="1">
              <a:defRPr/>
            </a:pPr>
            <a:r>
              <a:rPr lang="en-US" altLang="ja-JP" smtClean="0"/>
              <a:t>Your own skills as a communicator will be as much of a factor in your business success as anything else you will do. No matter what your skill level, opportunities to improve are numerous and usually easy to find. Many employers provide communication training, but do not wait</a:t>
            </a:r>
            <a:r>
              <a:rPr lang="en-US" altLang="ja-JP" smtClean="0">
                <a:cs typeface="Times New Roman" charset="0"/>
              </a:rPr>
              <a:t>—u</a:t>
            </a:r>
            <a:r>
              <a:rPr lang="en-US" altLang="ja-JP" smtClean="0"/>
              <a:t>se this course to begin improving your skills now.</a:t>
            </a:r>
            <a:endParaRPr lang="en-US" smtClean="0">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048B75C-C3F2-6848-9743-27303AAD453E}" type="slidenum">
              <a:rPr lang="en-US"/>
              <a:pPr>
                <a:defRPr/>
              </a:pPr>
              <a:t>15</a:t>
            </a:fld>
            <a:endParaRPr lang="en-US"/>
          </a:p>
        </p:txBody>
      </p:sp>
      <p:sp>
        <p:nvSpPr>
          <p:cNvPr id="4014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01411" name="Rectangle 3"/>
          <p:cNvSpPr>
            <a:spLocks noGrp="1" noChangeArrowheads="1"/>
          </p:cNvSpPr>
          <p:nvPr>
            <p:ph type="body" idx="1"/>
          </p:nvPr>
        </p:nvSpPr>
        <p:spPr/>
        <p:txBody>
          <a:bodyPr/>
          <a:lstStyle/>
          <a:p>
            <a:pPr eaLnBrk="1" hangingPunct="1">
              <a:defRPr/>
            </a:pPr>
            <a:r>
              <a:rPr lang="en-US" altLang="ja-JP" smtClean="0"/>
              <a:t>You will encounter numerous situations in which you are expected to give and receive feedback regarding communication efforts. Whether giving or receiving criticism, be sure you do so in a constructive way. </a:t>
            </a:r>
            <a:r>
              <a:rPr lang="en-US" altLang="ja-JP" b="1" smtClean="0"/>
              <a:t>Constructive feedback</a:t>
            </a:r>
            <a:r>
              <a:rPr lang="en-US" altLang="ja-JP" smtClean="0"/>
              <a:t>, sometimes called </a:t>
            </a:r>
            <a:r>
              <a:rPr lang="en-US" altLang="ja-JP" i="1" smtClean="0"/>
              <a:t>constructive criticism</a:t>
            </a:r>
            <a:r>
              <a:rPr lang="en-US" altLang="ja-JP" smtClean="0"/>
              <a:t>, focuses on the process and outcomes of communication, not on the people involved. In contrast, </a:t>
            </a:r>
            <a:r>
              <a:rPr lang="en-US" altLang="ja-JP" b="1" smtClean="0"/>
              <a:t>destructive feedback </a:t>
            </a:r>
            <a:r>
              <a:rPr lang="en-US" altLang="ja-JP" smtClean="0"/>
              <a:t>delivers criticism with no effort to stimulate improvement.</a:t>
            </a:r>
          </a:p>
          <a:p>
            <a:pPr eaLnBrk="1" hangingPunct="1">
              <a:defRPr/>
            </a:pPr>
            <a:r>
              <a:rPr lang="en-US" altLang="ja-JP" smtClean="0"/>
              <a:t> </a:t>
            </a:r>
            <a:endParaRPr lang="en-US" smtClean="0">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60290C6-CB18-274C-A2AD-3BC87740920D}" type="slidenum">
              <a:rPr lang="en-US"/>
              <a:pPr>
                <a:defRPr/>
              </a:pPr>
              <a:t>16</a:t>
            </a:fld>
            <a:endParaRPr lang="en-US"/>
          </a:p>
        </p:txBody>
      </p:sp>
      <p:sp>
        <p:nvSpPr>
          <p:cNvPr id="4075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07555" name="Rectangle 3"/>
          <p:cNvSpPr>
            <a:spLocks noGrp="1" noChangeArrowheads="1"/>
          </p:cNvSpPr>
          <p:nvPr>
            <p:ph type="body" idx="1"/>
          </p:nvPr>
        </p:nvSpPr>
        <p:spPr/>
        <p:txBody>
          <a:bodyPr/>
          <a:lstStyle/>
          <a:p>
            <a:pPr eaLnBrk="1" hangingPunct="1">
              <a:defRPr/>
            </a:pPr>
            <a:r>
              <a:rPr lang="en-US" altLang="ja-JP" b="1" smtClean="0"/>
              <a:t>Ethics</a:t>
            </a:r>
            <a:r>
              <a:rPr lang="en-US" altLang="ja-JP" smtClean="0"/>
              <a:t> are the accepted principles of conduct that govern behavior within a society. Put another way, ethical principles define the boundary between right and wrong. </a:t>
            </a:r>
            <a:r>
              <a:rPr lang="en-US" altLang="ja-JP" b="1" smtClean="0"/>
              <a:t>Ethical communication</a:t>
            </a:r>
            <a:r>
              <a:rPr lang="en-US" altLang="ja-JP" smtClean="0"/>
              <a:t> includes all relevant information, is true in every sense, and is not deceptive in any way. </a:t>
            </a: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225A2EE-E742-B74D-A1B6-D5330098BAA0}" type="slidenum">
              <a:rPr lang="en-US"/>
              <a:pPr>
                <a:defRPr/>
              </a:pPr>
              <a:t>17</a:t>
            </a:fld>
            <a:endParaRPr lang="en-US"/>
          </a:p>
        </p:txBody>
      </p:sp>
      <p:sp>
        <p:nvSpPr>
          <p:cNvPr id="686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8612" name="Rectangle 4"/>
          <p:cNvSpPr>
            <a:spLocks noGrp="1" noChangeArrowheads="1"/>
          </p:cNvSpPr>
          <p:nvPr>
            <p:ph type="body" idx="1"/>
          </p:nvPr>
        </p:nvSpPr>
        <p:spPr/>
        <p:txBody>
          <a:bodyPr/>
          <a:lstStyle/>
          <a:p>
            <a:pPr marL="228600" indent="-228600" eaLnBrk="1" hangingPunct="1">
              <a:defRPr/>
            </a:pPr>
            <a:endParaRPr lang="en-US" dirty="0" smtClean="0">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EBF011B-2202-2947-8384-06C3772F4204}" type="slidenum">
              <a:rPr lang="en-US"/>
              <a:pPr>
                <a:defRPr/>
              </a:pPr>
              <a:t>18</a:t>
            </a:fld>
            <a:endParaRPr lang="en-US"/>
          </a:p>
        </p:txBody>
      </p:sp>
      <p:sp>
        <p:nvSpPr>
          <p:cNvPr id="5775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77539" name="Rectangle 3"/>
          <p:cNvSpPr>
            <a:spLocks noGrp="1" noChangeArrowheads="1"/>
          </p:cNvSpPr>
          <p:nvPr>
            <p:ph type="body" idx="1"/>
          </p:nvPr>
        </p:nvSpPr>
        <p:spPr/>
        <p:txBody>
          <a:bodyPr/>
          <a:lstStyle/>
          <a:p>
            <a:pPr eaLnBrk="1" hangingPunct="1">
              <a:defRPr/>
            </a:pPr>
            <a:r>
              <a:rPr lang="en-US" smtClean="0">
                <a:cs typeface="+mn-cs"/>
              </a:rPr>
              <a:t>To be effective collaborators in a team setting, you and your colleagues must recognize that each individual brings valuable assets, knowledge, and skills to the team. Strong collaborators are willing to exchange information, examine issues, and work through conflicts that arise. </a:t>
            </a:r>
            <a:r>
              <a:rPr lang="en-US" altLang="ja-JP" smtClean="0"/>
              <a:t>The most effective teams have a clear objective and a shared sense of purpose. Furthermore, they communicate openly and honestly, reach decisions by consensus, think creatively, and know how to resolve conflict. Learning these team skills takes time and practice, so U.S. companies now teach teamwork more frequently than any other aspect of business.</a:t>
            </a:r>
          </a:p>
          <a:p>
            <a:pPr eaLnBrk="1" hangingPunct="1">
              <a:defRPr/>
            </a:pPr>
            <a:endParaRPr lang="en-US" smtClean="0">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49D8638-AF19-404B-AB90-696ED8714884}" type="slidenum">
              <a:rPr lang="en-US"/>
              <a:pPr>
                <a:defRPr/>
              </a:pPr>
              <a:t>19</a:t>
            </a:fld>
            <a:endParaRPr lang="en-US"/>
          </a:p>
        </p:txBody>
      </p:sp>
      <p:sp>
        <p:nvSpPr>
          <p:cNvPr id="5734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73443" name="Rectangle 3"/>
          <p:cNvSpPr>
            <a:spLocks noGrp="1" noChangeArrowheads="1"/>
          </p:cNvSpPr>
          <p:nvPr>
            <p:ph type="body" idx="1"/>
          </p:nvPr>
        </p:nvSpPr>
        <p:spPr/>
        <p:txBody>
          <a:bodyPr/>
          <a:lstStyle/>
          <a:p>
            <a:pPr eaLnBrk="1" hangingPunct="1">
              <a:defRPr/>
            </a:pPr>
            <a:r>
              <a:rPr lang="en-US" smtClean="0">
                <a:cs typeface="+mn-cs"/>
              </a:rPr>
              <a:t>In contrast, unsuccessful teamwork can waste time and money, generate lower-quality work, and frustrate both managers and employees. A </a:t>
            </a:r>
            <a:r>
              <a:rPr lang="en-US" b="1" smtClean="0">
                <a:cs typeface="+mn-cs"/>
              </a:rPr>
              <a:t>lack of trust</a:t>
            </a:r>
            <a:r>
              <a:rPr lang="en-US" smtClean="0">
                <a:cs typeface="+mn-cs"/>
              </a:rPr>
              <a:t> is cited as the most common reason for the failure of teams. This lack of trust can result from team members who are suspicious of one another</a:t>
            </a:r>
            <a:r>
              <a:rPr lang="ja-JP" altLang="en-US" smtClean="0">
                <a:latin typeface="Arial"/>
                <a:cs typeface="+mn-cs"/>
              </a:rPr>
              <a:t>’</a:t>
            </a:r>
            <a:r>
              <a:rPr lang="en-US" smtClean="0">
                <a:cs typeface="+mn-cs"/>
              </a:rPr>
              <a:t>s motives or ability to contribute. Another common reason for failure is </a:t>
            </a:r>
            <a:r>
              <a:rPr lang="en-US" b="1" smtClean="0">
                <a:cs typeface="+mn-cs"/>
              </a:rPr>
              <a:t>poor communication</a:t>
            </a:r>
            <a:r>
              <a:rPr lang="en-US" smtClean="0">
                <a:cs typeface="+mn-cs"/>
              </a:rPr>
              <a:t>, particularly when teams operate across cultures, countries, and time zones. Poor communication can also result from basic differences in conversational styles.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4188095-D012-4F4C-87B2-071ADD9FF864}" type="slidenum">
              <a:rPr lang="en-US"/>
              <a:pPr>
                <a:defRPr/>
              </a:pPr>
              <a:t>20</a:t>
            </a:fld>
            <a:endParaRPr lang="en-US"/>
          </a:p>
        </p:txBody>
      </p:sp>
      <p:sp>
        <p:nvSpPr>
          <p:cNvPr id="4782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78211" name="Rectangle 3"/>
          <p:cNvSpPr>
            <a:spLocks noGrp="1" noChangeArrowheads="1"/>
          </p:cNvSpPr>
          <p:nvPr>
            <p:ph type="body" idx="1"/>
          </p:nvPr>
        </p:nvSpPr>
        <p:spPr/>
        <p:txBody>
          <a:bodyPr/>
          <a:lstStyle/>
          <a:p>
            <a:pPr eaLnBrk="1" hangingPunct="1">
              <a:defRPr/>
            </a:pPr>
            <a:r>
              <a:rPr lang="en-US" smtClean="0">
                <a:solidFill>
                  <a:srgbClr val="000000"/>
                </a:solidFill>
                <a:cs typeface="Times New Roman" charset="0"/>
              </a:rPr>
              <a:t>The key to productive meetings is careful planning of purpose, participants, location, and agenda.</a:t>
            </a:r>
          </a:p>
          <a:p>
            <a:pPr eaLnBrk="1" hangingPunct="1">
              <a:defRPr/>
            </a:pPr>
            <a:r>
              <a:rPr lang="en-US" smtClean="0">
                <a:cs typeface="Arial" charset="0"/>
              </a:rPr>
              <a:t>Most meetings have either an informational or a decision-making purpose. </a:t>
            </a:r>
            <a:r>
              <a:rPr lang="en-US" i="1" smtClean="0">
                <a:cs typeface="Arial" charset="0"/>
              </a:rPr>
              <a:t>Informational</a:t>
            </a:r>
            <a:r>
              <a:rPr lang="en-US" smtClean="0">
                <a:cs typeface="Arial" charset="0"/>
              </a:rPr>
              <a:t> meetings allow participants to share information and perhaps coordinate action. </a:t>
            </a:r>
            <a:r>
              <a:rPr lang="en-US" i="1" smtClean="0">
                <a:cs typeface="Arial" charset="0"/>
              </a:rPr>
              <a:t>Decision-making</a:t>
            </a:r>
            <a:r>
              <a:rPr lang="en-US" smtClean="0">
                <a:cs typeface="Arial" charset="0"/>
              </a:rPr>
              <a:t> meetings involve persuasion, analysis, and problem solving.</a:t>
            </a:r>
          </a:p>
          <a:p>
            <a:pPr eaLnBrk="1" hangingPunct="1">
              <a:defRPr/>
            </a:pPr>
            <a:r>
              <a:rPr lang="en-US" smtClean="0">
                <a:solidFill>
                  <a:srgbClr val="000000"/>
                </a:solidFill>
                <a:cs typeface="Times New Roman" charset="0"/>
              </a:rPr>
              <a:t>Try to invite only</a:t>
            </a:r>
            <a:r>
              <a:rPr lang="en-US" i="1" smtClean="0">
                <a:cs typeface="Arial" charset="0"/>
              </a:rPr>
              <a:t> participants</a:t>
            </a:r>
            <a:r>
              <a:rPr lang="en-US" smtClean="0">
                <a:solidFill>
                  <a:srgbClr val="000000"/>
                </a:solidFill>
                <a:cs typeface="Times New Roman" charset="0"/>
              </a:rPr>
              <a:t> whose presence is essential. The more people who attend, the more comments and confusion you are likely to receive, and the longer the whole process will take. Even as you try to limit participation, be sure to include key decision makers and those who can contribute. </a:t>
            </a:r>
          </a:p>
          <a:p>
            <a:pPr eaLnBrk="1" hangingPunct="1">
              <a:defRPr/>
            </a:pPr>
            <a:r>
              <a:rPr lang="en-US" smtClean="0">
                <a:solidFill>
                  <a:srgbClr val="000000"/>
                </a:solidFill>
                <a:cs typeface="Arial" charset="0"/>
              </a:rPr>
              <a:t>Decide on the </a:t>
            </a:r>
            <a:r>
              <a:rPr lang="en-US" i="1" smtClean="0">
                <a:solidFill>
                  <a:srgbClr val="000000"/>
                </a:solidFill>
                <a:cs typeface="Arial" charset="0"/>
              </a:rPr>
              <a:t>time</a:t>
            </a:r>
            <a:r>
              <a:rPr lang="en-US" smtClean="0">
                <a:solidFill>
                  <a:srgbClr val="000000"/>
                </a:solidFill>
                <a:cs typeface="Arial" charset="0"/>
              </a:rPr>
              <a:t> when you will hold the meeting, and reserve the </a:t>
            </a:r>
            <a:r>
              <a:rPr lang="en-US" i="1" smtClean="0">
                <a:solidFill>
                  <a:srgbClr val="000000"/>
                </a:solidFill>
                <a:cs typeface="Arial" charset="0"/>
              </a:rPr>
              <a:t>facility</a:t>
            </a:r>
            <a:r>
              <a:rPr lang="en-US" smtClean="0">
                <a:solidFill>
                  <a:srgbClr val="000000"/>
                </a:solidFill>
                <a:cs typeface="Arial" charset="0"/>
              </a:rPr>
              <a:t>. For work sessions, morning meetings are usually more productive than afternoon sessions. Also consider the seating arrangements, and be sure to give some attention to details such as room temperature, lighting, ventilation, acoustics, and refreshments. </a:t>
            </a:r>
            <a:r>
              <a:rPr lang="en-US" smtClean="0">
                <a:solidFill>
                  <a:srgbClr val="000000"/>
                </a:solidFill>
                <a:cs typeface="Times New Roman" charset="0"/>
              </a:rPr>
              <a:t>If the meeting will take place online, you will need to consider a variety of other factors.  </a:t>
            </a:r>
          </a:p>
          <a:p>
            <a:pPr eaLnBrk="1" hangingPunct="1">
              <a:defRPr/>
            </a:pPr>
            <a:r>
              <a:rPr lang="en-US" smtClean="0">
                <a:cs typeface="Arial" charset="0"/>
              </a:rPr>
              <a:t>The success of any meeting depends on the preparation of the participants. An </a:t>
            </a:r>
            <a:r>
              <a:rPr lang="en-US" i="1" smtClean="0">
                <a:cs typeface="Arial" charset="0"/>
              </a:rPr>
              <a:t>agenda</a:t>
            </a:r>
            <a:r>
              <a:rPr lang="en-US" smtClean="0">
                <a:cs typeface="Arial" charset="0"/>
              </a:rPr>
              <a:t> will aid in this process by putting the meeting plan into a permanent, written form. Distribute the agenda to participants several days before the meeting so that they will know what to expect and can come prepared.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3854DC1-AB63-4243-9FE6-513BEC8CD0EE}" type="slidenum">
              <a:rPr lang="en-US"/>
              <a:pPr>
                <a:defRPr/>
              </a:pPr>
              <a:t>21</a:t>
            </a:fld>
            <a:endParaRPr lang="en-US"/>
          </a:p>
        </p:txBody>
      </p:sp>
      <p:sp>
        <p:nvSpPr>
          <p:cNvPr id="4884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88451" name="Rectangle 3"/>
          <p:cNvSpPr>
            <a:spLocks noGrp="1" noChangeArrowheads="1"/>
          </p:cNvSpPr>
          <p:nvPr>
            <p:ph type="body" idx="1"/>
          </p:nvPr>
        </p:nvSpPr>
        <p:spPr/>
        <p:txBody>
          <a:bodyPr/>
          <a:lstStyle/>
          <a:p>
            <a:pPr marL="228600" indent="-228600" eaLnBrk="1" hangingPunct="1">
              <a:tabLst>
                <a:tab pos="228600" algn="l"/>
              </a:tabLst>
              <a:defRPr/>
            </a:pPr>
            <a:r>
              <a:rPr lang="en-US" smtClean="0">
                <a:cs typeface="+mn-cs"/>
              </a:rPr>
              <a:t>By understanding the listening process, you begin to understand why oral messages are misunderstood so often. Listening seems like a simple procedure; however, most of us are not very good at it. To listen effectively, you need to complete five steps successfully: </a:t>
            </a:r>
            <a:r>
              <a:rPr lang="en-US" smtClean="0">
                <a:solidFill>
                  <a:srgbClr val="000000"/>
                </a:solidFill>
                <a:cs typeface="Times New Roman" charset="0"/>
              </a:rPr>
              <a:t> </a:t>
            </a:r>
          </a:p>
          <a:p>
            <a:pPr marL="228600" indent="-228600" eaLnBrk="1" hangingPunct="1">
              <a:buFontTx/>
              <a:buAutoNum type="arabicPeriod"/>
              <a:tabLst>
                <a:tab pos="228600" algn="l"/>
              </a:tabLst>
              <a:defRPr/>
            </a:pPr>
            <a:r>
              <a:rPr lang="en-US" b="1" smtClean="0">
                <a:solidFill>
                  <a:srgbClr val="000000"/>
                </a:solidFill>
                <a:cs typeface="Times New Roman" charset="0"/>
              </a:rPr>
              <a:t>Receiving:</a:t>
            </a:r>
            <a:r>
              <a:rPr lang="en-US" smtClean="0">
                <a:solidFill>
                  <a:srgbClr val="000000"/>
                </a:solidFill>
                <a:cs typeface="Times New Roman" charset="0"/>
              </a:rPr>
              <a:t> Hearing the message and recognizing it as incoming information.</a:t>
            </a:r>
          </a:p>
          <a:p>
            <a:pPr marL="228600" indent="-228600" eaLnBrk="1" hangingPunct="1">
              <a:buFontTx/>
              <a:buAutoNum type="arabicPeriod"/>
              <a:tabLst>
                <a:tab pos="228600" algn="l"/>
              </a:tabLst>
              <a:defRPr/>
            </a:pPr>
            <a:r>
              <a:rPr lang="en-US" b="1" smtClean="0">
                <a:solidFill>
                  <a:srgbClr val="000000"/>
                </a:solidFill>
                <a:cs typeface="Times New Roman" charset="0"/>
              </a:rPr>
              <a:t>Decoding:</a:t>
            </a:r>
            <a:r>
              <a:rPr lang="en-US" smtClean="0">
                <a:solidFill>
                  <a:srgbClr val="000000"/>
                </a:solidFill>
                <a:cs typeface="Times New Roman" charset="0"/>
              </a:rPr>
              <a:t> Assigning meaning to sounds according to your own values, beliefs, ideas, expectations, roles, needs, and personal history.  </a:t>
            </a:r>
          </a:p>
          <a:p>
            <a:pPr marL="228600" indent="-228600" eaLnBrk="1" hangingPunct="1">
              <a:buFontTx/>
              <a:buAutoNum type="arabicPeriod"/>
              <a:tabLst>
                <a:tab pos="228600" algn="l"/>
              </a:tabLst>
              <a:defRPr/>
            </a:pPr>
            <a:r>
              <a:rPr lang="en-US" b="1" smtClean="0">
                <a:solidFill>
                  <a:srgbClr val="000000"/>
                </a:solidFill>
                <a:cs typeface="Times New Roman" charset="0"/>
              </a:rPr>
              <a:t>Remembering:</a:t>
            </a:r>
            <a:r>
              <a:rPr lang="en-US" smtClean="0">
                <a:solidFill>
                  <a:srgbClr val="000000"/>
                </a:solidFill>
                <a:cs typeface="Times New Roman" charset="0"/>
              </a:rPr>
              <a:t> Storing a message for future reference.</a:t>
            </a:r>
          </a:p>
          <a:p>
            <a:pPr marL="228600" indent="-228600" eaLnBrk="1" hangingPunct="1">
              <a:buFontTx/>
              <a:buAutoNum type="arabicPeriod"/>
              <a:tabLst>
                <a:tab pos="228600" algn="l"/>
              </a:tabLst>
              <a:defRPr/>
            </a:pPr>
            <a:r>
              <a:rPr lang="en-US" b="1" smtClean="0">
                <a:solidFill>
                  <a:srgbClr val="000000"/>
                </a:solidFill>
                <a:cs typeface="Times New Roman" charset="0"/>
              </a:rPr>
              <a:t>Evaluating:</a:t>
            </a:r>
            <a:r>
              <a:rPr lang="en-US" smtClean="0">
                <a:solidFill>
                  <a:srgbClr val="000000"/>
                </a:solidFill>
                <a:cs typeface="Times New Roman" charset="0"/>
              </a:rPr>
              <a:t> Judging the quality of the information.</a:t>
            </a:r>
          </a:p>
          <a:p>
            <a:pPr marL="228600" indent="-228600" eaLnBrk="1" hangingPunct="1">
              <a:buFontTx/>
              <a:buAutoNum type="arabicPeriod"/>
              <a:tabLst>
                <a:tab pos="228600" algn="l"/>
              </a:tabLst>
              <a:defRPr/>
            </a:pPr>
            <a:r>
              <a:rPr lang="en-US" b="1" smtClean="0">
                <a:solidFill>
                  <a:srgbClr val="000000"/>
                </a:solidFill>
                <a:cs typeface="Times New Roman" charset="0"/>
              </a:rPr>
              <a:t>Responding:</a:t>
            </a:r>
            <a:r>
              <a:rPr lang="en-US" smtClean="0">
                <a:solidFill>
                  <a:srgbClr val="000000"/>
                </a:solidFill>
                <a:cs typeface="Times New Roman" charset="0"/>
              </a:rPr>
              <a:t> Reacting based on the situation and the nature of the information. </a:t>
            </a:r>
            <a:endParaRPr lang="en-US" smtClean="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17193CD-7C84-FA42-9372-B9A36F19FA97}" type="slidenum">
              <a:rPr lang="en-US"/>
              <a:pPr>
                <a:defRPr/>
              </a:pPr>
              <a:t>2</a:t>
            </a:fld>
            <a:endParaRPr lang="en-US"/>
          </a:p>
        </p:txBody>
      </p:sp>
      <p:sp>
        <p:nvSpPr>
          <p:cNvPr id="4239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23939" name="Rectangle 3"/>
          <p:cNvSpPr>
            <a:spLocks noGrp="1" noChangeArrowheads="1"/>
          </p:cNvSpPr>
          <p:nvPr>
            <p:ph type="body" idx="1"/>
          </p:nvPr>
        </p:nvSpPr>
        <p:spPr/>
        <p:txBody>
          <a:bodyPr/>
          <a:lstStyle/>
          <a:p>
            <a:pPr eaLnBrk="1" hangingPunct="1">
              <a:tabLst>
                <a:tab pos="57150" algn="l"/>
                <a:tab pos="400050" algn="l"/>
              </a:tabLst>
              <a:defRPr/>
            </a:pPr>
            <a:r>
              <a:rPr lang="en-US" smtClean="0">
                <a:cs typeface="+mn-cs"/>
              </a:rPr>
              <a:t>Communication is effective only when the intended message is understood and when it stimulates desired actions or encourages the audience to think in new ways. Effective communication yields a number of important benefits for you and your company:</a:t>
            </a:r>
          </a:p>
          <a:p>
            <a:pPr eaLnBrk="1" hangingPunct="1">
              <a:buFontTx/>
              <a:buChar char="•"/>
              <a:tabLst>
                <a:tab pos="57150" algn="l"/>
                <a:tab pos="400050" algn="l"/>
              </a:tabLst>
              <a:defRPr/>
            </a:pPr>
            <a:r>
              <a:rPr lang="en-US" smtClean="0">
                <a:cs typeface="+mn-cs"/>
              </a:rPr>
              <a:t>Stronger decision making based on timely, reliable information</a:t>
            </a:r>
          </a:p>
          <a:p>
            <a:pPr eaLnBrk="1" hangingPunct="1">
              <a:buFontTx/>
              <a:buChar char="•"/>
              <a:tabLst>
                <a:tab pos="57150" algn="l"/>
                <a:tab pos="400050" algn="l"/>
              </a:tabLst>
              <a:defRPr/>
            </a:pPr>
            <a:r>
              <a:rPr lang="en-US" smtClean="0">
                <a:cs typeface="+mn-cs"/>
              </a:rPr>
              <a:t>Faster problem solving, in which less time is spent on understanding problems and more time is spent on creating solutions</a:t>
            </a:r>
          </a:p>
          <a:p>
            <a:pPr eaLnBrk="1" hangingPunct="1">
              <a:buFontTx/>
              <a:buChar char="•"/>
              <a:tabLst>
                <a:tab pos="57150" algn="l"/>
                <a:tab pos="400050" algn="l"/>
              </a:tabLst>
              <a:defRPr/>
            </a:pPr>
            <a:r>
              <a:rPr lang="en-US" smtClean="0">
                <a:cs typeface="+mn-cs"/>
              </a:rPr>
              <a:t>Earlier warning of potential problems, from rising business costs to critical safety issues</a:t>
            </a:r>
          </a:p>
          <a:p>
            <a:pPr eaLnBrk="1" hangingPunct="1">
              <a:buFontTx/>
              <a:buChar char="•"/>
              <a:tabLst>
                <a:tab pos="57150" algn="l"/>
                <a:tab pos="400050" algn="l"/>
              </a:tabLst>
              <a:defRPr/>
            </a:pPr>
            <a:r>
              <a:rPr lang="en-US" smtClean="0">
                <a:cs typeface="+mn-cs"/>
              </a:rPr>
              <a:t>Increased productivity and lower costs</a:t>
            </a:r>
          </a:p>
          <a:p>
            <a:pPr eaLnBrk="1" hangingPunct="1">
              <a:buFontTx/>
              <a:buChar char="•"/>
              <a:tabLst>
                <a:tab pos="57150" algn="l"/>
                <a:tab pos="400050" algn="l"/>
              </a:tabLst>
              <a:defRPr/>
            </a:pPr>
            <a:r>
              <a:rPr lang="en-US" smtClean="0">
                <a:cs typeface="+mn-cs"/>
              </a:rPr>
              <a:t>Stronger business relationships</a:t>
            </a:r>
          </a:p>
          <a:p>
            <a:pPr eaLnBrk="1" hangingPunct="1">
              <a:tabLst>
                <a:tab pos="57150" algn="l"/>
                <a:tab pos="400050" algn="l"/>
              </a:tabLst>
              <a:defRPr/>
            </a:pPr>
            <a:endParaRPr lang="en-US" smtClean="0">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3FC84F0-7F39-9142-BA9E-FF9D0E54E76D}" type="slidenum">
              <a:rPr lang="en-US"/>
              <a:pPr>
                <a:defRPr/>
              </a:pPr>
              <a:t>22</a:t>
            </a:fld>
            <a:endParaRPr lang="en-US"/>
          </a:p>
        </p:txBody>
      </p:sp>
      <p:sp>
        <p:nvSpPr>
          <p:cNvPr id="4904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90499" name="Rectangle 3"/>
          <p:cNvSpPr>
            <a:spLocks noGrp="1" noChangeArrowheads="1"/>
          </p:cNvSpPr>
          <p:nvPr>
            <p:ph type="body" idx="1"/>
          </p:nvPr>
        </p:nvSpPr>
        <p:spPr/>
        <p:txBody>
          <a:bodyPr/>
          <a:lstStyle/>
          <a:p>
            <a:pPr eaLnBrk="1" hangingPunct="1">
              <a:lnSpc>
                <a:spcPct val="90000"/>
              </a:lnSpc>
              <a:defRPr/>
            </a:pPr>
            <a:r>
              <a:rPr lang="en-US" altLang="ja-JP" smtClean="0"/>
              <a:t>A number of potential barriers can inhibit the listening process. Being aware of these barriers and avoiding them can promote effective listening.</a:t>
            </a:r>
          </a:p>
          <a:p>
            <a:pPr eaLnBrk="1" hangingPunct="1">
              <a:lnSpc>
                <a:spcPct val="90000"/>
              </a:lnSpc>
              <a:defRPr/>
            </a:pPr>
            <a:r>
              <a:rPr lang="en-US" altLang="ja-JP" b="1" smtClean="0"/>
              <a:t>Avoid interrupting speakers</a:t>
            </a:r>
            <a:r>
              <a:rPr lang="en-US" altLang="ja-JP" smtClean="0"/>
              <a:t> or creating distractions that make it hard for others to pay attention. </a:t>
            </a:r>
          </a:p>
          <a:p>
            <a:pPr eaLnBrk="1" hangingPunct="1">
              <a:lnSpc>
                <a:spcPct val="90000"/>
              </a:lnSpc>
              <a:defRPr/>
            </a:pPr>
            <a:r>
              <a:rPr lang="en-US" altLang="ja-JP" b="1" smtClean="0"/>
              <a:t>Selective listening</a:t>
            </a:r>
            <a:r>
              <a:rPr lang="en-US" altLang="ja-JP" smtClean="0"/>
              <a:t> happens when your mind wanders. You will often stay tuned out until you hear a word or phrase that gets your attention once more. However, by that time, you are unable to recall what the speaker actually said; instead, you remember what you think the speaker probably said.</a:t>
            </a:r>
          </a:p>
          <a:p>
            <a:pPr eaLnBrk="1" hangingPunct="1">
              <a:lnSpc>
                <a:spcPct val="90000"/>
              </a:lnSpc>
              <a:defRPr/>
            </a:pPr>
            <a:r>
              <a:rPr lang="en-US" altLang="ja-JP" b="1" smtClean="0"/>
              <a:t>Selective perception</a:t>
            </a:r>
            <a:r>
              <a:rPr lang="en-US" altLang="ja-JP" smtClean="0"/>
              <a:t> leads listeners to mold messages to fit their own conceptual frameworks. Listeners sometimes make up their minds before fully hearing the speaker’s message, or they engage in </a:t>
            </a:r>
            <a:r>
              <a:rPr lang="en-US" altLang="ja-JP" i="1" smtClean="0"/>
              <a:t>defensive</a:t>
            </a:r>
            <a:r>
              <a:rPr lang="en-US" altLang="ja-JP" smtClean="0"/>
              <a:t> listening—protecting their self-esteem by tuning out anything that does not confirm their view of themselves.</a:t>
            </a:r>
          </a:p>
          <a:p>
            <a:pPr eaLnBrk="1" hangingPunct="1">
              <a:lnSpc>
                <a:spcPct val="90000"/>
              </a:lnSpc>
              <a:defRPr/>
            </a:pPr>
            <a:r>
              <a:rPr lang="en-US" altLang="ja-JP" smtClean="0"/>
              <a:t>Even when your intentions are the best, remember that you can still misinterpret incoming messages if you and the speaker do not share a enough </a:t>
            </a:r>
            <a:r>
              <a:rPr lang="en-US" altLang="ja-JP" b="1" smtClean="0"/>
              <a:t>language or experience</a:t>
            </a:r>
            <a:r>
              <a:rPr lang="en-US" altLang="ja-JP" smtClean="0"/>
              <a:t>. When communicating with a speaker whose native language or life experience is different from yours, try paraphrasing his or her ideas. Doing so will give that person the chance to confirm what you think you heard or to correct any misinterpretation. </a:t>
            </a:r>
          </a:p>
          <a:p>
            <a:pPr eaLnBrk="1" hangingPunct="1">
              <a:lnSpc>
                <a:spcPct val="90000"/>
              </a:lnSpc>
              <a:defRPr/>
            </a:pPr>
            <a:r>
              <a:rPr lang="en-US" smtClean="0">
                <a:cs typeface="+mn-cs"/>
              </a:rPr>
              <a:t>One simple rule: </a:t>
            </a:r>
            <a:r>
              <a:rPr lang="en-US" b="1" smtClean="0">
                <a:cs typeface="+mn-cs"/>
              </a:rPr>
              <a:t>Do not count on your memory</a:t>
            </a:r>
            <a:r>
              <a:rPr lang="en-US" smtClean="0">
                <a:cs typeface="+mn-cs"/>
              </a:rPr>
              <a:t> if the information is crucial. Record it, write it down, or capture it in some other physical way. </a:t>
            </a:r>
          </a:p>
          <a:p>
            <a:pPr eaLnBrk="1" hangingPunct="1">
              <a:lnSpc>
                <a:spcPct val="90000"/>
              </a:lnSpc>
              <a:defRPr/>
            </a:pPr>
            <a:endParaRPr lang="en-US" smtClean="0">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CC59CBD-8E7E-8347-9194-9013DBCD7B30}" type="slidenum">
              <a:rPr lang="en-US"/>
              <a:pPr>
                <a:defRPr/>
              </a:pPr>
              <a:t>23</a:t>
            </a:fld>
            <a:endParaRPr lang="en-US"/>
          </a:p>
        </p:txBody>
      </p:sp>
      <p:sp>
        <p:nvSpPr>
          <p:cNvPr id="4935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93571" name="Rectangle 3"/>
          <p:cNvSpPr>
            <a:spLocks noGrp="1" noChangeArrowheads="1"/>
          </p:cNvSpPr>
          <p:nvPr>
            <p:ph type="body" idx="1"/>
          </p:nvPr>
        </p:nvSpPr>
        <p:spPr/>
        <p:txBody>
          <a:bodyPr/>
          <a:lstStyle/>
          <a:p>
            <a:pPr eaLnBrk="1" hangingPunct="1">
              <a:defRPr/>
            </a:pPr>
            <a:r>
              <a:rPr lang="en-US" altLang="ja-JP" sz="1100" dirty="0" smtClean="0"/>
              <a:t>The range and variety of nonverbal signals is almost endless, but you can grasp the basics by studying six general categories:</a:t>
            </a:r>
          </a:p>
          <a:p>
            <a:pPr eaLnBrk="1" hangingPunct="1">
              <a:buFontTx/>
              <a:buChar char="•"/>
              <a:defRPr/>
            </a:pPr>
            <a:r>
              <a:rPr lang="en-US" sz="1100" b="1" dirty="0" smtClean="0">
                <a:cs typeface="+mn-cs"/>
              </a:rPr>
              <a:t>Facial expressions.</a:t>
            </a:r>
            <a:r>
              <a:rPr lang="en-US" sz="1100" dirty="0" smtClean="0">
                <a:cs typeface="+mn-cs"/>
              </a:rPr>
              <a:t> Your face is the primary site for expressing your emotions; it reveals both the type and the intensity of your feelings. However, facial signals can vary widely from culture to culture. </a:t>
            </a:r>
          </a:p>
          <a:p>
            <a:pPr eaLnBrk="1" hangingPunct="1">
              <a:buFontTx/>
              <a:buChar char="•"/>
              <a:defRPr/>
            </a:pPr>
            <a:r>
              <a:rPr lang="en-US" sz="1100" b="1" dirty="0" smtClean="0">
                <a:cs typeface="+mn-cs"/>
              </a:rPr>
              <a:t>Gestures and posture. </a:t>
            </a:r>
            <a:r>
              <a:rPr lang="en-US" sz="1100" dirty="0" smtClean="0">
                <a:cs typeface="+mn-cs"/>
              </a:rPr>
              <a:t>By moving or not moving your body, you express both specific and general messages, some voluntary and some involuntary. Many gestures—a wave of the hand, for example—have a specific and intentional meaning. Other types of body movement are unintentional and express a more general message. </a:t>
            </a:r>
          </a:p>
          <a:p>
            <a:pPr eaLnBrk="1" hangingPunct="1">
              <a:buFontTx/>
              <a:buChar char="•"/>
              <a:defRPr/>
            </a:pPr>
            <a:r>
              <a:rPr lang="en-US" sz="1100" b="1" dirty="0" smtClean="0">
                <a:cs typeface="+mn-cs"/>
              </a:rPr>
              <a:t>Vocal characteristics.</a:t>
            </a:r>
            <a:r>
              <a:rPr lang="en-US" sz="1100" dirty="0" smtClean="0">
                <a:cs typeface="+mn-cs"/>
              </a:rPr>
              <a:t> Your voice also carries both intentional and unintentional messages. Your tone, volume, accent, and speaking pace say a lot about who you are, your relationship with the audience, and the emotions underlying your words.</a:t>
            </a:r>
          </a:p>
          <a:p>
            <a:pPr eaLnBrk="1" hangingPunct="1">
              <a:buFontTx/>
              <a:buChar char="•"/>
              <a:defRPr/>
            </a:pPr>
            <a:r>
              <a:rPr lang="en-US" sz="1100" b="1" dirty="0" smtClean="0">
                <a:cs typeface="+mn-cs"/>
              </a:rPr>
              <a:t>Personal appearance.</a:t>
            </a:r>
            <a:r>
              <a:rPr lang="en-US" sz="1100" dirty="0" smtClean="0">
                <a:cs typeface="+mn-cs"/>
              </a:rPr>
              <a:t> People respond to others on the basis of their physical appearance, sometimes fairly and other times unfairly. Grooming, clothing, accessories, style—you can control all of these. If your goal is to make a good impression, adopt the style of the people you want to impress.</a:t>
            </a:r>
          </a:p>
          <a:p>
            <a:pPr eaLnBrk="1" hangingPunct="1">
              <a:buFontTx/>
              <a:buChar char="•"/>
              <a:defRPr/>
            </a:pPr>
            <a:r>
              <a:rPr lang="en-US" sz="1100" b="1" dirty="0" smtClean="0">
                <a:cs typeface="+mn-cs"/>
              </a:rPr>
              <a:t>Touch.</a:t>
            </a:r>
            <a:r>
              <a:rPr lang="en-US" sz="1100" dirty="0" smtClean="0">
                <a:cs typeface="+mn-cs"/>
              </a:rPr>
              <a:t> Touch is an important way to convey warmth, comfort, and reassurance. Touch is so powerful, in fact, that it is governed by cultural customs. </a:t>
            </a:r>
          </a:p>
          <a:p>
            <a:pPr eaLnBrk="1" hangingPunct="1">
              <a:buFontTx/>
              <a:buChar char="•"/>
              <a:defRPr/>
            </a:pPr>
            <a:r>
              <a:rPr lang="en-US" sz="1100" b="1" dirty="0" smtClean="0">
                <a:cs typeface="+mn-cs"/>
              </a:rPr>
              <a:t>Time and space.</a:t>
            </a:r>
            <a:r>
              <a:rPr lang="en-US" sz="1100" dirty="0" smtClean="0">
                <a:cs typeface="+mn-cs"/>
              </a:rPr>
              <a:t> Like touch, time and space can be used to assert authority, imply intimacy, and send other nonverbal messages. Keep in mind that expectations regarding both time and space vary by culture.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5BB90DD-B38B-D54B-98D3-CA64A2DFB4DD}" type="slidenum">
              <a:rPr lang="en-US"/>
              <a:pPr>
                <a:defRPr/>
              </a:pPr>
              <a:t>24</a:t>
            </a:fld>
            <a:endParaRPr lang="en-US"/>
          </a:p>
        </p:txBody>
      </p:sp>
      <p:sp>
        <p:nvSpPr>
          <p:cNvPr id="4997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99715" name="Rectangle 3"/>
          <p:cNvSpPr>
            <a:spLocks noGrp="1" noChangeArrowheads="1"/>
          </p:cNvSpPr>
          <p:nvPr>
            <p:ph type="body" idx="1"/>
          </p:nvPr>
        </p:nvSpPr>
        <p:spPr/>
        <p:txBody>
          <a:bodyPr/>
          <a:lstStyle/>
          <a:p>
            <a:pPr eaLnBrk="1" hangingPunct="1">
              <a:defRPr/>
            </a:pPr>
            <a:r>
              <a:rPr lang="en-US" dirty="0" smtClean="0">
                <a:cs typeface="+mn-cs"/>
              </a:rPr>
              <a:t>Workplace etiquette includes a variety of behaviors, habits, and aspects of nonverbal communication. Although it is not always thought of an as element of etiquette, your </a:t>
            </a:r>
            <a:r>
              <a:rPr lang="en-US" i="1" dirty="0" smtClean="0">
                <a:cs typeface="+mn-cs"/>
              </a:rPr>
              <a:t>personal appearance</a:t>
            </a:r>
            <a:r>
              <a:rPr lang="en-US" dirty="0" smtClean="0">
                <a:cs typeface="+mn-cs"/>
              </a:rPr>
              <a:t> in the workplace sends a strong signal to managers, colleagues, and customers. Pay attention to the style of dress where you work and adjust your style to match. If you are not sure, dress moderately and simply—earn a reputation for what you can </a:t>
            </a:r>
            <a:r>
              <a:rPr lang="en-US" i="1" dirty="0" smtClean="0">
                <a:cs typeface="+mn-cs"/>
              </a:rPr>
              <a:t>do,</a:t>
            </a:r>
            <a:r>
              <a:rPr lang="en-US" dirty="0" smtClean="0">
                <a:cs typeface="+mn-cs"/>
              </a:rPr>
              <a:t> not for what you can wear. In addition to your clothing, </a:t>
            </a:r>
            <a:r>
              <a:rPr lang="en-US" i="1" dirty="0" smtClean="0">
                <a:cs typeface="+mn-cs"/>
              </a:rPr>
              <a:t>grooming</a:t>
            </a:r>
            <a:r>
              <a:rPr lang="en-US" dirty="0" smtClean="0">
                <a:cs typeface="+mn-cs"/>
              </a:rPr>
              <a:t> affects the impression you give others in the workplace. Pay close attention to cleanliness and avoid using products with powerful scents. Some companies also have specific policies regarding hairstyles, which you will be expected to follow.</a:t>
            </a:r>
          </a:p>
          <a:p>
            <a:pPr eaLnBrk="1" hangingPunct="1">
              <a:defRPr/>
            </a:pPr>
            <a:r>
              <a:rPr lang="en-US" dirty="0" smtClean="0">
                <a:cs typeface="+mn-cs"/>
              </a:rPr>
              <a:t>If you work in a conventional office setting, you will spend as much time with your officemates as you spend with family and friends. </a:t>
            </a:r>
            <a:r>
              <a:rPr lang="en-US" i="1" dirty="0" smtClean="0">
                <a:cs typeface="+mn-cs"/>
              </a:rPr>
              <a:t>Personal demeanor</a:t>
            </a:r>
            <a:r>
              <a:rPr lang="en-US" dirty="0" smtClean="0">
                <a:cs typeface="+mn-cs"/>
              </a:rPr>
              <a:t> is therefore a vital element of workplace harmony. No one expects (or wants) you to be artificially upbeat and bubbly every second of the day, but a single negative personality can make an entire office miserable and unproductive. Every person in the company has a responsibility to contribute to a positive, energetic work environment.</a:t>
            </a:r>
          </a:p>
          <a:p>
            <a:pPr eaLnBrk="1" hangingPunct="1">
              <a:defRPr/>
            </a:pPr>
            <a:r>
              <a:rPr lang="en-US" i="1" dirty="0" smtClean="0">
                <a:cs typeface="+mn-cs"/>
              </a:rPr>
              <a:t>Phone skills</a:t>
            </a:r>
            <a:r>
              <a:rPr lang="en-US" dirty="0" smtClean="0">
                <a:cs typeface="+mn-cs"/>
              </a:rPr>
              <a:t> will have a definite impact on your career success. Because phone calls lack the visual richness of face-to-face conversations, you have to rely on your attitude and tone of voice to convey confidence and professionalism. If you are accustomed to using your mobile phone anywhere and everywhere, get ready to change your habits: many companies are putting restrictions on the use of cell phones.</a:t>
            </a:r>
            <a:endParaRPr lang="en-US" dirty="0" smtClean="0">
              <a:cs typeface="Times New Roman" charset="0"/>
            </a:endParaRPr>
          </a:p>
          <a:p>
            <a:pPr eaLnBrk="1" hangingPunct="1">
              <a:defRPr/>
            </a:pPr>
            <a:endParaRPr lang="en-US" dirty="0" smtClean="0">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6AE6A92-53E5-F74C-8040-EFEF239853BA}" type="slidenum">
              <a:rPr lang="en-US"/>
              <a:pPr>
                <a:defRPr/>
              </a:pPr>
              <a:t>25</a:t>
            </a:fld>
            <a:endParaRPr lang="en-US"/>
          </a:p>
        </p:txBody>
      </p:sp>
      <p:sp>
        <p:nvSpPr>
          <p:cNvPr id="5017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01763" name="Rectangle 3"/>
          <p:cNvSpPr>
            <a:spLocks noGrp="1" noChangeArrowheads="1"/>
          </p:cNvSpPr>
          <p:nvPr>
            <p:ph type="body" idx="1"/>
          </p:nvPr>
        </p:nvSpPr>
        <p:spPr/>
        <p:txBody>
          <a:bodyPr/>
          <a:lstStyle/>
          <a:p>
            <a:pPr eaLnBrk="1" hangingPunct="1">
              <a:defRPr/>
            </a:pPr>
            <a:r>
              <a:rPr lang="en-US" altLang="ja-JP" dirty="0" smtClean="0"/>
              <a:t>From business lunches to industry conferences, you represent your company when you are out in public, so make sure that your appearance and actions are appropriate to the situation. First impressions last a long time, so get to know the customs of the culture when you meet new people. </a:t>
            </a:r>
          </a:p>
          <a:p>
            <a:pPr eaLnBrk="1" hangingPunct="1">
              <a:defRPr/>
            </a:pPr>
            <a:r>
              <a:rPr lang="en-US" altLang="ja-JP" dirty="0" smtClean="0"/>
              <a:t>When introducing yourself, include a brief description of your role in the company. When introducing two other people, speak both their first and last names clearly, and then try to offer some information (perhaps a shared professional interest) to help these two people ease into a conversation.</a:t>
            </a:r>
          </a:p>
          <a:p>
            <a:pPr eaLnBrk="1" hangingPunct="1">
              <a:defRPr/>
            </a:pPr>
            <a:r>
              <a:rPr lang="en-US" altLang="ja-JP" dirty="0" smtClean="0"/>
              <a:t>Business is often conducted over meals, and knowing the basics of dining etiquette will make you more effective in these situations. Choose foods that are easy to eat while you are trying to carry on a conversation. Leave business papers under your chair until entrée plates have been removed.</a:t>
            </a:r>
          </a:p>
          <a:p>
            <a:pPr eaLnBrk="1" hangingPunct="1">
              <a:defRPr/>
            </a:pPr>
            <a:r>
              <a:rPr lang="en-US" altLang="ja-JP" dirty="0" smtClean="0"/>
              <a:t>Misuse of mobile phones in restaurants and other public places is a common etiquette blunder. When you use your cell phone in public, you send the message that people around you are not as important as your call and that you do not respect your caller’s privacy.</a:t>
            </a:r>
          </a:p>
          <a:p>
            <a:pPr eaLnBrk="1" hangingPunct="1">
              <a:defRPr/>
            </a:pPr>
            <a:r>
              <a:rPr lang="en-US" altLang="ja-JP" dirty="0" smtClean="0"/>
              <a:t>Business meals are a forum for business, period. Do not get on your soapbox about politics, religion, or any other topic likely to stir up emotions. Some light chatter and questions about personal interests is fine, but do not get too personal. Do not complain about work, avoid profanity, and be careful with humor.</a:t>
            </a: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1E97718-86C4-E34D-9E40-2010CC1A00ED}" type="slidenum">
              <a:rPr lang="en-US"/>
              <a:pPr>
                <a:defRPr/>
              </a:pPr>
              <a:t>3</a:t>
            </a:fld>
            <a:endParaRPr lang="en-US"/>
          </a:p>
        </p:txBody>
      </p:sp>
      <p:sp>
        <p:nvSpPr>
          <p:cNvPr id="4249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24963" name="Rectangle 3"/>
          <p:cNvSpPr>
            <a:spLocks noGrp="1" noChangeArrowheads="1"/>
          </p:cNvSpPr>
          <p:nvPr>
            <p:ph type="body" idx="1"/>
          </p:nvPr>
        </p:nvSpPr>
        <p:spPr/>
        <p:txBody>
          <a:bodyPr/>
          <a:lstStyle/>
          <a:p>
            <a:pPr eaLnBrk="1" hangingPunct="1">
              <a:buFontTx/>
              <a:buChar char="•"/>
              <a:tabLst>
                <a:tab pos="171450" algn="l"/>
              </a:tabLst>
              <a:defRPr/>
            </a:pPr>
            <a:r>
              <a:rPr lang="en-US" smtClean="0">
                <a:cs typeface="+mn-cs"/>
              </a:rPr>
              <a:t>Clearer and more persuasive marketing messages</a:t>
            </a:r>
          </a:p>
          <a:p>
            <a:pPr eaLnBrk="1" hangingPunct="1">
              <a:buFontTx/>
              <a:buChar char="•"/>
              <a:tabLst>
                <a:tab pos="171450" algn="l"/>
              </a:tabLst>
              <a:defRPr/>
            </a:pPr>
            <a:r>
              <a:rPr lang="en-US" smtClean="0">
                <a:cs typeface="+mn-cs"/>
              </a:rPr>
              <a:t>Enhanced professional images for both employees and companies</a:t>
            </a:r>
          </a:p>
          <a:p>
            <a:pPr eaLnBrk="1" hangingPunct="1">
              <a:buFontTx/>
              <a:buChar char="•"/>
              <a:tabLst>
                <a:tab pos="171450" algn="l"/>
              </a:tabLst>
              <a:defRPr/>
            </a:pPr>
            <a:r>
              <a:rPr lang="en-US" smtClean="0">
                <a:cs typeface="+mn-cs"/>
              </a:rPr>
              <a:t>Greater engagement between employees and their work, leading to higher employee satisfaction and lower employee turnover</a:t>
            </a:r>
          </a:p>
          <a:p>
            <a:pPr eaLnBrk="1" hangingPunct="1">
              <a:buFontTx/>
              <a:buChar char="•"/>
              <a:tabLst>
                <a:tab pos="171450" algn="l"/>
              </a:tabLst>
              <a:defRPr/>
            </a:pPr>
            <a:r>
              <a:rPr lang="en-US" smtClean="0">
                <a:cs typeface="+mn-cs"/>
              </a:rPr>
              <a:t>Better financial results and higher investment returns for investors</a:t>
            </a:r>
          </a:p>
          <a:p>
            <a:pPr eaLnBrk="1" hangingPunct="1">
              <a:buFontTx/>
              <a:buChar char="•"/>
              <a:tabLst>
                <a:tab pos="171450" algn="l"/>
              </a:tabLst>
              <a:defRPr/>
            </a:pPr>
            <a:r>
              <a:rPr lang="en-US" smtClean="0">
                <a:cs typeface="+mn-cs"/>
              </a:rPr>
              <a:t>Stronger relations between a company and its stakeholders</a:t>
            </a:r>
          </a:p>
          <a:p>
            <a:pPr eaLnBrk="1" hangingPunct="1">
              <a:tabLst>
                <a:tab pos="171450" algn="l"/>
              </a:tabLst>
              <a:defRPr/>
            </a:pPr>
            <a:r>
              <a:rPr lang="en-US" smtClean="0">
                <a:cs typeface="+mn-cs"/>
              </a:rPr>
              <a:t>Conversely, when communication breaks down, the results can be anything from time wasting to tragic. At every stage of your career, communication will help you succeed, and the higher you rise in your organization, the more important it becomes. </a:t>
            </a:r>
          </a:p>
          <a:p>
            <a:pPr eaLnBrk="1" hangingPunct="1">
              <a:tabLst>
                <a:tab pos="171450" algn="l"/>
              </a:tabLst>
              <a:defRPr/>
            </a:pPr>
            <a:endParaRPr lang="en-US" smtClean="0">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C755473-17B9-4B4D-A8F0-2E4029097B5A}" type="slidenum">
              <a:rPr lang="en-US"/>
              <a:pPr>
                <a:defRPr/>
              </a:pPr>
              <a:t>4</a:t>
            </a:fld>
            <a:endParaRPr lang="en-US"/>
          </a:p>
        </p:txBody>
      </p:sp>
      <p:sp>
        <p:nvSpPr>
          <p:cNvPr id="3584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58403" name="Rectangle 3"/>
          <p:cNvSpPr>
            <a:spLocks noGrp="1" noChangeArrowheads="1"/>
          </p:cNvSpPr>
          <p:nvPr>
            <p:ph type="body" idx="1"/>
          </p:nvPr>
        </p:nvSpPr>
        <p:spPr/>
        <p:txBody>
          <a:bodyPr/>
          <a:lstStyle/>
          <a:p>
            <a:pPr eaLnBrk="1" hangingPunct="1">
              <a:tabLst>
                <a:tab pos="285750" algn="l"/>
              </a:tabLst>
              <a:defRPr/>
            </a:pPr>
            <a:r>
              <a:rPr lang="en-US" altLang="ja-JP" smtClean="0"/>
              <a:t>Messages flow into, through, and out of business organizations in a variety of ways. </a:t>
            </a:r>
            <a:r>
              <a:rPr lang="en-US" altLang="ja-JP" b="1" smtClean="0"/>
              <a:t>External communication</a:t>
            </a:r>
            <a:r>
              <a:rPr lang="en-US" altLang="ja-JP" smtClean="0"/>
              <a:t> flows into and out of the organization by both </a:t>
            </a:r>
            <a:r>
              <a:rPr lang="en-US" altLang="ja-JP" i="1" smtClean="0"/>
              <a:t>formal</a:t>
            </a:r>
            <a:r>
              <a:rPr lang="en-US" altLang="ja-JP" smtClean="0"/>
              <a:t> means (i.e., carefully prepared letters, announcements) and </a:t>
            </a:r>
            <a:r>
              <a:rPr lang="en-US" altLang="ja-JP" i="1" smtClean="0"/>
              <a:t>informal</a:t>
            </a:r>
            <a:r>
              <a:rPr lang="en-US" altLang="ja-JP" smtClean="0"/>
              <a:t> means (i.e., meeting potential sales contacts at industry gatherings, networking at social events). </a:t>
            </a:r>
            <a:r>
              <a:rPr lang="en-US" altLang="ja-JP" b="1" smtClean="0"/>
              <a:t>Internal communication</a:t>
            </a:r>
            <a:r>
              <a:rPr lang="en-US" altLang="ja-JP" smtClean="0"/>
              <a:t> takes place between people inside the company. It also has </a:t>
            </a:r>
            <a:r>
              <a:rPr lang="en-US" altLang="ja-JP" i="1" smtClean="0"/>
              <a:t>formal</a:t>
            </a:r>
            <a:r>
              <a:rPr lang="en-US" altLang="ja-JP" smtClean="0"/>
              <a:t> and </a:t>
            </a:r>
            <a:r>
              <a:rPr lang="en-US" altLang="ja-JP" i="1" smtClean="0"/>
              <a:t>informal</a:t>
            </a:r>
            <a:r>
              <a:rPr lang="en-US" altLang="ja-JP" smtClean="0"/>
              <a:t> aspects. </a:t>
            </a:r>
          </a:p>
          <a:p>
            <a:pPr eaLnBrk="1" hangingPunct="1">
              <a:tabLst>
                <a:tab pos="285750" algn="l"/>
              </a:tabLst>
              <a:defRPr/>
            </a:pPr>
            <a:r>
              <a:rPr lang="en-US" altLang="ja-JP" smtClean="0"/>
              <a:t>In a </a:t>
            </a:r>
            <a:r>
              <a:rPr lang="en-US" altLang="ja-JP" b="1" smtClean="0"/>
              <a:t>formal communication</a:t>
            </a:r>
            <a:r>
              <a:rPr lang="en-US" altLang="ja-JP" smtClean="0"/>
              <a:t> network, information flows along the lines of command in a company’s organizational structure:</a:t>
            </a:r>
          </a:p>
          <a:p>
            <a:pPr eaLnBrk="1" hangingPunct="1">
              <a:buFontTx/>
              <a:buChar char="•"/>
              <a:tabLst>
                <a:tab pos="285750" algn="l"/>
              </a:tabLst>
              <a:defRPr/>
            </a:pPr>
            <a:r>
              <a:rPr lang="en-US" altLang="ja-JP" i="1" smtClean="0"/>
              <a:t>Downward communication</a:t>
            </a:r>
            <a:r>
              <a:rPr lang="en-US" altLang="ja-JP" smtClean="0"/>
              <a:t> flows from executives to employees. </a:t>
            </a:r>
          </a:p>
          <a:p>
            <a:pPr eaLnBrk="1" hangingPunct="1">
              <a:buFontTx/>
              <a:buChar char="•"/>
              <a:tabLst>
                <a:tab pos="285750" algn="l"/>
              </a:tabLst>
              <a:defRPr/>
            </a:pPr>
            <a:r>
              <a:rPr lang="en-US" altLang="ja-JP" i="1" smtClean="0"/>
              <a:t>Upward communication</a:t>
            </a:r>
            <a:r>
              <a:rPr lang="en-US" altLang="ja-JP" smtClean="0"/>
              <a:t> flows from employees to executives. </a:t>
            </a:r>
          </a:p>
          <a:p>
            <a:pPr eaLnBrk="1" hangingPunct="1">
              <a:buFontTx/>
              <a:buChar char="•"/>
              <a:tabLst>
                <a:tab pos="285750" algn="l"/>
              </a:tabLst>
              <a:defRPr/>
            </a:pPr>
            <a:r>
              <a:rPr lang="en-US" altLang="ja-JP" i="1" smtClean="0"/>
              <a:t>Horizontal communication</a:t>
            </a:r>
            <a:r>
              <a:rPr lang="en-US" altLang="ja-JP" smtClean="0"/>
              <a:t> flows between departments.</a:t>
            </a:r>
          </a:p>
          <a:p>
            <a:pPr eaLnBrk="1" hangingPunct="1">
              <a:tabLst>
                <a:tab pos="285750" algn="l"/>
              </a:tabLst>
              <a:defRPr/>
            </a:pPr>
            <a:r>
              <a:rPr lang="en-US" altLang="ja-JP" smtClean="0"/>
              <a:t>Every organization also has an </a:t>
            </a:r>
            <a:r>
              <a:rPr lang="en-US" altLang="ja-JP" b="1" smtClean="0"/>
              <a:t>informal communication</a:t>
            </a:r>
            <a:r>
              <a:rPr lang="en-US" altLang="ja-JP" smtClean="0"/>
              <a:t> network (a </a:t>
            </a:r>
            <a:r>
              <a:rPr lang="en-US" altLang="ja-JP" i="1" smtClean="0"/>
              <a:t>grapevine</a:t>
            </a:r>
            <a:r>
              <a:rPr lang="en-US" altLang="ja-JP" smtClean="0"/>
              <a:t>) that operates anywhere two or more employees are in contact. Some of this informal communication takes place naturally as a result of employee interaction both on the job and in social settings, and some of it takes place when the formal communication network does not provide the information that employees want. </a:t>
            </a:r>
          </a:p>
          <a:p>
            <a:pPr eaLnBrk="1" hangingPunct="1">
              <a:tabLst>
                <a:tab pos="285750" algn="l"/>
              </a:tabLst>
              <a:defRPr/>
            </a:pPr>
            <a:endParaRPr lang="en-US" smtClean="0">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BCF9A6E-96E9-D247-B7F3-0DA0D0F818A1}" type="slidenum">
              <a:rPr lang="en-US"/>
              <a:pPr>
                <a:defRPr/>
              </a:pPr>
              <a:t>7</a:t>
            </a:fld>
            <a:endParaRPr lang="en-US"/>
          </a:p>
        </p:txBody>
      </p:sp>
      <p:sp>
        <p:nvSpPr>
          <p:cNvPr id="4280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28035" name="Rectangle 3"/>
          <p:cNvSpPr>
            <a:spLocks noGrp="1" noChangeArrowheads="1"/>
          </p:cNvSpPr>
          <p:nvPr>
            <p:ph type="body" idx="1"/>
          </p:nvPr>
        </p:nvSpPr>
        <p:spPr/>
        <p:txBody>
          <a:bodyPr/>
          <a:lstStyle/>
          <a:p>
            <a:pPr eaLnBrk="1" hangingPunct="1">
              <a:defRPr/>
            </a:pPr>
            <a:r>
              <a:rPr lang="en-US" altLang="ja-JP" smtClean="0"/>
              <a:t>Anyone who has used a computer knows that the benefits of technology are not automatic. The following methods can help you use communication technology effectively:</a:t>
            </a:r>
          </a:p>
          <a:p>
            <a:pPr eaLnBrk="1" hangingPunct="1">
              <a:defRPr/>
            </a:pPr>
            <a:r>
              <a:rPr lang="en-US" b="1" smtClean="0">
                <a:cs typeface="+mn-cs"/>
              </a:rPr>
              <a:t>Keep technology in perspective.</a:t>
            </a:r>
            <a:r>
              <a:rPr lang="en-US" smtClean="0">
                <a:cs typeface="+mn-cs"/>
              </a:rPr>
              <a:t> Technology is an aid to interpersonal communication, not a replacement for it. By focusing on your message and your audience, you can avoid falling into the trap of  letting technology get in the way of successful communication.</a:t>
            </a:r>
          </a:p>
          <a:p>
            <a:pPr eaLnBrk="1" hangingPunct="1">
              <a:defRPr/>
            </a:pPr>
            <a:r>
              <a:rPr lang="en-US" b="1" smtClean="0">
                <a:cs typeface="+mn-cs"/>
              </a:rPr>
              <a:t>Guard against information overload and information addiction.</a:t>
            </a:r>
            <a:r>
              <a:rPr lang="en-US" smtClean="0">
                <a:cs typeface="+mn-cs"/>
              </a:rPr>
              <a:t> The overuse or misuse of communication technology can lead to </a:t>
            </a:r>
            <a:r>
              <a:rPr lang="en-US" i="1" smtClean="0">
                <a:cs typeface="+mn-cs"/>
              </a:rPr>
              <a:t>information overload</a:t>
            </a:r>
            <a:r>
              <a:rPr lang="en-US" smtClean="0">
                <a:cs typeface="+mn-cs"/>
              </a:rPr>
              <a:t>, in which people receive more information than they can effectively process. Beyond simple overload, some workers are beginning to show signs of </a:t>
            </a:r>
            <a:r>
              <a:rPr lang="en-US" i="1" smtClean="0">
                <a:cs typeface="+mn-cs"/>
              </a:rPr>
              <a:t>information technology addiction</a:t>
            </a:r>
            <a:r>
              <a:rPr lang="en-US" smtClean="0">
                <a:cs typeface="+mn-cs"/>
              </a:rPr>
              <a:t>—to the point of craving the stimulation of being connected practically around the clock, even while on vacation. </a:t>
            </a:r>
          </a:p>
          <a:p>
            <a:pPr eaLnBrk="1" hangingPunct="1">
              <a:defRPr/>
            </a:pPr>
            <a:r>
              <a:rPr lang="en-US" b="1" smtClean="0">
                <a:cs typeface="+mn-cs"/>
              </a:rPr>
              <a:t>Use technological tools productively.</a:t>
            </a:r>
            <a:r>
              <a:rPr lang="en-US" smtClean="0">
                <a:cs typeface="+mn-cs"/>
              </a:rPr>
              <a:t> </a:t>
            </a:r>
            <a:r>
              <a:rPr lang="en-US" altLang="ja-JP" smtClean="0"/>
              <a:t>E-mail, IM, the World Wide Web, and other technologies are key parts of what has been called the “information technology paradox,” in which information tools can waste as much time as they save. In fact, many employers are so concerned about productivity losses from personal use of the Internet and e-mail at work that they are placing restrictions on how employees can use them. </a:t>
            </a:r>
          </a:p>
          <a:p>
            <a:pPr eaLnBrk="1" hangingPunct="1">
              <a:defRPr/>
            </a:pPr>
            <a:r>
              <a:rPr lang="en-US" altLang="ja-JP" b="1" smtClean="0"/>
              <a:t>Reconnect with people frequently.</a:t>
            </a:r>
            <a:r>
              <a:rPr lang="en-US" altLang="ja-JP" smtClean="0"/>
              <a:t> </a:t>
            </a:r>
            <a:r>
              <a:rPr lang="en-US" smtClean="0">
                <a:cs typeface="+mn-cs"/>
              </a:rPr>
              <a:t>Even in the best circumstances, technology can not match the rich experience of person-to-person contact. Therefore, even enthusiastic users know that technology has limits. Remember to step out from behind technology frequently to learn more about the people that you work with—and to let them learn more about you.</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3C63F2B-8FB2-424E-84D0-6E11B0D2427C}" type="slidenum">
              <a:rPr lang="en-US"/>
              <a:pPr>
                <a:defRPr/>
              </a:pPr>
              <a:t>8</a:t>
            </a:fld>
            <a:endParaRPr lang="en-US"/>
          </a:p>
        </p:txBody>
      </p:sp>
      <p:sp>
        <p:nvSpPr>
          <p:cNvPr id="3624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2499" name="Rectangle 3"/>
          <p:cNvSpPr>
            <a:spLocks noGrp="1" noChangeArrowheads="1"/>
          </p:cNvSpPr>
          <p:nvPr>
            <p:ph type="body" idx="1"/>
          </p:nvPr>
        </p:nvSpPr>
        <p:spPr/>
        <p:txBody>
          <a:bodyPr/>
          <a:lstStyle/>
          <a:p>
            <a:pPr eaLnBrk="1" hangingPunct="1">
              <a:defRPr/>
            </a:pPr>
            <a:r>
              <a:rPr lang="en-US" dirty="0" smtClean="0">
                <a:cs typeface="+mn-cs"/>
              </a:rPr>
              <a:t>No matter how good you are at accounting, engineering, law, or whatever professional specialty you pursue, employers expect you to be competent at a wide range of communication tasks. In fact, employers start judging your ability to communicate before you even show up for your first interview, and the process of evaluation never really stops. Fortunately, the following skills that employers expect are the same skills that will help you advance in your career:</a:t>
            </a:r>
          </a:p>
          <a:p>
            <a:pPr eaLnBrk="1" hangingPunct="1">
              <a:buFontTx/>
              <a:buChar char="•"/>
              <a:defRPr/>
            </a:pPr>
            <a:r>
              <a:rPr lang="en-US" dirty="0" smtClean="0">
                <a:cs typeface="+mn-cs"/>
              </a:rPr>
              <a:t>Organizing ideas and information logically and completely</a:t>
            </a:r>
          </a:p>
          <a:p>
            <a:pPr eaLnBrk="1" hangingPunct="1">
              <a:buFontTx/>
              <a:buChar char="•"/>
              <a:defRPr/>
            </a:pPr>
            <a:r>
              <a:rPr lang="en-US" dirty="0" smtClean="0">
                <a:cs typeface="+mn-cs"/>
              </a:rPr>
              <a:t>Expressing ideas and information coherently and persuasively</a:t>
            </a:r>
          </a:p>
          <a:p>
            <a:pPr eaLnBrk="1" hangingPunct="1">
              <a:buFontTx/>
              <a:buChar char="•"/>
              <a:defRPr/>
            </a:pPr>
            <a:r>
              <a:rPr lang="en-US" dirty="0" smtClean="0">
                <a:cs typeface="+mn-cs"/>
              </a:rPr>
              <a:t>Actively listening to others</a:t>
            </a:r>
          </a:p>
          <a:p>
            <a:pPr eaLnBrk="1" hangingPunct="1">
              <a:buFontTx/>
              <a:buChar char="•"/>
              <a:defRPr/>
            </a:pPr>
            <a:r>
              <a:rPr lang="en-US" dirty="0" smtClean="0">
                <a:cs typeface="+mn-cs"/>
              </a:rPr>
              <a:t>Communicating effectively with people from diverse backgrounds and experiences</a:t>
            </a:r>
          </a:p>
          <a:p>
            <a:pPr eaLnBrk="1" hangingPunct="1">
              <a:buFontTx/>
              <a:buChar char="•"/>
              <a:defRPr/>
            </a:pPr>
            <a:r>
              <a:rPr lang="en-US" dirty="0" smtClean="0">
                <a:cs typeface="+mn-cs"/>
              </a:rPr>
              <a:t>Using communication technologies effectively and efficiently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CF16CDB-CD8E-304D-95CA-41AB0B6A08E2}" type="slidenum">
              <a:rPr lang="en-US"/>
              <a:pPr>
                <a:defRPr/>
              </a:pPr>
              <a:t>9</a:t>
            </a:fld>
            <a:endParaRPr lang="en-US"/>
          </a:p>
        </p:txBody>
      </p:sp>
      <p:sp>
        <p:nvSpPr>
          <p:cNvPr id="3645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4547" name="Rectangle 3"/>
          <p:cNvSpPr>
            <a:spLocks noGrp="1" noChangeArrowheads="1"/>
          </p:cNvSpPr>
          <p:nvPr>
            <p:ph type="body" idx="1"/>
          </p:nvPr>
        </p:nvSpPr>
        <p:spPr/>
        <p:txBody>
          <a:bodyPr/>
          <a:lstStyle/>
          <a:p>
            <a:pPr marL="171450" indent="-171450" eaLnBrk="1" hangingPunct="1">
              <a:buFontTx/>
              <a:buChar char="•"/>
              <a:defRPr/>
            </a:pPr>
            <a:r>
              <a:rPr lang="en-US" smtClean="0">
                <a:cs typeface="+mn-cs"/>
              </a:rPr>
              <a:t>Following accepted standards of grammar, spelling, and other aspects of high quality writing and speaking</a:t>
            </a:r>
          </a:p>
          <a:p>
            <a:pPr marL="171450" indent="-171450" eaLnBrk="1" hangingPunct="1">
              <a:buFontTx/>
              <a:buChar char="•"/>
              <a:defRPr/>
            </a:pPr>
            <a:r>
              <a:rPr lang="en-US" smtClean="0">
                <a:cs typeface="+mn-cs"/>
              </a:rPr>
              <a:t>Adapting your messages and communication styles to specific audiences and situations</a:t>
            </a:r>
          </a:p>
          <a:p>
            <a:pPr marL="171450" indent="-171450" eaLnBrk="1" hangingPunct="1">
              <a:buFontTx/>
              <a:buChar char="•"/>
              <a:defRPr/>
            </a:pPr>
            <a:r>
              <a:rPr lang="en-US" smtClean="0">
                <a:cs typeface="+mn-cs"/>
              </a:rPr>
              <a:t>Communicating in a civilized manner that reflects contemporary expectations of business etiquette</a:t>
            </a:r>
          </a:p>
          <a:p>
            <a:pPr marL="171450" indent="-171450" eaLnBrk="1" hangingPunct="1">
              <a:buFontTx/>
              <a:buChar char="•"/>
              <a:defRPr/>
            </a:pPr>
            <a:r>
              <a:rPr lang="en-US" smtClean="0">
                <a:cs typeface="+mn-cs"/>
              </a:rPr>
              <a:t>Communicating ethically, even when choices are not crystal clear</a:t>
            </a:r>
          </a:p>
          <a:p>
            <a:pPr marL="171450" indent="-171450" eaLnBrk="1" hangingPunct="1">
              <a:buFontTx/>
              <a:buChar char="•"/>
              <a:defRPr/>
            </a:pPr>
            <a:r>
              <a:rPr lang="en-US" smtClean="0">
                <a:cs typeface="+mn-cs"/>
              </a:rPr>
              <a:t>Managing your time wisely and using resources efficiently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66BB1C3-3D74-7D4E-8CBB-D87E8B192AE1}" type="slidenum">
              <a:rPr lang="en-US"/>
              <a:pPr>
                <a:defRPr/>
              </a:pPr>
              <a:t>10</a:t>
            </a:fld>
            <a:endParaRPr lang="en-US"/>
          </a:p>
        </p:txBody>
      </p:sp>
      <p:sp>
        <p:nvSpPr>
          <p:cNvPr id="3829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82979" name="Rectangle 3"/>
          <p:cNvSpPr>
            <a:spLocks noGrp="1" noChangeArrowheads="1"/>
          </p:cNvSpPr>
          <p:nvPr>
            <p:ph type="body" idx="1"/>
          </p:nvPr>
        </p:nvSpPr>
        <p:spPr/>
        <p:txBody>
          <a:bodyPr/>
          <a:lstStyle/>
          <a:p>
            <a:pPr marL="228600" indent="-228600" eaLnBrk="1" hangingPunct="1">
              <a:tabLst>
                <a:tab pos="171450" algn="l"/>
              </a:tabLst>
              <a:defRPr/>
            </a:pPr>
            <a:r>
              <a:rPr lang="en-US" altLang="ja-JP" smtClean="0"/>
              <a:t>By viewing communication as a process, such as the following, you can identify and improve the skills that you need to be more successful. </a:t>
            </a:r>
          </a:p>
          <a:p>
            <a:pPr marL="228600" indent="-228600" eaLnBrk="1" hangingPunct="1">
              <a:buFontTx/>
              <a:buAutoNum type="arabicPeriod"/>
              <a:tabLst>
                <a:tab pos="171450" algn="l"/>
              </a:tabLst>
              <a:defRPr/>
            </a:pPr>
            <a:r>
              <a:rPr lang="en-US" altLang="ja-JP" smtClean="0"/>
              <a:t>The sender has an idea.</a:t>
            </a:r>
          </a:p>
          <a:p>
            <a:pPr marL="228600" indent="-228600" eaLnBrk="1" hangingPunct="1">
              <a:buFontTx/>
              <a:buAutoNum type="arabicPeriod"/>
              <a:tabLst>
                <a:tab pos="171450" algn="l"/>
              </a:tabLst>
              <a:defRPr/>
            </a:pPr>
            <a:r>
              <a:rPr lang="en-US" altLang="ja-JP" smtClean="0"/>
              <a:t>The sender encodes the idea as a message.</a:t>
            </a:r>
          </a:p>
          <a:p>
            <a:pPr marL="228600" indent="-228600" eaLnBrk="1" hangingPunct="1">
              <a:buFontTx/>
              <a:buAutoNum type="arabicPeriod"/>
              <a:tabLst>
                <a:tab pos="171450" algn="l"/>
              </a:tabLst>
              <a:defRPr/>
            </a:pPr>
            <a:r>
              <a:rPr lang="en-US" altLang="ja-JP" smtClean="0"/>
              <a:t>The sender produces the message in a transmittable medium. </a:t>
            </a:r>
          </a:p>
          <a:p>
            <a:pPr marL="228600" indent="-228600" eaLnBrk="1" hangingPunct="1">
              <a:buFontTx/>
              <a:buAutoNum type="arabicPeriod"/>
              <a:tabLst>
                <a:tab pos="171450" algn="l"/>
              </a:tabLst>
              <a:defRPr/>
            </a:pPr>
            <a:r>
              <a:rPr lang="en-US" altLang="ja-JP" smtClean="0"/>
              <a:t>The sender transmits the message through a channel. </a:t>
            </a:r>
          </a:p>
          <a:p>
            <a:pPr marL="228600" indent="-228600" eaLnBrk="1" hangingPunct="1">
              <a:buFontTx/>
              <a:buAutoNum type="arabicPeriod"/>
              <a:tabLst>
                <a:tab pos="171450" algn="l"/>
              </a:tabLst>
              <a:defRPr/>
            </a:pPr>
            <a:r>
              <a:rPr lang="en-US" altLang="ja-JP" smtClean="0"/>
              <a:t>The audience receives the message.  </a:t>
            </a:r>
          </a:p>
          <a:p>
            <a:pPr marL="228600" indent="-228600" eaLnBrk="1" hangingPunct="1">
              <a:buFontTx/>
              <a:buAutoNum type="arabicPeriod"/>
              <a:tabLst>
                <a:tab pos="171450" algn="l"/>
              </a:tabLst>
              <a:defRPr/>
            </a:pPr>
            <a:r>
              <a:rPr lang="en-US" altLang="ja-JP" smtClean="0"/>
              <a:t>The audience decodes the message.  </a:t>
            </a:r>
          </a:p>
          <a:p>
            <a:pPr marL="228600" indent="-228600" eaLnBrk="1" hangingPunct="1">
              <a:buFontTx/>
              <a:buAutoNum type="arabicPeriod"/>
              <a:tabLst>
                <a:tab pos="171450" algn="l"/>
              </a:tabLst>
              <a:defRPr/>
            </a:pPr>
            <a:r>
              <a:rPr lang="en-US" altLang="ja-JP" smtClean="0"/>
              <a:t>The audience responds to the message. </a:t>
            </a:r>
          </a:p>
          <a:p>
            <a:pPr marL="228600" indent="-228600" eaLnBrk="1" hangingPunct="1">
              <a:buFontTx/>
              <a:buAutoNum type="arabicPeriod"/>
              <a:tabLst>
                <a:tab pos="171450" algn="l"/>
              </a:tabLst>
              <a:defRPr/>
            </a:pPr>
            <a:r>
              <a:rPr lang="en-US" altLang="ja-JP" smtClean="0"/>
              <a:t>The audience sends feedback.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77B8F31-0FC2-044F-BDFE-10FD25998C1A}" type="slidenum">
              <a:rPr lang="en-US"/>
              <a:pPr>
                <a:defRPr/>
              </a:pPr>
              <a:t>11</a:t>
            </a:fld>
            <a:endParaRPr lang="en-US"/>
          </a:p>
        </p:txBody>
      </p:sp>
      <p:sp>
        <p:nvSpPr>
          <p:cNvPr id="444418" name="Rectangle 2"/>
          <p:cNvSpPr>
            <a:spLocks noGrp="1" noRot="1" noChangeAspect="1" noChangeArrowheads="1" noTextEdit="1"/>
          </p:cNvSpPr>
          <p:nvPr>
            <p:ph type="sldImg"/>
          </p:nvPr>
        </p:nvSpPr>
        <p:spPr>
          <a:xfrm>
            <a:off x="1143000" y="684213"/>
            <a:ext cx="4573588" cy="3430587"/>
          </a:xfrm>
          <a:ln/>
          <a:extLst>
            <a:ext uri="{FAA26D3D-D897-4be2-8F04-BA451C77F1D7}">
              <ma14:placeholderFlag xmlns:ma14="http://schemas.microsoft.com/office/mac/drawingml/2011/main" val="1"/>
            </a:ext>
          </a:extLst>
        </p:spPr>
      </p:sp>
      <p:sp>
        <p:nvSpPr>
          <p:cNvPr id="444419" name="Rectangle 3"/>
          <p:cNvSpPr>
            <a:spLocks noGrp="1" noChangeArrowheads="1"/>
          </p:cNvSpPr>
          <p:nvPr>
            <p:ph type="body" idx="1"/>
          </p:nvPr>
        </p:nvSpPr>
        <p:spPr>
          <a:xfrm>
            <a:off x="914400" y="4343400"/>
            <a:ext cx="5029200" cy="4116388"/>
          </a:xfrm>
        </p:spPr>
        <p:txBody>
          <a:bodyPr/>
          <a:lstStyle/>
          <a:p>
            <a:pPr eaLnBrk="1" hangingPunct="1">
              <a:defRPr/>
            </a:pPr>
            <a:r>
              <a:rPr lang="en-US" altLang="ja-JP" smtClean="0"/>
              <a:t>Within any communication environment, messages can be disrupted by a variety of </a:t>
            </a:r>
            <a:r>
              <a:rPr lang="en-US" altLang="ja-JP" i="1" smtClean="0"/>
              <a:t>communication barriers</a:t>
            </a:r>
            <a:r>
              <a:rPr lang="en-US" altLang="ja-JP" smtClean="0"/>
              <a:t>. These include noise and distractions, competing messages, filters, and channel breakdowns:</a:t>
            </a:r>
          </a:p>
          <a:p>
            <a:pPr eaLnBrk="1" hangingPunct="1">
              <a:defRPr/>
            </a:pPr>
            <a:r>
              <a:rPr lang="en-US" altLang="ja-JP" b="1" smtClean="0"/>
              <a:t>Noise and distractions </a:t>
            </a:r>
            <a:r>
              <a:rPr lang="en-US" altLang="ja-JP" smtClean="0"/>
              <a:t>range from poor acoustics to uncomfortable meeting rooms to crowded computer screens with instant messages  popping up. </a:t>
            </a:r>
            <a:endParaRPr lang="en-US" altLang="ja-JP" b="1" smtClean="0"/>
          </a:p>
          <a:p>
            <a:pPr eaLnBrk="1" hangingPunct="1">
              <a:defRPr/>
            </a:pPr>
            <a:r>
              <a:rPr lang="en-US" altLang="ja-JP" b="1" smtClean="0"/>
              <a:t>Competing messages.</a:t>
            </a:r>
            <a:r>
              <a:rPr lang="en-US" altLang="ja-JP" smtClean="0"/>
              <a:t> In many cases, you must compete with other messages that are trying to reach your audience at the same time. Too many messages can result in </a:t>
            </a:r>
            <a:r>
              <a:rPr lang="en-US" altLang="ja-JP" i="1" smtClean="0"/>
              <a:t>information overload</a:t>
            </a:r>
            <a:r>
              <a:rPr lang="en-US" altLang="ja-JP" smtClean="0"/>
              <a:t>, which not only makes it difficult to discriminate between useful and useless information, but also amplifies workplace stress.</a:t>
            </a:r>
          </a:p>
          <a:p>
            <a:pPr eaLnBrk="1" hangingPunct="1">
              <a:defRPr/>
            </a:pPr>
            <a:r>
              <a:rPr lang="en-US" altLang="ja-JP" b="1" smtClean="0"/>
              <a:t>Filters</a:t>
            </a:r>
            <a:r>
              <a:rPr lang="en-US" altLang="ja-JP" smtClean="0"/>
              <a:t>. Messages can be blocked or distorted by </a:t>
            </a:r>
            <a:r>
              <a:rPr lang="en-US" altLang="ja-JP" i="1" smtClean="0"/>
              <a:t>filters</a:t>
            </a:r>
            <a:r>
              <a:rPr lang="en-US" altLang="ja-JP" smtClean="0"/>
              <a:t>, which involve any human or technology intervention between the sender and the receiver. Filtering can be both intentional (e.g., automatically filing e-mail messages based on sender or content) or unintentional (e.g., an overly aggressive SPAM filter that deletes legitimate e-mail).</a:t>
            </a:r>
            <a:endParaRPr lang="en-US" altLang="ja-JP" b="1" smtClean="0"/>
          </a:p>
          <a:p>
            <a:pPr eaLnBrk="1" hangingPunct="1">
              <a:defRPr/>
            </a:pPr>
            <a:r>
              <a:rPr lang="en-US" altLang="ja-JP" smtClean="0"/>
              <a:t>When</a:t>
            </a:r>
            <a:r>
              <a:rPr lang="en-US" altLang="ja-JP" b="1" smtClean="0"/>
              <a:t> channel breakdowns</a:t>
            </a:r>
            <a:r>
              <a:rPr lang="en-US" altLang="ja-JP" smtClean="0"/>
              <a:t> occur, messages may be delayed, misrouted, or lost. </a:t>
            </a:r>
            <a:endParaRPr lang="en-US" smtClean="0">
              <a:cs typeface="+mn-cs"/>
            </a:endParaRPr>
          </a:p>
          <a:p>
            <a:pPr eaLnBrk="1" hangingPunct="1">
              <a:defRPr/>
            </a:pPr>
            <a:endParaRPr lang="en-US" smtClean="0">
              <a:cs typeface="Times New Roman"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Chapter 1 - </a:t>
            </a:r>
            <a:fld id="{1C4C11B8-CD8D-424F-B636-50014CAC7314}" type="slidenum">
              <a:rPr lang="en-US"/>
              <a:pPr>
                <a:defRPr/>
              </a:pPr>
              <a:t>‹#›</a:t>
            </a:fld>
            <a:endParaRPr lang="en-US"/>
          </a:p>
        </p:txBody>
      </p:sp>
    </p:spTree>
    <p:extLst>
      <p:ext uri="{BB962C8B-B14F-4D97-AF65-F5344CB8AC3E}">
        <p14:creationId xmlns:p14="http://schemas.microsoft.com/office/powerpoint/2010/main" val="3204318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Chapter 1 - </a:t>
            </a:r>
            <a:fld id="{80322AA9-D1D8-AC45-A946-EBA0B8C6940A}" type="slidenum">
              <a:rPr lang="en-US"/>
              <a:pPr>
                <a:defRPr/>
              </a:pPr>
              <a:t>‹#›</a:t>
            </a:fld>
            <a:endParaRPr lang="en-US"/>
          </a:p>
        </p:txBody>
      </p:sp>
    </p:spTree>
    <p:extLst>
      <p:ext uri="{BB962C8B-B14F-4D97-AF65-F5344CB8AC3E}">
        <p14:creationId xmlns:p14="http://schemas.microsoft.com/office/powerpoint/2010/main" val="2978416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198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Chapter 1 - </a:t>
            </a:r>
            <a:fld id="{AE7EC6FD-C367-994B-9D00-40E40F2E7066}" type="slidenum">
              <a:rPr lang="en-US"/>
              <a:pPr>
                <a:defRPr/>
              </a:pPr>
              <a:t>‹#›</a:t>
            </a:fld>
            <a:endParaRPr lang="en-US"/>
          </a:p>
        </p:txBody>
      </p:sp>
    </p:spTree>
    <p:extLst>
      <p:ext uri="{BB962C8B-B14F-4D97-AF65-F5344CB8AC3E}">
        <p14:creationId xmlns:p14="http://schemas.microsoft.com/office/powerpoint/2010/main" val="2003750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Chapter 1 - </a:t>
            </a:r>
            <a:fld id="{7493634C-51A8-704E-AD13-C1A9346D7752}" type="slidenum">
              <a:rPr lang="en-US"/>
              <a:pPr>
                <a:defRPr/>
              </a:pPr>
              <a:t>‹#›</a:t>
            </a:fld>
            <a:endParaRPr lang="en-US"/>
          </a:p>
        </p:txBody>
      </p:sp>
    </p:spTree>
    <p:extLst>
      <p:ext uri="{BB962C8B-B14F-4D97-AF65-F5344CB8AC3E}">
        <p14:creationId xmlns:p14="http://schemas.microsoft.com/office/powerpoint/2010/main" val="32074549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Chapter 1 - </a:t>
            </a:r>
            <a:fld id="{B1061C8E-0098-6348-94E9-1152099CF60A}" type="slidenum">
              <a:rPr lang="en-US"/>
              <a:pPr>
                <a:defRPr/>
              </a:pPr>
              <a:t>‹#›</a:t>
            </a:fld>
            <a:endParaRPr lang="en-US"/>
          </a:p>
        </p:txBody>
      </p:sp>
    </p:spTree>
    <p:extLst>
      <p:ext uri="{BB962C8B-B14F-4D97-AF65-F5344CB8AC3E}">
        <p14:creationId xmlns:p14="http://schemas.microsoft.com/office/powerpoint/2010/main" val="3266548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r>
              <a:rPr lang="en-US"/>
              <a:t>Chapter 1 - </a:t>
            </a:r>
            <a:fld id="{2D1847BE-272B-8846-8675-19082B23EAAA}" type="slidenum">
              <a:rPr lang="en-US"/>
              <a:pPr>
                <a:defRPr/>
              </a:pPr>
              <a:t>‹#›</a:t>
            </a:fld>
            <a:endParaRPr lang="en-US"/>
          </a:p>
        </p:txBody>
      </p:sp>
    </p:spTree>
    <p:extLst>
      <p:ext uri="{BB962C8B-B14F-4D97-AF65-F5344CB8AC3E}">
        <p14:creationId xmlns:p14="http://schemas.microsoft.com/office/powerpoint/2010/main" val="865275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8" name="Rectangle 6"/>
          <p:cNvSpPr>
            <a:spLocks noGrp="1" noChangeArrowheads="1"/>
          </p:cNvSpPr>
          <p:nvPr>
            <p:ph type="sldNum" sz="quarter" idx="11"/>
          </p:nvPr>
        </p:nvSpPr>
        <p:spPr>
          <a:ln/>
        </p:spPr>
        <p:txBody>
          <a:bodyPr/>
          <a:lstStyle>
            <a:lvl1pPr>
              <a:defRPr/>
            </a:lvl1pPr>
          </a:lstStyle>
          <a:p>
            <a:pPr>
              <a:defRPr/>
            </a:pPr>
            <a:r>
              <a:rPr lang="en-US"/>
              <a:t>Chapter 1 - </a:t>
            </a:r>
            <a:fld id="{061F2767-D23C-AA45-9E03-56312CF2C879}" type="slidenum">
              <a:rPr lang="en-US"/>
              <a:pPr>
                <a:defRPr/>
              </a:pPr>
              <a:t>‹#›</a:t>
            </a:fld>
            <a:endParaRPr lang="en-US"/>
          </a:p>
        </p:txBody>
      </p:sp>
    </p:spTree>
    <p:extLst>
      <p:ext uri="{BB962C8B-B14F-4D97-AF65-F5344CB8AC3E}">
        <p14:creationId xmlns:p14="http://schemas.microsoft.com/office/powerpoint/2010/main" val="1626708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4" name="Rectangle 6"/>
          <p:cNvSpPr>
            <a:spLocks noGrp="1" noChangeArrowheads="1"/>
          </p:cNvSpPr>
          <p:nvPr>
            <p:ph type="sldNum" sz="quarter" idx="11"/>
          </p:nvPr>
        </p:nvSpPr>
        <p:spPr>
          <a:ln/>
        </p:spPr>
        <p:txBody>
          <a:bodyPr/>
          <a:lstStyle>
            <a:lvl1pPr>
              <a:defRPr/>
            </a:lvl1pPr>
          </a:lstStyle>
          <a:p>
            <a:pPr>
              <a:defRPr/>
            </a:pPr>
            <a:r>
              <a:rPr lang="en-US"/>
              <a:t>Chapter 1 - </a:t>
            </a:r>
            <a:fld id="{CA9DA329-A0BE-1948-BF5F-47A9C9668AF3}" type="slidenum">
              <a:rPr lang="en-US"/>
              <a:pPr>
                <a:defRPr/>
              </a:pPr>
              <a:t>‹#›</a:t>
            </a:fld>
            <a:endParaRPr lang="en-US"/>
          </a:p>
        </p:txBody>
      </p:sp>
    </p:spTree>
    <p:extLst>
      <p:ext uri="{BB962C8B-B14F-4D97-AF65-F5344CB8AC3E}">
        <p14:creationId xmlns:p14="http://schemas.microsoft.com/office/powerpoint/2010/main" val="763234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3" name="Rectangle 6"/>
          <p:cNvSpPr>
            <a:spLocks noGrp="1" noChangeArrowheads="1"/>
          </p:cNvSpPr>
          <p:nvPr>
            <p:ph type="sldNum" sz="quarter" idx="11"/>
          </p:nvPr>
        </p:nvSpPr>
        <p:spPr>
          <a:ln/>
        </p:spPr>
        <p:txBody>
          <a:bodyPr/>
          <a:lstStyle>
            <a:lvl1pPr>
              <a:defRPr/>
            </a:lvl1pPr>
          </a:lstStyle>
          <a:p>
            <a:pPr>
              <a:defRPr/>
            </a:pPr>
            <a:r>
              <a:rPr lang="en-US"/>
              <a:t>Chapter 1 - </a:t>
            </a:r>
            <a:fld id="{C5750639-0620-E54E-B2E2-EDD6509767DB}" type="slidenum">
              <a:rPr lang="en-US"/>
              <a:pPr>
                <a:defRPr/>
              </a:pPr>
              <a:t>‹#›</a:t>
            </a:fld>
            <a:endParaRPr lang="en-US"/>
          </a:p>
        </p:txBody>
      </p:sp>
    </p:spTree>
    <p:extLst>
      <p:ext uri="{BB962C8B-B14F-4D97-AF65-F5344CB8AC3E}">
        <p14:creationId xmlns:p14="http://schemas.microsoft.com/office/powerpoint/2010/main" val="3739244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r>
              <a:rPr lang="en-US"/>
              <a:t>Chapter 1 - </a:t>
            </a:r>
            <a:fld id="{C4B51CA6-76EE-4443-805D-ECC3FA5C366E}" type="slidenum">
              <a:rPr lang="en-US"/>
              <a:pPr>
                <a:defRPr/>
              </a:pPr>
              <a:t>‹#›</a:t>
            </a:fld>
            <a:endParaRPr lang="en-US"/>
          </a:p>
        </p:txBody>
      </p:sp>
    </p:spTree>
    <p:extLst>
      <p:ext uri="{BB962C8B-B14F-4D97-AF65-F5344CB8AC3E}">
        <p14:creationId xmlns:p14="http://schemas.microsoft.com/office/powerpoint/2010/main" val="4036461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smtClean="0"/>
              <a:t>Copyright © 2010 Pearson Education, Inc. publishing as Prentice Hall</a:t>
            </a: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r>
              <a:rPr lang="en-US"/>
              <a:t>Chapter 1 - </a:t>
            </a:r>
            <a:fld id="{F7A498C0-E062-2648-B9B3-7E73A81C983D}" type="slidenum">
              <a:rPr lang="en-US"/>
              <a:pPr>
                <a:defRPr/>
              </a:pPr>
              <a:t>‹#›</a:t>
            </a:fld>
            <a:endParaRPr lang="en-US"/>
          </a:p>
        </p:txBody>
      </p:sp>
    </p:spTree>
    <p:extLst>
      <p:ext uri="{BB962C8B-B14F-4D97-AF65-F5344CB8AC3E}">
        <p14:creationId xmlns:p14="http://schemas.microsoft.com/office/powerpoint/2010/main" val="31687028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vmlDrawing" Target="../drawings/vmlDrawing1.vml"/><Relationship Id="rId14" Type="http://schemas.openxmlformats.org/officeDocument/2006/relationships/oleObject" Target="../embeddings/oleObject1.bin"/><Relationship Id="rId15" Type="http://schemas.openxmlformats.org/officeDocument/2006/relationships/image" Target="../media/image1.w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aphicFrame>
        <p:nvGraphicFramePr>
          <p:cNvPr id="1026" name="Object 7"/>
          <p:cNvGraphicFramePr>
            <a:graphicFrameLocks noChangeAspect="1"/>
          </p:cNvGraphicFramePr>
          <p:nvPr userDrawn="1"/>
        </p:nvGraphicFramePr>
        <p:xfrm>
          <a:off x="0" y="0"/>
          <a:ext cx="9102725" cy="6832600"/>
        </p:xfrm>
        <a:graphic>
          <a:graphicData uri="http://schemas.openxmlformats.org/presentationml/2006/ole">
            <mc:AlternateContent xmlns:mc="http://schemas.openxmlformats.org/markup-compatibility/2006">
              <mc:Choice xmlns:v="urn:schemas-microsoft-com:vml" Requires="v">
                <p:oleObj spid="_x0000_s1042" name="Visio" r:id="rId14" imgW="10073656" imgH="7852017" progId="Visio.Drawing.6">
                  <p:embed/>
                </p:oleObj>
              </mc:Choice>
              <mc:Fallback>
                <p:oleObj name="Visio" r:id="rId14" imgW="10073656" imgH="7852017" progId="Visio.Drawing.6">
                  <p:embed/>
                  <p:pic>
                    <p:nvPicPr>
                      <p:cNvPr id="0" name="Object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02725" cy="683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 name="Rectangle 2"/>
          <p:cNvSpPr>
            <a:spLocks noGrp="1" noChangeArrowheads="1"/>
          </p:cNvSpPr>
          <p:nvPr>
            <p:ph type="title"/>
          </p:nvPr>
        </p:nvSpPr>
        <p:spPr bwMode="auto">
          <a:xfrm>
            <a:off x="457200" y="381000"/>
            <a:ext cx="8229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spcBef>
                <a:spcPct val="0"/>
              </a:spcBef>
              <a:defRPr b="1">
                <a:latin typeface="+mn-lt"/>
                <a:cs typeface="+mn-cs"/>
              </a:defRPr>
            </a:lvl1pPr>
          </a:lstStyle>
          <a:p>
            <a:pPr>
              <a:defRPr/>
            </a:pPr>
            <a:r>
              <a:rPr lang="en-US" smtClean="0"/>
              <a:t>Copyright © 2010 Pearson Education, Inc. publishing as Prentice Hall</a:t>
            </a: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spcBef>
                <a:spcPct val="0"/>
              </a:spcBef>
              <a:defRPr b="1">
                <a:latin typeface="+mn-lt"/>
                <a:cs typeface="+mn-cs"/>
              </a:defRPr>
            </a:lvl1pPr>
          </a:lstStyle>
          <a:p>
            <a:pPr>
              <a:defRPr/>
            </a:pPr>
            <a:r>
              <a:rPr lang="en-US"/>
              <a:t>Chapter 1 - </a:t>
            </a:r>
            <a:fld id="{0ED571F3-434C-FB4C-8764-DD6812E147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b="1">
          <a:solidFill>
            <a:schemeClr val="tx2"/>
          </a:solidFill>
          <a:effectLst>
            <a:outerShdw blurRad="38100" dist="38100" dir="2700000" algn="tl">
              <a:srgbClr val="DDDDDD"/>
            </a:outerShdw>
          </a:effectLst>
          <a:latin typeface="+mj-lt"/>
          <a:ea typeface="+mj-ea"/>
          <a:cs typeface="ＭＳ Ｐゴシック" charset="0"/>
        </a:defRPr>
      </a:lvl1pPr>
      <a:lvl2pPr algn="ctr" rtl="0" eaLnBrk="0" fontAlgn="base" hangingPunct="0">
        <a:spcBef>
          <a:spcPct val="0"/>
        </a:spcBef>
        <a:spcAft>
          <a:spcPct val="0"/>
        </a:spcAft>
        <a:defRPr sz="4400" b="1">
          <a:solidFill>
            <a:schemeClr val="tx2"/>
          </a:solidFill>
          <a:effectLst>
            <a:outerShdw blurRad="38100" dist="38100" dir="2700000" algn="tl">
              <a:srgbClr val="DDDDDD"/>
            </a:outerShdw>
          </a:effectLst>
          <a:latin typeface="Tahoma" charset="0"/>
          <a:ea typeface="ＭＳ Ｐゴシック" charset="0"/>
          <a:cs typeface="ＭＳ Ｐゴシック" charset="0"/>
        </a:defRPr>
      </a:lvl2pPr>
      <a:lvl3pPr algn="ctr" rtl="0" eaLnBrk="0" fontAlgn="base" hangingPunct="0">
        <a:spcBef>
          <a:spcPct val="0"/>
        </a:spcBef>
        <a:spcAft>
          <a:spcPct val="0"/>
        </a:spcAft>
        <a:defRPr sz="4400" b="1">
          <a:solidFill>
            <a:schemeClr val="tx2"/>
          </a:solidFill>
          <a:effectLst>
            <a:outerShdw blurRad="38100" dist="38100" dir="2700000" algn="tl">
              <a:srgbClr val="DDDDDD"/>
            </a:outerShdw>
          </a:effectLst>
          <a:latin typeface="Tahoma" charset="0"/>
          <a:ea typeface="ＭＳ Ｐゴシック" charset="0"/>
          <a:cs typeface="ＭＳ Ｐゴシック" charset="0"/>
        </a:defRPr>
      </a:lvl3pPr>
      <a:lvl4pPr algn="ctr" rtl="0" eaLnBrk="0" fontAlgn="base" hangingPunct="0">
        <a:spcBef>
          <a:spcPct val="0"/>
        </a:spcBef>
        <a:spcAft>
          <a:spcPct val="0"/>
        </a:spcAft>
        <a:defRPr sz="4400" b="1">
          <a:solidFill>
            <a:schemeClr val="tx2"/>
          </a:solidFill>
          <a:effectLst>
            <a:outerShdw blurRad="38100" dist="38100" dir="2700000" algn="tl">
              <a:srgbClr val="DDDDDD"/>
            </a:outerShdw>
          </a:effectLst>
          <a:latin typeface="Tahoma" charset="0"/>
          <a:ea typeface="ＭＳ Ｐゴシック" charset="0"/>
          <a:cs typeface="ＭＳ Ｐゴシック" charset="0"/>
        </a:defRPr>
      </a:lvl4pPr>
      <a:lvl5pPr algn="ctr" rtl="0" eaLnBrk="0" fontAlgn="base" hangingPunct="0">
        <a:spcBef>
          <a:spcPct val="0"/>
        </a:spcBef>
        <a:spcAft>
          <a:spcPct val="0"/>
        </a:spcAft>
        <a:defRPr sz="4400" b="1">
          <a:solidFill>
            <a:schemeClr val="tx2"/>
          </a:solidFill>
          <a:effectLst>
            <a:outerShdw blurRad="38100" dist="38100" dir="2700000" algn="tl">
              <a:srgbClr val="DDDDDD"/>
            </a:outerShdw>
          </a:effectLst>
          <a:latin typeface="Tahoma" charset="0"/>
          <a:ea typeface="ＭＳ Ｐゴシック" charset="0"/>
          <a:cs typeface="ＭＳ Ｐゴシック" charset="0"/>
        </a:defRPr>
      </a:lvl5pPr>
      <a:lvl6pPr marL="457200" algn="ctr" rtl="0" fontAlgn="base">
        <a:spcBef>
          <a:spcPct val="0"/>
        </a:spcBef>
        <a:spcAft>
          <a:spcPct val="0"/>
        </a:spcAft>
        <a:defRPr sz="4400" b="1">
          <a:solidFill>
            <a:schemeClr val="tx2"/>
          </a:solidFill>
          <a:effectLst>
            <a:outerShdw blurRad="38100" dist="38100" dir="2700000" algn="tl">
              <a:srgbClr val="DDDDDD"/>
            </a:outerShdw>
          </a:effectLst>
          <a:latin typeface="Tahoma" charset="0"/>
          <a:ea typeface="ＭＳ Ｐゴシック" charset="0"/>
        </a:defRPr>
      </a:lvl6pPr>
      <a:lvl7pPr marL="914400" algn="ctr" rtl="0" fontAlgn="base">
        <a:spcBef>
          <a:spcPct val="0"/>
        </a:spcBef>
        <a:spcAft>
          <a:spcPct val="0"/>
        </a:spcAft>
        <a:defRPr sz="4400" b="1">
          <a:solidFill>
            <a:schemeClr val="tx2"/>
          </a:solidFill>
          <a:effectLst>
            <a:outerShdw blurRad="38100" dist="38100" dir="2700000" algn="tl">
              <a:srgbClr val="DDDDDD"/>
            </a:outerShdw>
          </a:effectLst>
          <a:latin typeface="Tahoma" charset="0"/>
          <a:ea typeface="ＭＳ Ｐゴシック" charset="0"/>
        </a:defRPr>
      </a:lvl7pPr>
      <a:lvl8pPr marL="1371600" algn="ctr" rtl="0" fontAlgn="base">
        <a:spcBef>
          <a:spcPct val="0"/>
        </a:spcBef>
        <a:spcAft>
          <a:spcPct val="0"/>
        </a:spcAft>
        <a:defRPr sz="4400" b="1">
          <a:solidFill>
            <a:schemeClr val="tx2"/>
          </a:solidFill>
          <a:effectLst>
            <a:outerShdw blurRad="38100" dist="38100" dir="2700000" algn="tl">
              <a:srgbClr val="DDDDDD"/>
            </a:outerShdw>
          </a:effectLst>
          <a:latin typeface="Tahoma" charset="0"/>
          <a:ea typeface="ＭＳ Ｐゴシック" charset="0"/>
        </a:defRPr>
      </a:lvl8pPr>
      <a:lvl9pPr marL="1828800" algn="ctr" rtl="0" fontAlgn="base">
        <a:spcBef>
          <a:spcPct val="0"/>
        </a:spcBef>
        <a:spcAft>
          <a:spcPct val="0"/>
        </a:spcAft>
        <a:defRPr sz="4400" b="1">
          <a:solidFill>
            <a:schemeClr val="tx2"/>
          </a:solidFill>
          <a:effectLst>
            <a:outerShdw blurRad="38100" dist="38100" dir="2700000" algn="tl">
              <a:srgbClr val="DDDDDD"/>
            </a:outerShdw>
          </a:effectLst>
          <a:latin typeface="Tahoma" charset="0"/>
          <a:ea typeface="ＭＳ Ｐゴシック" charset="0"/>
        </a:defRPr>
      </a:lvl9pPr>
    </p:titleStyle>
    <p:bodyStyle>
      <a:lvl1pPr marL="342900" indent="-342900" algn="l" rtl="0" eaLnBrk="0" fontAlgn="base" hangingPunct="0">
        <a:spcBef>
          <a:spcPct val="20000"/>
        </a:spcBef>
        <a:spcAft>
          <a:spcPct val="0"/>
        </a:spcAft>
        <a:buChar char="•"/>
        <a:defRPr sz="3200" b="1">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b="1">
          <a:solidFill>
            <a:schemeClr val="tx1"/>
          </a:solidFill>
          <a:latin typeface="+mn-lt"/>
          <a:ea typeface="+mn-ea"/>
        </a:defRPr>
      </a:lvl2pPr>
      <a:lvl3pPr marL="1143000" indent="-228600" algn="l" rtl="0" eaLnBrk="0" fontAlgn="base" hangingPunct="0">
        <a:spcBef>
          <a:spcPct val="20000"/>
        </a:spcBef>
        <a:spcAft>
          <a:spcPct val="0"/>
        </a:spcAft>
        <a:buChar char="•"/>
        <a:defRPr sz="2400" b="1">
          <a:solidFill>
            <a:schemeClr val="tx1"/>
          </a:solidFill>
          <a:latin typeface="+mn-lt"/>
          <a:ea typeface="+mn-ea"/>
        </a:defRPr>
      </a:lvl3pPr>
      <a:lvl4pPr marL="1600200" indent="-228600" algn="l" rtl="0" eaLnBrk="0" fontAlgn="base" hangingPunct="0">
        <a:spcBef>
          <a:spcPct val="20000"/>
        </a:spcBef>
        <a:spcAft>
          <a:spcPct val="0"/>
        </a:spcAft>
        <a:buChar char="–"/>
        <a:defRPr sz="2000" b="1">
          <a:solidFill>
            <a:schemeClr val="tx1"/>
          </a:solidFill>
          <a:latin typeface="+mn-lt"/>
          <a:ea typeface="+mn-ea"/>
        </a:defRPr>
      </a:lvl4pPr>
      <a:lvl5pPr marL="2057400" indent="-228600" algn="l" rtl="0" eaLnBrk="0" fontAlgn="base" hangingPunct="0">
        <a:spcBef>
          <a:spcPct val="20000"/>
        </a:spcBef>
        <a:spcAft>
          <a:spcPct val="0"/>
        </a:spcAft>
        <a:buChar char="»"/>
        <a:defRPr sz="2000" b="1">
          <a:solidFill>
            <a:schemeClr val="tx1"/>
          </a:solidFill>
          <a:latin typeface="+mn-lt"/>
          <a:ea typeface="+mn-ea"/>
        </a:defRPr>
      </a:lvl5pPr>
      <a:lvl6pPr marL="2514600" indent="-228600" algn="l" rtl="0" fontAlgn="base">
        <a:spcBef>
          <a:spcPct val="20000"/>
        </a:spcBef>
        <a:spcAft>
          <a:spcPct val="0"/>
        </a:spcAft>
        <a:buChar char="»"/>
        <a:defRPr sz="2000" b="1">
          <a:solidFill>
            <a:schemeClr val="tx1"/>
          </a:solidFill>
          <a:latin typeface="+mn-lt"/>
          <a:ea typeface="+mn-ea"/>
        </a:defRPr>
      </a:lvl6pPr>
      <a:lvl7pPr marL="2971800" indent="-228600" algn="l" rtl="0" fontAlgn="base">
        <a:spcBef>
          <a:spcPct val="20000"/>
        </a:spcBef>
        <a:spcAft>
          <a:spcPct val="0"/>
        </a:spcAft>
        <a:buChar char="»"/>
        <a:defRPr sz="2000" b="1">
          <a:solidFill>
            <a:schemeClr val="tx1"/>
          </a:solidFill>
          <a:latin typeface="+mn-lt"/>
          <a:ea typeface="+mn-ea"/>
        </a:defRPr>
      </a:lvl7pPr>
      <a:lvl8pPr marL="3429000" indent="-228600" algn="l" rtl="0" fontAlgn="base">
        <a:spcBef>
          <a:spcPct val="20000"/>
        </a:spcBef>
        <a:spcAft>
          <a:spcPct val="0"/>
        </a:spcAft>
        <a:buChar char="»"/>
        <a:defRPr sz="2000" b="1">
          <a:solidFill>
            <a:schemeClr val="tx1"/>
          </a:solidFill>
          <a:latin typeface="+mn-lt"/>
          <a:ea typeface="+mn-ea"/>
        </a:defRPr>
      </a:lvl8pPr>
      <a:lvl9pPr marL="3886200" indent="-228600" algn="l" rtl="0" fontAlgn="base">
        <a:spcBef>
          <a:spcPct val="20000"/>
        </a:spcBef>
        <a:spcAft>
          <a:spcPct val="0"/>
        </a:spcAft>
        <a:buChar char="»"/>
        <a:defRPr sz="20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508000" y="2286000"/>
            <a:ext cx="8128000" cy="1143000"/>
          </a:xfrm>
        </p:spPr>
        <p:txBody>
          <a:bodyPr/>
          <a:lstStyle/>
          <a:p>
            <a:pPr eaLnBrk="1" hangingPunct="1">
              <a:defRPr/>
            </a:pPr>
            <a:r>
              <a:rPr lang="en-US" dirty="0" smtClean="0">
                <a:solidFill>
                  <a:schemeClr val="tx1"/>
                </a:solidFill>
                <a:cs typeface="+mj-cs"/>
              </a:rPr>
              <a:t>Achieving Success </a:t>
            </a:r>
            <a:br>
              <a:rPr lang="en-US" dirty="0" smtClean="0">
                <a:solidFill>
                  <a:schemeClr val="tx1"/>
                </a:solidFill>
                <a:cs typeface="+mj-cs"/>
              </a:rPr>
            </a:br>
            <a:r>
              <a:rPr lang="en-US" dirty="0" smtClean="0">
                <a:solidFill>
                  <a:schemeClr val="tx1"/>
                </a:solidFill>
                <a:cs typeface="+mj-cs"/>
              </a:rPr>
              <a:t>Through Effective </a:t>
            </a:r>
            <a:br>
              <a:rPr lang="en-US" dirty="0" smtClean="0">
                <a:solidFill>
                  <a:schemeClr val="tx1"/>
                </a:solidFill>
                <a:cs typeface="+mj-cs"/>
              </a:rPr>
            </a:br>
            <a:r>
              <a:rPr lang="en-US" dirty="0" smtClean="0">
                <a:solidFill>
                  <a:schemeClr val="tx1"/>
                </a:solidFill>
                <a:cs typeface="+mj-cs"/>
              </a:rPr>
              <a:t>Business Communication</a:t>
            </a:r>
            <a:br>
              <a:rPr lang="en-US" dirty="0" smtClean="0">
                <a:solidFill>
                  <a:schemeClr val="tx1"/>
                </a:solidFill>
                <a:cs typeface="+mj-cs"/>
              </a:rPr>
            </a:br>
            <a:r>
              <a:rPr lang="en-US" dirty="0" smtClean="0">
                <a:solidFill>
                  <a:schemeClr val="tx1"/>
                </a:solidFill>
                <a:cs typeface="+mj-cs"/>
              </a:rPr>
              <a:t/>
            </a:r>
            <a:br>
              <a:rPr lang="en-US" dirty="0" smtClean="0">
                <a:solidFill>
                  <a:schemeClr val="tx1"/>
                </a:solidFill>
                <a:cs typeface="+mj-cs"/>
              </a:rPr>
            </a:br>
            <a:r>
              <a:rPr lang="en-US" sz="2000" dirty="0" smtClean="0">
                <a:solidFill>
                  <a:schemeClr val="tx1"/>
                </a:solidFill>
                <a:cs typeface="+mj-cs"/>
              </a:rPr>
              <a:t>Bus 251, TMT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5" name="Rectangle 3"/>
          <p:cNvSpPr>
            <a:spLocks noGrp="1" noChangeArrowheads="1"/>
          </p:cNvSpPr>
          <p:nvPr>
            <p:ph type="title"/>
          </p:nvPr>
        </p:nvSpPr>
        <p:spPr>
          <a:xfrm>
            <a:off x="457200" y="381000"/>
            <a:ext cx="8229600" cy="1600200"/>
          </a:xfrm>
          <a:solidFill>
            <a:srgbClr val="800000"/>
          </a:solidFill>
          <a:ln>
            <a:solidFill>
              <a:schemeClr val="tx1"/>
            </a:solidFill>
            <a:miter lim="800000"/>
            <a:headEnd/>
            <a:tailEnd/>
          </a:ln>
        </p:spPr>
        <p:txBody>
          <a:bodyPr/>
          <a:lstStyle/>
          <a:p>
            <a:pPr eaLnBrk="1" hangingPunct="1">
              <a:defRPr/>
            </a:pPr>
            <a:r>
              <a:rPr lang="en-US" sz="4800" smtClean="0">
                <a:solidFill>
                  <a:schemeClr val="bg1"/>
                </a:solidFill>
                <a:effectLst>
                  <a:outerShdw blurRad="38100" dist="38100" dir="2700000" algn="tl">
                    <a:srgbClr val="000000"/>
                  </a:outerShdw>
                </a:effectLst>
                <a:cs typeface="+mj-cs"/>
              </a:rPr>
              <a:t>Communication Process</a:t>
            </a:r>
          </a:p>
        </p:txBody>
      </p:sp>
      <p:grpSp>
        <p:nvGrpSpPr>
          <p:cNvPr id="37892" name="Group 30"/>
          <p:cNvGrpSpPr>
            <a:grpSpLocks/>
          </p:cNvGrpSpPr>
          <p:nvPr/>
        </p:nvGrpSpPr>
        <p:grpSpPr bwMode="auto">
          <a:xfrm>
            <a:off x="457200" y="1981200"/>
            <a:ext cx="8229600" cy="4191000"/>
            <a:chOff x="288" y="1248"/>
            <a:chExt cx="5184" cy="2640"/>
          </a:xfrm>
        </p:grpSpPr>
        <p:sp>
          <p:nvSpPr>
            <p:cNvPr id="381954" name="Rectangle 2" descr="5%"/>
            <p:cNvSpPr>
              <a:spLocks noChangeArrowheads="1"/>
            </p:cNvSpPr>
            <p:nvPr/>
          </p:nvSpPr>
          <p:spPr bwMode="auto">
            <a:xfrm>
              <a:off x="288" y="1248"/>
              <a:ext cx="5184" cy="2640"/>
            </a:xfrm>
            <a:prstGeom prst="rect">
              <a:avLst/>
            </a:prstGeom>
            <a:pattFill prst="pct5">
              <a:fgClr>
                <a:srgbClr val="DDDDDD"/>
              </a:fgClr>
              <a:bgClr>
                <a:srgbClr val="F3EFE5"/>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37894" name="Group 29"/>
            <p:cNvGrpSpPr>
              <a:grpSpLocks/>
            </p:cNvGrpSpPr>
            <p:nvPr/>
          </p:nvGrpSpPr>
          <p:grpSpPr bwMode="auto">
            <a:xfrm>
              <a:off x="429" y="1344"/>
              <a:ext cx="4902" cy="2448"/>
              <a:chOff x="429" y="1344"/>
              <a:chExt cx="4902" cy="2448"/>
            </a:xfrm>
          </p:grpSpPr>
          <p:grpSp>
            <p:nvGrpSpPr>
              <p:cNvPr id="37895" name="Group 4"/>
              <p:cNvGrpSpPr>
                <a:grpSpLocks/>
              </p:cNvGrpSpPr>
              <p:nvPr/>
            </p:nvGrpSpPr>
            <p:grpSpPr bwMode="auto">
              <a:xfrm>
                <a:off x="429" y="1344"/>
                <a:ext cx="4902" cy="2448"/>
                <a:chOff x="384" y="1440"/>
                <a:chExt cx="4992" cy="2304"/>
              </a:xfrm>
            </p:grpSpPr>
            <p:sp>
              <p:nvSpPr>
                <p:cNvPr id="381957" name="Rectangle 5"/>
                <p:cNvSpPr>
                  <a:spLocks noChangeArrowheads="1"/>
                </p:cNvSpPr>
                <p:nvPr/>
              </p:nvSpPr>
              <p:spPr bwMode="auto">
                <a:xfrm>
                  <a:off x="384" y="1440"/>
                  <a:ext cx="1488" cy="576"/>
                </a:xfrm>
                <a:prstGeom prst="rect">
                  <a:avLst/>
                </a:prstGeom>
                <a:solidFill>
                  <a:srgbClr val="FFFFFF"/>
                </a:solidFill>
                <a:ln w="9525">
                  <a:solidFill>
                    <a:schemeClr val="tx1"/>
                  </a:solidFill>
                  <a:miter lim="800000"/>
                  <a:headEnd/>
                  <a:tailEnd/>
                </a:ln>
                <a:effectLst>
                  <a:outerShdw blurRad="63500" dist="53882" dir="2700000" algn="ctr" rotWithShape="0">
                    <a:schemeClr val="bg2">
                      <a:alpha val="50000"/>
                    </a:schemeClr>
                  </a:outerShdw>
                </a:effectLst>
              </p:spPr>
              <p:txBody>
                <a:bodyPr wrap="none" anchor="ctr"/>
                <a:lstStyle/>
                <a:p>
                  <a:pPr algn="ctr">
                    <a:spcBef>
                      <a:spcPct val="0"/>
                    </a:spcBef>
                    <a:defRPr/>
                  </a:pPr>
                  <a:r>
                    <a:rPr lang="en-US" sz="2000">
                      <a:latin typeface="Arial" charset="0"/>
                      <a:cs typeface="+mn-cs"/>
                    </a:rPr>
                    <a:t>Sender </a:t>
                  </a:r>
                </a:p>
                <a:p>
                  <a:pPr algn="ctr">
                    <a:spcBef>
                      <a:spcPct val="0"/>
                    </a:spcBef>
                    <a:defRPr/>
                  </a:pPr>
                  <a:r>
                    <a:rPr lang="en-US" sz="2000">
                      <a:latin typeface="Arial" charset="0"/>
                      <a:cs typeface="+mn-cs"/>
                    </a:rPr>
                    <a:t>Has an Idea</a:t>
                  </a:r>
                </a:p>
              </p:txBody>
            </p:sp>
            <p:sp>
              <p:nvSpPr>
                <p:cNvPr id="381958" name="Text Box 6"/>
                <p:cNvSpPr txBox="1">
                  <a:spLocks noChangeArrowheads="1"/>
                </p:cNvSpPr>
                <p:nvPr/>
              </p:nvSpPr>
              <p:spPr bwMode="auto">
                <a:xfrm>
                  <a:off x="384" y="1440"/>
                  <a:ext cx="192" cy="205"/>
                </a:xfrm>
                <a:prstGeom prst="rect">
                  <a:avLst/>
                </a:prstGeom>
                <a:solidFill>
                  <a:srgbClr val="FFFFFF"/>
                </a:solidFill>
                <a:ln w="9525">
                  <a:solidFill>
                    <a:schemeClr val="tx1"/>
                  </a:solidFill>
                  <a:miter lim="800000"/>
                  <a:headEnd/>
                  <a:tailEnd/>
                </a:ln>
                <a:effectLst>
                  <a:outerShdw blurRad="63500" dist="38099" dir="2700000" algn="ctr" rotWithShape="0">
                    <a:srgbClr val="B2B2B2">
                      <a:alpha val="74998"/>
                    </a:srgbClr>
                  </a:outerShdw>
                </a:effectLst>
              </p:spPr>
              <p:txBody>
                <a:bodyPr>
                  <a:spAutoFit/>
                </a:bodyPr>
                <a:lstStyle/>
                <a:p>
                  <a:pPr>
                    <a:spcBef>
                      <a:spcPct val="0"/>
                    </a:spcBef>
                    <a:defRPr/>
                  </a:pPr>
                  <a:r>
                    <a:rPr lang="en-US" sz="1600">
                      <a:latin typeface="Arial" charset="0"/>
                      <a:cs typeface="+mn-cs"/>
                    </a:rPr>
                    <a:t>1</a:t>
                  </a:r>
                </a:p>
              </p:txBody>
            </p:sp>
            <p:sp>
              <p:nvSpPr>
                <p:cNvPr id="381959" name="Rectangle 7"/>
                <p:cNvSpPr>
                  <a:spLocks noChangeArrowheads="1"/>
                </p:cNvSpPr>
                <p:nvPr/>
              </p:nvSpPr>
              <p:spPr bwMode="auto">
                <a:xfrm>
                  <a:off x="384" y="2304"/>
                  <a:ext cx="1488" cy="576"/>
                </a:xfrm>
                <a:prstGeom prst="rect">
                  <a:avLst/>
                </a:prstGeom>
                <a:solidFill>
                  <a:srgbClr val="FFFFFF"/>
                </a:solidFill>
                <a:ln w="9525">
                  <a:solidFill>
                    <a:schemeClr val="tx1"/>
                  </a:solidFill>
                  <a:miter lim="800000"/>
                  <a:headEnd/>
                  <a:tailEnd/>
                </a:ln>
                <a:effectLst>
                  <a:outerShdw blurRad="63500" dist="53882" dir="2700000" algn="ctr" rotWithShape="0">
                    <a:schemeClr val="bg2">
                      <a:alpha val="50000"/>
                    </a:schemeClr>
                  </a:outerShdw>
                </a:effectLst>
              </p:spPr>
              <p:txBody>
                <a:bodyPr wrap="none" anchor="ctr"/>
                <a:lstStyle/>
                <a:p>
                  <a:pPr algn="ctr">
                    <a:spcBef>
                      <a:spcPct val="0"/>
                    </a:spcBef>
                    <a:defRPr/>
                  </a:pPr>
                  <a:r>
                    <a:rPr lang="en-US" sz="2000">
                      <a:latin typeface="Arial" charset="0"/>
                      <a:cs typeface="+mn-cs"/>
                    </a:rPr>
                    <a:t>Sender </a:t>
                  </a:r>
                </a:p>
                <a:p>
                  <a:pPr algn="ctr">
                    <a:spcBef>
                      <a:spcPct val="0"/>
                    </a:spcBef>
                    <a:defRPr/>
                  </a:pPr>
                  <a:r>
                    <a:rPr lang="en-US" sz="2000">
                      <a:latin typeface="Arial" charset="0"/>
                      <a:cs typeface="+mn-cs"/>
                    </a:rPr>
                    <a:t>Encodes the Idea</a:t>
                  </a:r>
                </a:p>
              </p:txBody>
            </p:sp>
            <p:sp>
              <p:nvSpPr>
                <p:cNvPr id="381960" name="Text Box 8"/>
                <p:cNvSpPr txBox="1">
                  <a:spLocks noChangeArrowheads="1"/>
                </p:cNvSpPr>
                <p:nvPr/>
              </p:nvSpPr>
              <p:spPr bwMode="auto">
                <a:xfrm>
                  <a:off x="384" y="2304"/>
                  <a:ext cx="192" cy="205"/>
                </a:xfrm>
                <a:prstGeom prst="rect">
                  <a:avLst/>
                </a:prstGeom>
                <a:solidFill>
                  <a:srgbClr val="FFFFFF"/>
                </a:solidFill>
                <a:ln w="9525">
                  <a:solidFill>
                    <a:schemeClr val="tx1"/>
                  </a:solidFill>
                  <a:miter lim="800000"/>
                  <a:headEnd/>
                  <a:tailEnd/>
                </a:ln>
                <a:effectLst>
                  <a:outerShdw blurRad="63500" dist="38099" dir="2700000" algn="ctr" rotWithShape="0">
                    <a:srgbClr val="B2B2B2">
                      <a:alpha val="74998"/>
                    </a:srgbClr>
                  </a:outerShdw>
                </a:effectLst>
              </p:spPr>
              <p:txBody>
                <a:bodyPr>
                  <a:spAutoFit/>
                </a:bodyPr>
                <a:lstStyle/>
                <a:p>
                  <a:pPr>
                    <a:spcBef>
                      <a:spcPct val="0"/>
                    </a:spcBef>
                    <a:defRPr/>
                  </a:pPr>
                  <a:r>
                    <a:rPr lang="en-US" sz="1600">
                      <a:latin typeface="Arial" charset="0"/>
                      <a:cs typeface="+mn-cs"/>
                    </a:rPr>
                    <a:t>2</a:t>
                  </a:r>
                </a:p>
              </p:txBody>
            </p:sp>
            <p:sp>
              <p:nvSpPr>
                <p:cNvPr id="381961" name="Rectangle 9"/>
                <p:cNvSpPr>
                  <a:spLocks noChangeArrowheads="1"/>
                </p:cNvSpPr>
                <p:nvPr/>
              </p:nvSpPr>
              <p:spPr bwMode="auto">
                <a:xfrm>
                  <a:off x="384" y="3168"/>
                  <a:ext cx="1488" cy="576"/>
                </a:xfrm>
                <a:prstGeom prst="rect">
                  <a:avLst/>
                </a:prstGeom>
                <a:solidFill>
                  <a:srgbClr val="FFFFFF"/>
                </a:solidFill>
                <a:ln w="9525">
                  <a:solidFill>
                    <a:schemeClr val="tx1"/>
                  </a:solidFill>
                  <a:miter lim="800000"/>
                  <a:headEnd/>
                  <a:tailEnd/>
                </a:ln>
                <a:effectLst>
                  <a:outerShdw blurRad="63500" dist="53882" dir="2700000" algn="ctr" rotWithShape="0">
                    <a:schemeClr val="bg2">
                      <a:alpha val="50000"/>
                    </a:schemeClr>
                  </a:outerShdw>
                </a:effectLst>
              </p:spPr>
              <p:txBody>
                <a:bodyPr wrap="none" anchor="ctr"/>
                <a:lstStyle/>
                <a:p>
                  <a:pPr algn="ctr">
                    <a:spcBef>
                      <a:spcPct val="0"/>
                    </a:spcBef>
                    <a:defRPr/>
                  </a:pPr>
                  <a:r>
                    <a:rPr lang="en-US" sz="2000">
                      <a:latin typeface="Arial" charset="0"/>
                      <a:cs typeface="+mn-cs"/>
                    </a:rPr>
                    <a:t>Sender </a:t>
                  </a:r>
                </a:p>
                <a:p>
                  <a:pPr algn="ctr">
                    <a:spcBef>
                      <a:spcPct val="0"/>
                    </a:spcBef>
                    <a:defRPr/>
                  </a:pPr>
                  <a:r>
                    <a:rPr lang="en-US" sz="2000">
                      <a:latin typeface="Arial" charset="0"/>
                      <a:cs typeface="+mn-cs"/>
                    </a:rPr>
                    <a:t>Produces Message</a:t>
                  </a:r>
                </a:p>
              </p:txBody>
            </p:sp>
            <p:sp>
              <p:nvSpPr>
                <p:cNvPr id="381962" name="Text Box 10"/>
                <p:cNvSpPr txBox="1">
                  <a:spLocks noChangeArrowheads="1"/>
                </p:cNvSpPr>
                <p:nvPr/>
              </p:nvSpPr>
              <p:spPr bwMode="auto">
                <a:xfrm>
                  <a:off x="384" y="3168"/>
                  <a:ext cx="192" cy="205"/>
                </a:xfrm>
                <a:prstGeom prst="rect">
                  <a:avLst/>
                </a:prstGeom>
                <a:solidFill>
                  <a:srgbClr val="FFFFFF"/>
                </a:solidFill>
                <a:ln w="9525">
                  <a:solidFill>
                    <a:schemeClr val="tx1"/>
                  </a:solidFill>
                  <a:miter lim="800000"/>
                  <a:headEnd/>
                  <a:tailEnd/>
                </a:ln>
                <a:effectLst>
                  <a:outerShdw blurRad="63500" dist="38099" dir="2700000" algn="ctr" rotWithShape="0">
                    <a:srgbClr val="B2B2B2">
                      <a:alpha val="74998"/>
                    </a:srgbClr>
                  </a:outerShdw>
                </a:effectLst>
              </p:spPr>
              <p:txBody>
                <a:bodyPr>
                  <a:spAutoFit/>
                </a:bodyPr>
                <a:lstStyle/>
                <a:p>
                  <a:pPr>
                    <a:spcBef>
                      <a:spcPct val="0"/>
                    </a:spcBef>
                    <a:defRPr/>
                  </a:pPr>
                  <a:r>
                    <a:rPr lang="en-US" sz="1600">
                      <a:latin typeface="Arial" charset="0"/>
                      <a:cs typeface="+mn-cs"/>
                    </a:rPr>
                    <a:t>3</a:t>
                  </a:r>
                </a:p>
              </p:txBody>
            </p:sp>
            <p:sp>
              <p:nvSpPr>
                <p:cNvPr id="381963" name="Rectangle 11"/>
                <p:cNvSpPr>
                  <a:spLocks noChangeArrowheads="1"/>
                </p:cNvSpPr>
                <p:nvPr/>
              </p:nvSpPr>
              <p:spPr bwMode="auto">
                <a:xfrm>
                  <a:off x="3888" y="2316"/>
                  <a:ext cx="1488" cy="576"/>
                </a:xfrm>
                <a:prstGeom prst="rect">
                  <a:avLst/>
                </a:prstGeom>
                <a:solidFill>
                  <a:srgbClr val="FFFFFF"/>
                </a:solidFill>
                <a:ln w="9525">
                  <a:solidFill>
                    <a:schemeClr val="tx1"/>
                  </a:solidFill>
                  <a:miter lim="800000"/>
                  <a:headEnd/>
                  <a:tailEnd/>
                </a:ln>
                <a:effectLst>
                  <a:outerShdw blurRad="63500" dist="53882" dir="2700000" algn="ctr" rotWithShape="0">
                    <a:schemeClr val="bg2">
                      <a:alpha val="50000"/>
                    </a:schemeClr>
                  </a:outerShdw>
                </a:effectLst>
              </p:spPr>
              <p:txBody>
                <a:bodyPr wrap="none" anchor="ctr"/>
                <a:lstStyle/>
                <a:p>
                  <a:pPr algn="ctr">
                    <a:spcBef>
                      <a:spcPct val="0"/>
                    </a:spcBef>
                    <a:defRPr/>
                  </a:pPr>
                  <a:r>
                    <a:rPr lang="en-US" sz="2000">
                      <a:latin typeface="Arial" charset="0"/>
                      <a:cs typeface="+mn-cs"/>
                    </a:rPr>
                    <a:t>Audience</a:t>
                  </a:r>
                </a:p>
                <a:p>
                  <a:pPr algn="ctr">
                    <a:spcBef>
                      <a:spcPct val="0"/>
                    </a:spcBef>
                    <a:defRPr/>
                  </a:pPr>
                  <a:r>
                    <a:rPr lang="en-US" sz="2000">
                      <a:latin typeface="Arial" charset="0"/>
                      <a:cs typeface="+mn-cs"/>
                    </a:rPr>
                    <a:t>Decodes Message</a:t>
                  </a:r>
                </a:p>
              </p:txBody>
            </p:sp>
            <p:sp>
              <p:nvSpPr>
                <p:cNvPr id="381964" name="Text Box 12"/>
                <p:cNvSpPr txBox="1">
                  <a:spLocks noChangeArrowheads="1"/>
                </p:cNvSpPr>
                <p:nvPr/>
              </p:nvSpPr>
              <p:spPr bwMode="auto">
                <a:xfrm>
                  <a:off x="3888" y="2316"/>
                  <a:ext cx="189" cy="205"/>
                </a:xfrm>
                <a:prstGeom prst="rect">
                  <a:avLst/>
                </a:prstGeom>
                <a:solidFill>
                  <a:srgbClr val="FFFFFF"/>
                </a:solidFill>
                <a:ln w="9525">
                  <a:solidFill>
                    <a:schemeClr val="tx1"/>
                  </a:solidFill>
                  <a:miter lim="800000"/>
                  <a:headEnd/>
                  <a:tailEnd/>
                </a:ln>
                <a:effectLst>
                  <a:outerShdw blurRad="63500" dist="38099" dir="2700000" algn="ctr" rotWithShape="0">
                    <a:srgbClr val="B2B2B2">
                      <a:alpha val="74998"/>
                    </a:srgbClr>
                  </a:outerShdw>
                </a:effectLst>
              </p:spPr>
              <p:txBody>
                <a:bodyPr>
                  <a:spAutoFit/>
                </a:bodyPr>
                <a:lstStyle/>
                <a:p>
                  <a:pPr>
                    <a:spcBef>
                      <a:spcPct val="0"/>
                    </a:spcBef>
                    <a:defRPr/>
                  </a:pPr>
                  <a:r>
                    <a:rPr lang="en-US" sz="1600">
                      <a:latin typeface="Arial" charset="0"/>
                      <a:cs typeface="+mn-cs"/>
                    </a:rPr>
                    <a:t>6</a:t>
                  </a:r>
                </a:p>
              </p:txBody>
            </p:sp>
            <p:sp>
              <p:nvSpPr>
                <p:cNvPr id="381965" name="Rectangle 13"/>
                <p:cNvSpPr>
                  <a:spLocks noChangeArrowheads="1"/>
                </p:cNvSpPr>
                <p:nvPr/>
              </p:nvSpPr>
              <p:spPr bwMode="auto">
                <a:xfrm>
                  <a:off x="3888" y="3168"/>
                  <a:ext cx="1488" cy="576"/>
                </a:xfrm>
                <a:prstGeom prst="rect">
                  <a:avLst/>
                </a:prstGeom>
                <a:solidFill>
                  <a:srgbClr val="FFFFFF"/>
                </a:solidFill>
                <a:ln w="9525">
                  <a:solidFill>
                    <a:schemeClr val="tx1"/>
                  </a:solidFill>
                  <a:miter lim="800000"/>
                  <a:headEnd/>
                  <a:tailEnd/>
                </a:ln>
                <a:effectLst>
                  <a:outerShdw blurRad="63500" dist="53882" dir="2700000" algn="ctr" rotWithShape="0">
                    <a:schemeClr val="bg2">
                      <a:alpha val="50000"/>
                    </a:schemeClr>
                  </a:outerShdw>
                </a:effectLst>
              </p:spPr>
              <p:txBody>
                <a:bodyPr wrap="none" anchor="ctr"/>
                <a:lstStyle/>
                <a:p>
                  <a:pPr algn="ctr">
                    <a:spcBef>
                      <a:spcPct val="0"/>
                    </a:spcBef>
                    <a:defRPr/>
                  </a:pPr>
                  <a:r>
                    <a:rPr lang="en-US" sz="2000">
                      <a:latin typeface="Arial" charset="0"/>
                      <a:cs typeface="+mn-cs"/>
                    </a:rPr>
                    <a:t>Audience</a:t>
                  </a:r>
                </a:p>
                <a:p>
                  <a:pPr algn="ctr">
                    <a:spcBef>
                      <a:spcPct val="0"/>
                    </a:spcBef>
                    <a:defRPr/>
                  </a:pPr>
                  <a:r>
                    <a:rPr lang="en-US" sz="2000">
                      <a:latin typeface="Arial" charset="0"/>
                      <a:cs typeface="+mn-cs"/>
                    </a:rPr>
                    <a:t>Receives Message</a:t>
                  </a:r>
                </a:p>
              </p:txBody>
            </p:sp>
            <p:sp>
              <p:nvSpPr>
                <p:cNvPr id="381966" name="Text Box 14"/>
                <p:cNvSpPr txBox="1">
                  <a:spLocks noChangeArrowheads="1"/>
                </p:cNvSpPr>
                <p:nvPr/>
              </p:nvSpPr>
              <p:spPr bwMode="auto">
                <a:xfrm>
                  <a:off x="3888" y="3168"/>
                  <a:ext cx="189" cy="205"/>
                </a:xfrm>
                <a:prstGeom prst="rect">
                  <a:avLst/>
                </a:prstGeom>
                <a:solidFill>
                  <a:srgbClr val="FFFFFF"/>
                </a:solidFill>
                <a:ln w="9525">
                  <a:solidFill>
                    <a:schemeClr val="tx1"/>
                  </a:solidFill>
                  <a:miter lim="800000"/>
                  <a:headEnd/>
                  <a:tailEnd/>
                </a:ln>
                <a:effectLst>
                  <a:outerShdw blurRad="63500" dist="38099" dir="2700000" algn="ctr" rotWithShape="0">
                    <a:srgbClr val="B2B2B2">
                      <a:alpha val="74998"/>
                    </a:srgbClr>
                  </a:outerShdw>
                </a:effectLst>
              </p:spPr>
              <p:txBody>
                <a:bodyPr>
                  <a:spAutoFit/>
                </a:bodyPr>
                <a:lstStyle/>
                <a:p>
                  <a:pPr>
                    <a:spcBef>
                      <a:spcPct val="0"/>
                    </a:spcBef>
                    <a:defRPr/>
                  </a:pPr>
                  <a:r>
                    <a:rPr lang="en-US" sz="1600">
                      <a:latin typeface="Arial" charset="0"/>
                      <a:cs typeface="+mn-cs"/>
                    </a:rPr>
                    <a:t>5</a:t>
                  </a:r>
                </a:p>
              </p:txBody>
            </p:sp>
            <p:sp>
              <p:nvSpPr>
                <p:cNvPr id="381967" name="Rectangle 15"/>
                <p:cNvSpPr>
                  <a:spLocks noChangeArrowheads="1"/>
                </p:cNvSpPr>
                <p:nvPr/>
              </p:nvSpPr>
              <p:spPr bwMode="auto">
                <a:xfrm>
                  <a:off x="2136" y="3168"/>
                  <a:ext cx="1491" cy="576"/>
                </a:xfrm>
                <a:prstGeom prst="rect">
                  <a:avLst/>
                </a:prstGeom>
                <a:solidFill>
                  <a:srgbClr val="FFFFFF"/>
                </a:solidFill>
                <a:ln w="9525">
                  <a:solidFill>
                    <a:schemeClr val="tx1"/>
                  </a:solidFill>
                  <a:miter lim="800000"/>
                  <a:headEnd/>
                  <a:tailEnd/>
                </a:ln>
                <a:effectLst>
                  <a:outerShdw blurRad="63500" dist="53882" dir="2700000" algn="ctr" rotWithShape="0">
                    <a:schemeClr val="bg2">
                      <a:alpha val="50000"/>
                    </a:schemeClr>
                  </a:outerShdw>
                </a:effectLst>
              </p:spPr>
              <p:txBody>
                <a:bodyPr wrap="none" anchor="ctr"/>
                <a:lstStyle/>
                <a:p>
                  <a:pPr algn="ctr">
                    <a:spcBef>
                      <a:spcPct val="0"/>
                    </a:spcBef>
                    <a:defRPr/>
                  </a:pPr>
                  <a:r>
                    <a:rPr lang="en-US" sz="2000">
                      <a:latin typeface="Arial" charset="0"/>
                      <a:cs typeface="+mn-cs"/>
                    </a:rPr>
                    <a:t>Sender </a:t>
                  </a:r>
                </a:p>
                <a:p>
                  <a:pPr algn="ctr">
                    <a:spcBef>
                      <a:spcPct val="0"/>
                    </a:spcBef>
                    <a:defRPr/>
                  </a:pPr>
                  <a:r>
                    <a:rPr lang="en-US" sz="2000">
                      <a:latin typeface="Arial" charset="0"/>
                      <a:cs typeface="+mn-cs"/>
                    </a:rPr>
                    <a:t>Transmits Message</a:t>
                  </a:r>
                </a:p>
              </p:txBody>
            </p:sp>
            <p:sp>
              <p:nvSpPr>
                <p:cNvPr id="381968" name="Text Box 16"/>
                <p:cNvSpPr txBox="1">
                  <a:spLocks noChangeArrowheads="1"/>
                </p:cNvSpPr>
                <p:nvPr/>
              </p:nvSpPr>
              <p:spPr bwMode="auto">
                <a:xfrm>
                  <a:off x="2136" y="3168"/>
                  <a:ext cx="192" cy="205"/>
                </a:xfrm>
                <a:prstGeom prst="rect">
                  <a:avLst/>
                </a:prstGeom>
                <a:solidFill>
                  <a:srgbClr val="FFFFFF"/>
                </a:solidFill>
                <a:ln w="9525">
                  <a:solidFill>
                    <a:schemeClr val="tx1"/>
                  </a:solidFill>
                  <a:miter lim="800000"/>
                  <a:headEnd/>
                  <a:tailEnd/>
                </a:ln>
                <a:effectLst>
                  <a:outerShdw blurRad="63500" dist="38099" dir="2700000" algn="ctr" rotWithShape="0">
                    <a:srgbClr val="B2B2B2">
                      <a:alpha val="74998"/>
                    </a:srgbClr>
                  </a:outerShdw>
                </a:effectLst>
              </p:spPr>
              <p:txBody>
                <a:bodyPr>
                  <a:spAutoFit/>
                </a:bodyPr>
                <a:lstStyle/>
                <a:p>
                  <a:pPr>
                    <a:spcBef>
                      <a:spcPct val="0"/>
                    </a:spcBef>
                    <a:defRPr/>
                  </a:pPr>
                  <a:r>
                    <a:rPr lang="en-US" sz="1600">
                      <a:latin typeface="Arial" charset="0"/>
                      <a:cs typeface="+mn-cs"/>
                    </a:rPr>
                    <a:t>4</a:t>
                  </a:r>
                </a:p>
              </p:txBody>
            </p:sp>
            <p:sp>
              <p:nvSpPr>
                <p:cNvPr id="381969" name="Rectangle 17"/>
                <p:cNvSpPr>
                  <a:spLocks noChangeArrowheads="1"/>
                </p:cNvSpPr>
                <p:nvPr/>
              </p:nvSpPr>
              <p:spPr bwMode="auto">
                <a:xfrm>
                  <a:off x="3888" y="1440"/>
                  <a:ext cx="1488" cy="576"/>
                </a:xfrm>
                <a:prstGeom prst="rect">
                  <a:avLst/>
                </a:prstGeom>
                <a:solidFill>
                  <a:srgbClr val="FFFFFF"/>
                </a:solidFill>
                <a:ln w="9525">
                  <a:solidFill>
                    <a:schemeClr val="tx1"/>
                  </a:solidFill>
                  <a:miter lim="800000"/>
                  <a:headEnd/>
                  <a:tailEnd/>
                </a:ln>
                <a:effectLst>
                  <a:outerShdw blurRad="63500" dist="53882" dir="2700000" algn="ctr" rotWithShape="0">
                    <a:schemeClr val="bg2">
                      <a:alpha val="50000"/>
                    </a:schemeClr>
                  </a:outerShdw>
                </a:effectLst>
              </p:spPr>
              <p:txBody>
                <a:bodyPr wrap="none" anchor="ctr"/>
                <a:lstStyle/>
                <a:p>
                  <a:pPr algn="ctr">
                    <a:spcBef>
                      <a:spcPct val="0"/>
                    </a:spcBef>
                    <a:defRPr/>
                  </a:pPr>
                  <a:r>
                    <a:rPr lang="en-US" sz="2000">
                      <a:latin typeface="Arial" charset="0"/>
                      <a:cs typeface="+mn-cs"/>
                    </a:rPr>
                    <a:t>Audience </a:t>
                  </a:r>
                </a:p>
                <a:p>
                  <a:pPr algn="ctr">
                    <a:spcBef>
                      <a:spcPct val="0"/>
                    </a:spcBef>
                    <a:defRPr/>
                  </a:pPr>
                  <a:r>
                    <a:rPr lang="en-US" sz="2000">
                      <a:latin typeface="Arial" charset="0"/>
                      <a:cs typeface="+mn-cs"/>
                    </a:rPr>
                    <a:t>Reacts to Message</a:t>
                  </a:r>
                </a:p>
              </p:txBody>
            </p:sp>
            <p:sp>
              <p:nvSpPr>
                <p:cNvPr id="381970" name="Text Box 18"/>
                <p:cNvSpPr txBox="1">
                  <a:spLocks noChangeArrowheads="1"/>
                </p:cNvSpPr>
                <p:nvPr/>
              </p:nvSpPr>
              <p:spPr bwMode="auto">
                <a:xfrm>
                  <a:off x="3888" y="1440"/>
                  <a:ext cx="189" cy="205"/>
                </a:xfrm>
                <a:prstGeom prst="rect">
                  <a:avLst/>
                </a:prstGeom>
                <a:solidFill>
                  <a:srgbClr val="FFFFFF"/>
                </a:solidFill>
                <a:ln w="9525">
                  <a:solidFill>
                    <a:schemeClr val="tx1"/>
                  </a:solidFill>
                  <a:miter lim="800000"/>
                  <a:headEnd/>
                  <a:tailEnd/>
                </a:ln>
                <a:effectLst>
                  <a:outerShdw blurRad="63500" dist="38099" dir="2700000" algn="ctr" rotWithShape="0">
                    <a:srgbClr val="B2B2B2">
                      <a:alpha val="74998"/>
                    </a:srgbClr>
                  </a:outerShdw>
                </a:effectLst>
              </p:spPr>
              <p:txBody>
                <a:bodyPr>
                  <a:spAutoFit/>
                </a:bodyPr>
                <a:lstStyle/>
                <a:p>
                  <a:pPr>
                    <a:spcBef>
                      <a:spcPct val="0"/>
                    </a:spcBef>
                    <a:defRPr/>
                  </a:pPr>
                  <a:r>
                    <a:rPr lang="en-US" sz="1600">
                      <a:latin typeface="Arial" charset="0"/>
                      <a:cs typeface="+mn-cs"/>
                    </a:rPr>
                    <a:t>7</a:t>
                  </a:r>
                </a:p>
              </p:txBody>
            </p:sp>
            <p:sp>
              <p:nvSpPr>
                <p:cNvPr id="381971" name="Rectangle 19"/>
                <p:cNvSpPr>
                  <a:spLocks noChangeArrowheads="1"/>
                </p:cNvSpPr>
                <p:nvPr/>
              </p:nvSpPr>
              <p:spPr bwMode="auto">
                <a:xfrm>
                  <a:off x="2136" y="1440"/>
                  <a:ext cx="1491" cy="576"/>
                </a:xfrm>
                <a:prstGeom prst="rect">
                  <a:avLst/>
                </a:prstGeom>
                <a:solidFill>
                  <a:srgbClr val="FFFFFF"/>
                </a:solidFill>
                <a:ln w="9525">
                  <a:solidFill>
                    <a:schemeClr val="tx1"/>
                  </a:solidFill>
                  <a:miter lim="800000"/>
                  <a:headEnd/>
                  <a:tailEnd/>
                </a:ln>
                <a:effectLst>
                  <a:outerShdw blurRad="63500" dist="53882" dir="2700000" algn="ctr" rotWithShape="0">
                    <a:schemeClr val="bg2">
                      <a:alpha val="50000"/>
                    </a:schemeClr>
                  </a:outerShdw>
                </a:effectLst>
              </p:spPr>
              <p:txBody>
                <a:bodyPr wrap="none" anchor="ctr"/>
                <a:lstStyle/>
                <a:p>
                  <a:pPr algn="ctr">
                    <a:spcBef>
                      <a:spcPct val="0"/>
                    </a:spcBef>
                    <a:defRPr/>
                  </a:pPr>
                  <a:r>
                    <a:rPr lang="en-US" sz="2000">
                      <a:latin typeface="Arial" charset="0"/>
                      <a:cs typeface="+mn-cs"/>
                    </a:rPr>
                    <a:t>Audience</a:t>
                  </a:r>
                </a:p>
                <a:p>
                  <a:pPr algn="ctr">
                    <a:spcBef>
                      <a:spcPct val="0"/>
                    </a:spcBef>
                    <a:defRPr/>
                  </a:pPr>
                  <a:r>
                    <a:rPr lang="en-US" sz="2000">
                      <a:latin typeface="Arial" charset="0"/>
                      <a:cs typeface="+mn-cs"/>
                    </a:rPr>
                    <a:t>Sends Feedback</a:t>
                  </a:r>
                </a:p>
              </p:txBody>
            </p:sp>
            <p:sp>
              <p:nvSpPr>
                <p:cNvPr id="381972" name="Text Box 20"/>
                <p:cNvSpPr txBox="1">
                  <a:spLocks noChangeArrowheads="1"/>
                </p:cNvSpPr>
                <p:nvPr/>
              </p:nvSpPr>
              <p:spPr bwMode="auto">
                <a:xfrm>
                  <a:off x="2136" y="1440"/>
                  <a:ext cx="192" cy="205"/>
                </a:xfrm>
                <a:prstGeom prst="rect">
                  <a:avLst/>
                </a:prstGeom>
                <a:solidFill>
                  <a:srgbClr val="FFFFFF"/>
                </a:solidFill>
                <a:ln w="9525">
                  <a:solidFill>
                    <a:schemeClr val="tx1"/>
                  </a:solidFill>
                  <a:miter lim="800000"/>
                  <a:headEnd/>
                  <a:tailEnd/>
                </a:ln>
                <a:effectLst>
                  <a:outerShdw blurRad="63500" dist="38099" dir="2700000" algn="ctr" rotWithShape="0">
                    <a:srgbClr val="B2B2B2">
                      <a:alpha val="74998"/>
                    </a:srgbClr>
                  </a:outerShdw>
                </a:effectLst>
              </p:spPr>
              <p:txBody>
                <a:bodyPr>
                  <a:spAutoFit/>
                </a:bodyPr>
                <a:lstStyle/>
                <a:p>
                  <a:pPr>
                    <a:spcBef>
                      <a:spcPct val="0"/>
                    </a:spcBef>
                    <a:defRPr/>
                  </a:pPr>
                  <a:r>
                    <a:rPr lang="en-US" sz="1600">
                      <a:latin typeface="Arial" charset="0"/>
                      <a:cs typeface="+mn-cs"/>
                    </a:rPr>
                    <a:t>8</a:t>
                  </a:r>
                </a:p>
              </p:txBody>
            </p:sp>
          </p:grpSp>
          <p:cxnSp>
            <p:nvCxnSpPr>
              <p:cNvPr id="381973" name="AutoShape 21"/>
              <p:cNvCxnSpPr>
                <a:cxnSpLocks noChangeShapeType="1"/>
                <a:stCxn id="381957" idx="2"/>
                <a:endCxn id="381959" idx="0"/>
              </p:cNvCxnSpPr>
              <p:nvPr/>
            </p:nvCxnSpPr>
            <p:spPr bwMode="auto">
              <a:xfrm>
                <a:off x="1160" y="1956"/>
                <a:ext cx="0" cy="306"/>
              </a:xfrm>
              <a:prstGeom prst="straightConnector1">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81974" name="AutoShape 22"/>
              <p:cNvCxnSpPr>
                <a:cxnSpLocks noChangeShapeType="1"/>
                <a:stCxn id="381959" idx="2"/>
                <a:endCxn id="381961" idx="0"/>
              </p:cNvCxnSpPr>
              <p:nvPr/>
            </p:nvCxnSpPr>
            <p:spPr bwMode="auto">
              <a:xfrm>
                <a:off x="1160" y="2874"/>
                <a:ext cx="0" cy="306"/>
              </a:xfrm>
              <a:prstGeom prst="straightConnector1">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81975" name="AutoShape 23"/>
              <p:cNvCxnSpPr>
                <a:cxnSpLocks noChangeShapeType="1"/>
                <a:stCxn id="381961" idx="3"/>
                <a:endCxn id="381967" idx="1"/>
              </p:cNvCxnSpPr>
              <p:nvPr/>
            </p:nvCxnSpPr>
            <p:spPr bwMode="auto">
              <a:xfrm>
                <a:off x="1890" y="3486"/>
                <a:ext cx="259" cy="0"/>
              </a:xfrm>
              <a:prstGeom prst="straightConnector1">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81976" name="AutoShape 24"/>
              <p:cNvCxnSpPr>
                <a:cxnSpLocks noChangeShapeType="1"/>
                <a:stCxn id="381967" idx="3"/>
                <a:endCxn id="381965" idx="1"/>
              </p:cNvCxnSpPr>
              <p:nvPr/>
            </p:nvCxnSpPr>
            <p:spPr bwMode="auto">
              <a:xfrm>
                <a:off x="3611" y="3486"/>
                <a:ext cx="259" cy="0"/>
              </a:xfrm>
              <a:prstGeom prst="straightConnector1">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81977" name="AutoShape 25"/>
              <p:cNvCxnSpPr>
                <a:cxnSpLocks noChangeShapeType="1"/>
                <a:stCxn id="381965" idx="0"/>
                <a:endCxn id="381963" idx="2"/>
              </p:cNvCxnSpPr>
              <p:nvPr/>
            </p:nvCxnSpPr>
            <p:spPr bwMode="auto">
              <a:xfrm flipV="1">
                <a:off x="4601" y="2887"/>
                <a:ext cx="0" cy="293"/>
              </a:xfrm>
              <a:prstGeom prst="straightConnector1">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81978" name="AutoShape 26"/>
              <p:cNvCxnSpPr>
                <a:cxnSpLocks noChangeShapeType="1"/>
                <a:stCxn id="381963" idx="0"/>
                <a:endCxn id="381969" idx="2"/>
              </p:cNvCxnSpPr>
              <p:nvPr/>
            </p:nvCxnSpPr>
            <p:spPr bwMode="auto">
              <a:xfrm flipV="1">
                <a:off x="4601" y="1956"/>
                <a:ext cx="0" cy="319"/>
              </a:xfrm>
              <a:prstGeom prst="straightConnector1">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81979" name="AutoShape 27"/>
              <p:cNvCxnSpPr>
                <a:cxnSpLocks noChangeShapeType="1"/>
                <a:stCxn id="381969" idx="1"/>
                <a:endCxn id="381971" idx="3"/>
              </p:cNvCxnSpPr>
              <p:nvPr/>
            </p:nvCxnSpPr>
            <p:spPr bwMode="auto">
              <a:xfrm flipH="1">
                <a:off x="3611" y="1650"/>
                <a:ext cx="259" cy="0"/>
              </a:xfrm>
              <a:prstGeom prst="straightConnector1">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81980" name="AutoShape 28"/>
              <p:cNvCxnSpPr>
                <a:cxnSpLocks noChangeShapeType="1"/>
                <a:stCxn id="381971" idx="1"/>
                <a:endCxn id="381957" idx="3"/>
              </p:cNvCxnSpPr>
              <p:nvPr/>
            </p:nvCxnSpPr>
            <p:spPr bwMode="auto">
              <a:xfrm flipH="1">
                <a:off x="1890" y="1650"/>
                <a:ext cx="259" cy="0"/>
              </a:xfrm>
              <a:prstGeom prst="straightConnector1">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ChangeArrowheads="1"/>
          </p:cNvSpPr>
          <p:nvPr>
            <p:ph type="title"/>
          </p:nvPr>
        </p:nvSpPr>
        <p:spPr>
          <a:xfrm>
            <a:off x="457200" y="381000"/>
            <a:ext cx="8229600" cy="1600200"/>
          </a:xfrm>
          <a:solidFill>
            <a:srgbClr val="1C1C1C"/>
          </a:solidFill>
          <a:ln w="28575">
            <a:solidFill>
              <a:schemeClr val="tx1"/>
            </a:solidFill>
            <a:miter lim="800000"/>
            <a:headEnd/>
            <a:tailEnd/>
          </a:ln>
        </p:spPr>
        <p:txBody>
          <a:bodyPr/>
          <a:lstStyle/>
          <a:p>
            <a:pPr eaLnBrk="1" hangingPunct="1">
              <a:defRPr/>
            </a:pPr>
            <a:r>
              <a:rPr lang="en-US" sz="4800" smtClean="0">
                <a:solidFill>
                  <a:schemeClr val="bg1"/>
                </a:solidFill>
                <a:effectLst>
                  <a:outerShdw blurRad="38100" dist="38100" dir="2700000" algn="tl">
                    <a:srgbClr val="000000"/>
                  </a:outerShdw>
                </a:effectLst>
                <a:cs typeface="+mj-cs"/>
              </a:rPr>
              <a:t>Communication Barriers</a:t>
            </a:r>
          </a:p>
        </p:txBody>
      </p:sp>
      <p:grpSp>
        <p:nvGrpSpPr>
          <p:cNvPr id="39940" name="Group 12"/>
          <p:cNvGrpSpPr>
            <a:grpSpLocks/>
          </p:cNvGrpSpPr>
          <p:nvPr/>
        </p:nvGrpSpPr>
        <p:grpSpPr bwMode="auto">
          <a:xfrm>
            <a:off x="457200" y="1981200"/>
            <a:ext cx="8229600" cy="4191000"/>
            <a:chOff x="288" y="1248"/>
            <a:chExt cx="5184" cy="2640"/>
          </a:xfrm>
        </p:grpSpPr>
        <p:grpSp>
          <p:nvGrpSpPr>
            <p:cNvPr id="39941" name="Group 3"/>
            <p:cNvGrpSpPr>
              <a:grpSpLocks/>
            </p:cNvGrpSpPr>
            <p:nvPr/>
          </p:nvGrpSpPr>
          <p:grpSpPr bwMode="auto">
            <a:xfrm>
              <a:off x="288" y="1248"/>
              <a:ext cx="5184" cy="2640"/>
              <a:chOff x="288" y="1248"/>
              <a:chExt cx="5184" cy="2640"/>
            </a:xfrm>
          </p:grpSpPr>
          <p:sp>
            <p:nvSpPr>
              <p:cNvPr id="443396" name="Rectangle 4" descr="Recycled paper"/>
              <p:cNvSpPr>
                <a:spLocks noChangeArrowheads="1"/>
              </p:cNvSpPr>
              <p:nvPr/>
            </p:nvSpPr>
            <p:spPr bwMode="auto">
              <a:xfrm>
                <a:off x="2880" y="1248"/>
                <a:ext cx="2592" cy="1320"/>
              </a:xfrm>
              <a:prstGeom prst="rect">
                <a:avLst/>
              </a:prstGeom>
              <a:blipFill dpi="0" rotWithShape="0">
                <a:blip r:embed="rId3"/>
                <a:srcRect/>
                <a:tile tx="0" ty="0" sx="100000" sy="100000" flip="none" algn="tl"/>
              </a:blip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endParaRPr lang="en-US" sz="3200">
                  <a:effectLst>
                    <a:outerShdw blurRad="38100" dist="38100" dir="2700000" algn="tl">
                      <a:srgbClr val="DDDDDD"/>
                    </a:outerShdw>
                  </a:effectLst>
                  <a:latin typeface="Arial" charset="0"/>
                  <a:cs typeface="+mn-cs"/>
                </a:endParaRPr>
              </a:p>
            </p:txBody>
          </p:sp>
          <p:sp>
            <p:nvSpPr>
              <p:cNvPr id="443397" name="Rectangle 5" descr="Recycled paper"/>
              <p:cNvSpPr>
                <a:spLocks noChangeArrowheads="1"/>
              </p:cNvSpPr>
              <p:nvPr/>
            </p:nvSpPr>
            <p:spPr bwMode="auto">
              <a:xfrm>
                <a:off x="2880" y="2568"/>
                <a:ext cx="2592" cy="1320"/>
              </a:xfrm>
              <a:prstGeom prst="rect">
                <a:avLst/>
              </a:prstGeom>
              <a:blipFill dpi="0" rotWithShape="0">
                <a:blip r:embed="rId3"/>
                <a:srcRect/>
                <a:tile tx="0" ty="0" sx="100000" sy="100000" flip="none" algn="tl"/>
              </a:blip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endParaRPr lang="en-US" sz="3200">
                  <a:effectLst>
                    <a:outerShdw blurRad="38100" dist="38100" dir="2700000" algn="tl">
                      <a:srgbClr val="DDDDDD"/>
                    </a:outerShdw>
                  </a:effectLst>
                  <a:latin typeface="Arial" charset="0"/>
                  <a:cs typeface="+mn-cs"/>
                </a:endParaRPr>
              </a:p>
            </p:txBody>
          </p:sp>
          <p:sp>
            <p:nvSpPr>
              <p:cNvPr id="443398" name="Rectangle 6" descr="Recycled paper"/>
              <p:cNvSpPr>
                <a:spLocks noChangeArrowheads="1"/>
              </p:cNvSpPr>
              <p:nvPr/>
            </p:nvSpPr>
            <p:spPr bwMode="auto">
              <a:xfrm>
                <a:off x="288" y="1248"/>
                <a:ext cx="2592" cy="1320"/>
              </a:xfrm>
              <a:prstGeom prst="rect">
                <a:avLst/>
              </a:prstGeom>
              <a:blipFill dpi="0" rotWithShape="0">
                <a:blip r:embed="rId3"/>
                <a:srcRect/>
                <a:tile tx="0" ty="0" sx="100000" sy="100000" flip="none" algn="tl"/>
              </a:blip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endParaRPr lang="en-US" sz="3200">
                  <a:effectLst>
                    <a:outerShdw blurRad="38100" dist="38100" dir="2700000" algn="tl">
                      <a:srgbClr val="DDDDDD"/>
                    </a:outerShdw>
                  </a:effectLst>
                  <a:latin typeface="Arial" charset="0"/>
                  <a:cs typeface="+mn-cs"/>
                </a:endParaRPr>
              </a:p>
            </p:txBody>
          </p:sp>
          <p:sp>
            <p:nvSpPr>
              <p:cNvPr id="443399" name="Rectangle 7" descr="Recycled paper"/>
              <p:cNvSpPr>
                <a:spLocks noChangeArrowheads="1"/>
              </p:cNvSpPr>
              <p:nvPr/>
            </p:nvSpPr>
            <p:spPr bwMode="auto">
              <a:xfrm>
                <a:off x="288" y="2568"/>
                <a:ext cx="2592" cy="1320"/>
              </a:xfrm>
              <a:prstGeom prst="rect">
                <a:avLst/>
              </a:prstGeom>
              <a:blipFill dpi="0" rotWithShape="0">
                <a:blip r:embed="rId3"/>
                <a:srcRect/>
                <a:tile tx="0" ty="0" sx="100000" sy="100000" flip="none" algn="tl"/>
              </a:blip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endParaRPr lang="en-US" sz="3200">
                  <a:effectLst>
                    <a:outerShdw blurRad="38100" dist="38100" dir="2700000" algn="tl">
                      <a:srgbClr val="DDDDDD"/>
                    </a:outerShdw>
                  </a:effectLst>
                  <a:latin typeface="Arial" charset="0"/>
                  <a:cs typeface="+mn-cs"/>
                </a:endParaRPr>
              </a:p>
            </p:txBody>
          </p:sp>
        </p:grpSp>
        <p:sp>
          <p:nvSpPr>
            <p:cNvPr id="39942" name="AutoShape 8" descr="Recycled paper"/>
            <p:cNvSpPr>
              <a:spLocks noChangeArrowheads="1"/>
            </p:cNvSpPr>
            <p:nvPr/>
          </p:nvSpPr>
          <p:spPr bwMode="auto">
            <a:xfrm>
              <a:off x="408" y="1380"/>
              <a:ext cx="2352" cy="1056"/>
            </a:xfrm>
            <a:prstGeom prst="roundRect">
              <a:avLst>
                <a:gd name="adj" fmla="val 16667"/>
              </a:avLst>
            </a:prstGeom>
            <a:blipFill dpi="0" rotWithShape="0">
              <a:blip r:embed="rId3"/>
              <a:srcRect/>
              <a:tile tx="0" ty="0" sx="100000" sy="100000" flip="none" algn="tl"/>
            </a:blipFill>
            <a:ln>
              <a:noFill/>
            </a:ln>
            <a:effectLst>
              <a:prstShdw prst="shdw17" dist="17961" dir="2700000">
                <a:srgbClr val="999999">
                  <a:alpha val="74997"/>
                </a:srgb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lgn="ctr">
                <a:spcBef>
                  <a:spcPct val="0"/>
                </a:spcBef>
              </a:pPr>
              <a:r>
                <a:rPr lang="en-US" sz="3200" b="1">
                  <a:latin typeface="Arial" charset="0"/>
                </a:rPr>
                <a:t>Noise and</a:t>
              </a:r>
            </a:p>
            <a:p>
              <a:pPr algn="ctr">
                <a:spcBef>
                  <a:spcPct val="0"/>
                </a:spcBef>
              </a:pPr>
              <a:r>
                <a:rPr lang="en-US" sz="3200" b="1">
                  <a:latin typeface="Arial" charset="0"/>
                </a:rPr>
                <a:t>Distractions</a:t>
              </a:r>
            </a:p>
          </p:txBody>
        </p:sp>
        <p:sp>
          <p:nvSpPr>
            <p:cNvPr id="39943" name="AutoShape 9" descr="Recycled paper"/>
            <p:cNvSpPr>
              <a:spLocks noChangeArrowheads="1"/>
            </p:cNvSpPr>
            <p:nvPr/>
          </p:nvSpPr>
          <p:spPr bwMode="auto">
            <a:xfrm>
              <a:off x="3000" y="2700"/>
              <a:ext cx="2352" cy="1056"/>
            </a:xfrm>
            <a:prstGeom prst="roundRect">
              <a:avLst>
                <a:gd name="adj" fmla="val 16667"/>
              </a:avLst>
            </a:prstGeom>
            <a:blipFill dpi="0" rotWithShape="0">
              <a:blip r:embed="rId3"/>
              <a:srcRect/>
              <a:tile tx="0" ty="0" sx="100000" sy="100000" flip="none" algn="tl"/>
            </a:blipFill>
            <a:ln>
              <a:noFill/>
            </a:ln>
            <a:effectLst>
              <a:prstShdw prst="shdw17" dist="17961" dir="2700000">
                <a:srgbClr val="999999">
                  <a:alpha val="74997"/>
                </a:srgb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lgn="ctr">
                <a:spcBef>
                  <a:spcPct val="0"/>
                </a:spcBef>
              </a:pPr>
              <a:r>
                <a:rPr lang="en-US" sz="3200" b="1">
                  <a:latin typeface="Arial" charset="0"/>
                </a:rPr>
                <a:t>Channel</a:t>
              </a:r>
            </a:p>
            <a:p>
              <a:pPr algn="ctr">
                <a:spcBef>
                  <a:spcPct val="0"/>
                </a:spcBef>
              </a:pPr>
              <a:r>
                <a:rPr lang="en-US" sz="3200" b="1">
                  <a:latin typeface="Arial" charset="0"/>
                </a:rPr>
                <a:t>Breakdowns</a:t>
              </a:r>
            </a:p>
          </p:txBody>
        </p:sp>
        <p:sp>
          <p:nvSpPr>
            <p:cNvPr id="39944" name="AutoShape 10" descr="Recycled paper"/>
            <p:cNvSpPr>
              <a:spLocks noChangeArrowheads="1"/>
            </p:cNvSpPr>
            <p:nvPr/>
          </p:nvSpPr>
          <p:spPr bwMode="auto">
            <a:xfrm>
              <a:off x="408" y="2700"/>
              <a:ext cx="2352" cy="1056"/>
            </a:xfrm>
            <a:prstGeom prst="roundRect">
              <a:avLst>
                <a:gd name="adj" fmla="val 16667"/>
              </a:avLst>
            </a:prstGeom>
            <a:blipFill dpi="0" rotWithShape="0">
              <a:blip r:embed="rId3"/>
              <a:srcRect/>
              <a:tile tx="0" ty="0" sx="100000" sy="100000" flip="none" algn="tl"/>
            </a:blipFill>
            <a:ln>
              <a:noFill/>
            </a:ln>
            <a:effectLst>
              <a:prstShdw prst="shdw17" dist="17961" dir="2700000">
                <a:srgbClr val="999999">
                  <a:alpha val="74997"/>
                </a:srgb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lgn="ctr">
                <a:spcBef>
                  <a:spcPct val="0"/>
                </a:spcBef>
              </a:pPr>
              <a:r>
                <a:rPr lang="en-US" sz="3200" b="1">
                  <a:latin typeface="Arial" charset="0"/>
                </a:rPr>
                <a:t>Filtering of</a:t>
              </a:r>
            </a:p>
            <a:p>
              <a:pPr algn="ctr">
                <a:spcBef>
                  <a:spcPct val="0"/>
                </a:spcBef>
              </a:pPr>
              <a:r>
                <a:rPr lang="en-US" sz="3200" b="1">
                  <a:latin typeface="Arial" charset="0"/>
                </a:rPr>
                <a:t>Messages</a:t>
              </a:r>
            </a:p>
          </p:txBody>
        </p:sp>
        <p:sp>
          <p:nvSpPr>
            <p:cNvPr id="39945" name="AutoShape 11" descr="Recycled paper"/>
            <p:cNvSpPr>
              <a:spLocks noChangeArrowheads="1"/>
            </p:cNvSpPr>
            <p:nvPr/>
          </p:nvSpPr>
          <p:spPr bwMode="auto">
            <a:xfrm>
              <a:off x="3000" y="1380"/>
              <a:ext cx="2352" cy="1056"/>
            </a:xfrm>
            <a:prstGeom prst="roundRect">
              <a:avLst>
                <a:gd name="adj" fmla="val 16667"/>
              </a:avLst>
            </a:prstGeom>
            <a:blipFill dpi="0" rotWithShape="0">
              <a:blip r:embed="rId3"/>
              <a:srcRect/>
              <a:tile tx="0" ty="0" sx="100000" sy="100000" flip="none" algn="tl"/>
            </a:blipFill>
            <a:ln>
              <a:noFill/>
            </a:ln>
            <a:effectLst>
              <a:prstShdw prst="shdw17" dist="17961" dir="2700000">
                <a:srgbClr val="999999">
                  <a:alpha val="74997"/>
                </a:srgb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lgn="ctr">
                <a:spcBef>
                  <a:spcPct val="0"/>
                </a:spcBef>
              </a:pPr>
              <a:r>
                <a:rPr lang="en-US" sz="3200" b="1">
                  <a:latin typeface="Arial" charset="0"/>
                </a:rPr>
                <a:t>Competing</a:t>
              </a:r>
            </a:p>
            <a:p>
              <a:pPr algn="ctr">
                <a:spcBef>
                  <a:spcPct val="0"/>
                </a:spcBef>
              </a:pPr>
              <a:r>
                <a:rPr lang="en-US" sz="3200" b="1">
                  <a:latin typeface="Arial" charset="0"/>
                </a:rPr>
                <a:t>Messages</a:t>
              </a:r>
            </a:p>
          </p:txBody>
        </p:sp>
      </p:grpSp>
    </p:spTree>
  </p:cSld>
  <p:clrMapOvr>
    <a:masterClrMapping/>
  </p:clrMapOvr>
  <p:transition xmlns:p14="http://schemas.microsoft.com/office/powerpoint/2010/main">
    <p:checker dir="vert"/>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7" name="Rectangle 3"/>
          <p:cNvSpPr>
            <a:spLocks noGrp="1" noChangeArrowheads="1"/>
          </p:cNvSpPr>
          <p:nvPr>
            <p:ph type="title"/>
          </p:nvPr>
        </p:nvSpPr>
        <p:spPr>
          <a:xfrm>
            <a:off x="457200" y="381000"/>
            <a:ext cx="8229600" cy="1600200"/>
          </a:xfrm>
          <a:solidFill>
            <a:schemeClr val="tx1"/>
          </a:solidFill>
          <a:ln w="28575">
            <a:solidFill>
              <a:schemeClr val="tx1"/>
            </a:solidFill>
            <a:miter lim="800000"/>
            <a:headEnd/>
            <a:tailEnd/>
          </a:ln>
        </p:spPr>
        <p:txBody>
          <a:bodyPr/>
          <a:lstStyle/>
          <a:p>
            <a:pPr eaLnBrk="1" hangingPunct="1">
              <a:defRPr/>
            </a:pPr>
            <a:r>
              <a:rPr lang="en-US" sz="5400" smtClean="0">
                <a:solidFill>
                  <a:schemeClr val="bg1"/>
                </a:solidFill>
                <a:effectLst>
                  <a:outerShdw blurRad="38100" dist="38100" dir="2700000" algn="tl">
                    <a:srgbClr val="808080"/>
                  </a:outerShdw>
                </a:effectLst>
                <a:cs typeface="+mj-cs"/>
              </a:rPr>
              <a:t>Decoding Messages</a:t>
            </a:r>
          </a:p>
        </p:txBody>
      </p:sp>
      <p:grpSp>
        <p:nvGrpSpPr>
          <p:cNvPr id="46084" name="Group 77"/>
          <p:cNvGrpSpPr>
            <a:grpSpLocks/>
          </p:cNvGrpSpPr>
          <p:nvPr/>
        </p:nvGrpSpPr>
        <p:grpSpPr bwMode="auto">
          <a:xfrm>
            <a:off x="457200" y="1981200"/>
            <a:ext cx="8229600" cy="4191000"/>
            <a:chOff x="288" y="1248"/>
            <a:chExt cx="5184" cy="2640"/>
          </a:xfrm>
        </p:grpSpPr>
        <p:sp>
          <p:nvSpPr>
            <p:cNvPr id="390146" name="Rectangle 2"/>
            <p:cNvSpPr>
              <a:spLocks noChangeArrowheads="1"/>
            </p:cNvSpPr>
            <p:nvPr/>
          </p:nvSpPr>
          <p:spPr bwMode="auto">
            <a:xfrm>
              <a:off x="288" y="1248"/>
              <a:ext cx="2592" cy="2640"/>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46086" name="Group 4"/>
            <p:cNvGrpSpPr>
              <a:grpSpLocks/>
            </p:cNvGrpSpPr>
            <p:nvPr/>
          </p:nvGrpSpPr>
          <p:grpSpPr bwMode="auto">
            <a:xfrm>
              <a:off x="2880" y="1248"/>
              <a:ext cx="2592" cy="2640"/>
              <a:chOff x="4224" y="624"/>
              <a:chExt cx="1248" cy="3264"/>
            </a:xfrm>
          </p:grpSpPr>
          <p:sp>
            <p:nvSpPr>
              <p:cNvPr id="390149" name="Rectangle 5"/>
              <p:cNvSpPr>
                <a:spLocks noChangeArrowheads="1"/>
              </p:cNvSpPr>
              <p:nvPr/>
            </p:nvSpPr>
            <p:spPr bwMode="auto">
              <a:xfrm>
                <a:off x="4224" y="2256"/>
                <a:ext cx="1248" cy="816"/>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buFont typeface="Wingdings" charset="0"/>
                  <a:buChar char="ü"/>
                  <a:defRPr/>
                </a:pPr>
                <a:r>
                  <a:rPr lang="en-US" sz="3200" b="1">
                    <a:effectLst>
                      <a:outerShdw blurRad="38100" dist="38100" dir="2700000" algn="tl">
                        <a:srgbClr val="DDDDDD"/>
                      </a:outerShdw>
                    </a:effectLst>
                    <a:latin typeface="Arial" charset="0"/>
                    <a:cs typeface="+mn-cs"/>
                  </a:rPr>
                  <a:t>Language Issues</a:t>
                </a:r>
              </a:p>
            </p:txBody>
          </p:sp>
          <p:sp>
            <p:nvSpPr>
              <p:cNvPr id="390150" name="Rectangle 6"/>
              <p:cNvSpPr>
                <a:spLocks noChangeArrowheads="1"/>
              </p:cNvSpPr>
              <p:nvPr/>
            </p:nvSpPr>
            <p:spPr bwMode="auto">
              <a:xfrm>
                <a:off x="4224" y="624"/>
                <a:ext cx="1248" cy="816"/>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buFont typeface="Wingdings" charset="0"/>
                  <a:buChar char="ü"/>
                  <a:defRPr/>
                </a:pPr>
                <a:r>
                  <a:rPr lang="en-US" sz="3200" b="1">
                    <a:effectLst>
                      <a:outerShdw blurRad="38100" dist="38100" dir="2700000" algn="tl">
                        <a:srgbClr val="DDDDDD"/>
                      </a:outerShdw>
                    </a:effectLst>
                    <a:latin typeface="Arial" charset="0"/>
                    <a:cs typeface="+mn-cs"/>
                  </a:rPr>
                  <a:t>Cultural Issues</a:t>
                </a:r>
              </a:p>
            </p:txBody>
          </p:sp>
          <p:sp>
            <p:nvSpPr>
              <p:cNvPr id="390151" name="Rectangle 7"/>
              <p:cNvSpPr>
                <a:spLocks noChangeArrowheads="1"/>
              </p:cNvSpPr>
              <p:nvPr/>
            </p:nvSpPr>
            <p:spPr bwMode="auto">
              <a:xfrm>
                <a:off x="4224" y="3072"/>
                <a:ext cx="1248" cy="816"/>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buFont typeface="Wingdings" charset="0"/>
                  <a:buChar char="ü"/>
                  <a:defRPr/>
                </a:pPr>
                <a:r>
                  <a:rPr lang="en-US" sz="3200" b="1">
                    <a:effectLst>
                      <a:outerShdw blurRad="38100" dist="38100" dir="2700000" algn="tl">
                        <a:srgbClr val="DDDDDD"/>
                      </a:outerShdw>
                    </a:effectLst>
                    <a:latin typeface="Arial" charset="0"/>
                    <a:cs typeface="+mn-cs"/>
                  </a:rPr>
                  <a:t>Thinking Styles</a:t>
                </a:r>
              </a:p>
            </p:txBody>
          </p:sp>
          <p:sp>
            <p:nvSpPr>
              <p:cNvPr id="390152" name="Rectangle 8"/>
              <p:cNvSpPr>
                <a:spLocks noChangeArrowheads="1"/>
              </p:cNvSpPr>
              <p:nvPr/>
            </p:nvSpPr>
            <p:spPr bwMode="auto">
              <a:xfrm>
                <a:off x="4224" y="1440"/>
                <a:ext cx="1248" cy="816"/>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buFont typeface="Wingdings" charset="0"/>
                  <a:buChar char="ü"/>
                  <a:defRPr/>
                </a:pPr>
                <a:r>
                  <a:rPr lang="en-US" sz="3200" b="1">
                    <a:effectLst>
                      <a:outerShdw blurRad="38100" dist="38100" dir="2700000" algn="tl">
                        <a:srgbClr val="DDDDDD"/>
                      </a:outerShdw>
                    </a:effectLst>
                    <a:latin typeface="Arial" charset="0"/>
                    <a:cs typeface="+mn-cs"/>
                  </a:rPr>
                  <a:t>Beliefs and Biases</a:t>
                </a:r>
              </a:p>
            </p:txBody>
          </p:sp>
        </p:grpSp>
        <p:grpSp>
          <p:nvGrpSpPr>
            <p:cNvPr id="46087" name="Group 9"/>
            <p:cNvGrpSpPr>
              <a:grpSpLocks/>
            </p:cNvGrpSpPr>
            <p:nvPr/>
          </p:nvGrpSpPr>
          <p:grpSpPr bwMode="auto">
            <a:xfrm>
              <a:off x="390" y="1447"/>
              <a:ext cx="2421" cy="2441"/>
              <a:chOff x="390" y="1447"/>
              <a:chExt cx="2421" cy="2441"/>
            </a:xfrm>
          </p:grpSpPr>
          <p:sp>
            <p:nvSpPr>
              <p:cNvPr id="46088" name="Freeform 10"/>
              <p:cNvSpPr>
                <a:spLocks/>
              </p:cNvSpPr>
              <p:nvPr/>
            </p:nvSpPr>
            <p:spPr bwMode="auto">
              <a:xfrm>
                <a:off x="390" y="1447"/>
                <a:ext cx="2421" cy="2441"/>
              </a:xfrm>
              <a:custGeom>
                <a:avLst/>
                <a:gdLst>
                  <a:gd name="T0" fmla="*/ 1574 w 2421"/>
                  <a:gd name="T1" fmla="*/ 235 h 2441"/>
                  <a:gd name="T2" fmla="*/ 1758 w 2421"/>
                  <a:gd name="T3" fmla="*/ 179 h 2441"/>
                  <a:gd name="T4" fmla="*/ 1945 w 2421"/>
                  <a:gd name="T5" fmla="*/ 159 h 2441"/>
                  <a:gd name="T6" fmla="*/ 1925 w 2421"/>
                  <a:gd name="T7" fmla="*/ 232 h 2441"/>
                  <a:gd name="T8" fmla="*/ 1770 w 2421"/>
                  <a:gd name="T9" fmla="*/ 381 h 2441"/>
                  <a:gd name="T10" fmla="*/ 1717 w 2421"/>
                  <a:gd name="T11" fmla="*/ 493 h 2441"/>
                  <a:gd name="T12" fmla="*/ 1672 w 2421"/>
                  <a:gd name="T13" fmla="*/ 755 h 2441"/>
                  <a:gd name="T14" fmla="*/ 1664 w 2421"/>
                  <a:gd name="T15" fmla="*/ 888 h 2441"/>
                  <a:gd name="T16" fmla="*/ 1594 w 2421"/>
                  <a:gd name="T17" fmla="*/ 1062 h 2441"/>
                  <a:gd name="T18" fmla="*/ 1687 w 2421"/>
                  <a:gd name="T19" fmla="*/ 1380 h 2441"/>
                  <a:gd name="T20" fmla="*/ 1735 w 2421"/>
                  <a:gd name="T21" fmla="*/ 1392 h 2441"/>
                  <a:gd name="T22" fmla="*/ 1770 w 2421"/>
                  <a:gd name="T23" fmla="*/ 1243 h 2441"/>
                  <a:gd name="T24" fmla="*/ 1870 w 2421"/>
                  <a:gd name="T25" fmla="*/ 945 h 2441"/>
                  <a:gd name="T26" fmla="*/ 1824 w 2421"/>
                  <a:gd name="T27" fmla="*/ 734 h 2441"/>
                  <a:gd name="T28" fmla="*/ 1976 w 2421"/>
                  <a:gd name="T29" fmla="*/ 621 h 2441"/>
                  <a:gd name="T30" fmla="*/ 2034 w 2421"/>
                  <a:gd name="T31" fmla="*/ 408 h 2441"/>
                  <a:gd name="T32" fmla="*/ 2168 w 2421"/>
                  <a:gd name="T33" fmla="*/ 434 h 2441"/>
                  <a:gd name="T34" fmla="*/ 2189 w 2421"/>
                  <a:gd name="T35" fmla="*/ 583 h 2441"/>
                  <a:gd name="T36" fmla="*/ 2264 w 2421"/>
                  <a:gd name="T37" fmla="*/ 627 h 2441"/>
                  <a:gd name="T38" fmla="*/ 2378 w 2421"/>
                  <a:gd name="T39" fmla="*/ 740 h 2441"/>
                  <a:gd name="T40" fmla="*/ 2406 w 2421"/>
                  <a:gd name="T41" fmla="*/ 844 h 2441"/>
                  <a:gd name="T42" fmla="*/ 2354 w 2421"/>
                  <a:gd name="T43" fmla="*/ 997 h 2441"/>
                  <a:gd name="T44" fmla="*/ 2290 w 2421"/>
                  <a:gd name="T45" fmla="*/ 1144 h 2441"/>
                  <a:gd name="T46" fmla="*/ 2305 w 2421"/>
                  <a:gd name="T47" fmla="*/ 1306 h 2441"/>
                  <a:gd name="T48" fmla="*/ 2167 w 2421"/>
                  <a:gd name="T49" fmla="*/ 1644 h 2441"/>
                  <a:gd name="T50" fmla="*/ 1959 w 2421"/>
                  <a:gd name="T51" fmla="*/ 1829 h 2441"/>
                  <a:gd name="T52" fmla="*/ 1715 w 2421"/>
                  <a:gd name="T53" fmla="*/ 1895 h 2441"/>
                  <a:gd name="T54" fmla="*/ 1691 w 2421"/>
                  <a:gd name="T55" fmla="*/ 1936 h 2441"/>
                  <a:gd name="T56" fmla="*/ 1705 w 2421"/>
                  <a:gd name="T57" fmla="*/ 2059 h 2441"/>
                  <a:gd name="T58" fmla="*/ 1761 w 2421"/>
                  <a:gd name="T59" fmla="*/ 2188 h 2441"/>
                  <a:gd name="T60" fmla="*/ 1679 w 2421"/>
                  <a:gd name="T61" fmla="*/ 2224 h 2441"/>
                  <a:gd name="T62" fmla="*/ 1557 w 2421"/>
                  <a:gd name="T63" fmla="*/ 2252 h 2441"/>
                  <a:gd name="T64" fmla="*/ 1494 w 2421"/>
                  <a:gd name="T65" fmla="*/ 2296 h 2441"/>
                  <a:gd name="T66" fmla="*/ 1377 w 2421"/>
                  <a:gd name="T67" fmla="*/ 2321 h 2441"/>
                  <a:gd name="T68" fmla="*/ 1273 w 2421"/>
                  <a:gd name="T69" fmla="*/ 2355 h 2441"/>
                  <a:gd name="T70" fmla="*/ 1164 w 2421"/>
                  <a:gd name="T71" fmla="*/ 2413 h 2441"/>
                  <a:gd name="T72" fmla="*/ 983 w 2421"/>
                  <a:gd name="T73" fmla="*/ 2336 h 2441"/>
                  <a:gd name="T74" fmla="*/ 741 w 2421"/>
                  <a:gd name="T75" fmla="*/ 2337 h 2441"/>
                  <a:gd name="T76" fmla="*/ 435 w 2421"/>
                  <a:gd name="T77" fmla="*/ 2280 h 2441"/>
                  <a:gd name="T78" fmla="*/ 331 w 2421"/>
                  <a:gd name="T79" fmla="*/ 2180 h 2441"/>
                  <a:gd name="T80" fmla="*/ 429 w 2421"/>
                  <a:gd name="T81" fmla="*/ 1952 h 2441"/>
                  <a:gd name="T82" fmla="*/ 350 w 2421"/>
                  <a:gd name="T83" fmla="*/ 1937 h 2441"/>
                  <a:gd name="T84" fmla="*/ 201 w 2421"/>
                  <a:gd name="T85" fmla="*/ 1856 h 2441"/>
                  <a:gd name="T86" fmla="*/ 85 w 2421"/>
                  <a:gd name="T87" fmla="*/ 1750 h 2441"/>
                  <a:gd name="T88" fmla="*/ 0 w 2421"/>
                  <a:gd name="T89" fmla="*/ 1512 h 2441"/>
                  <a:gd name="T90" fmla="*/ 77 w 2421"/>
                  <a:gd name="T91" fmla="*/ 1303 h 2441"/>
                  <a:gd name="T92" fmla="*/ 253 w 2421"/>
                  <a:gd name="T93" fmla="*/ 1178 h 2441"/>
                  <a:gd name="T94" fmla="*/ 500 w 2421"/>
                  <a:gd name="T95" fmla="*/ 966 h 2441"/>
                  <a:gd name="T96" fmla="*/ 732 w 2421"/>
                  <a:gd name="T97" fmla="*/ 950 h 2441"/>
                  <a:gd name="T98" fmla="*/ 730 w 2421"/>
                  <a:gd name="T99" fmla="*/ 887 h 2441"/>
                  <a:gd name="T100" fmla="*/ 688 w 2421"/>
                  <a:gd name="T101" fmla="*/ 812 h 2441"/>
                  <a:gd name="T102" fmla="*/ 707 w 2421"/>
                  <a:gd name="T103" fmla="*/ 649 h 2441"/>
                  <a:gd name="T104" fmla="*/ 763 w 2421"/>
                  <a:gd name="T105" fmla="*/ 396 h 2441"/>
                  <a:gd name="T106" fmla="*/ 858 w 2421"/>
                  <a:gd name="T107" fmla="*/ 361 h 2441"/>
                  <a:gd name="T108" fmla="*/ 944 w 2421"/>
                  <a:gd name="T109" fmla="*/ 120 h 2441"/>
                  <a:gd name="T110" fmla="*/ 1049 w 2421"/>
                  <a:gd name="T111" fmla="*/ 38 h 2441"/>
                  <a:gd name="T112" fmla="*/ 1177 w 2421"/>
                  <a:gd name="T113" fmla="*/ 2 h 2441"/>
                  <a:gd name="T114" fmla="*/ 1324 w 2421"/>
                  <a:gd name="T115" fmla="*/ 9 h 244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21" h="2441">
                    <a:moveTo>
                      <a:pt x="1423" y="43"/>
                    </a:moveTo>
                    <a:lnTo>
                      <a:pt x="1452" y="59"/>
                    </a:lnTo>
                    <a:lnTo>
                      <a:pt x="1479" y="79"/>
                    </a:lnTo>
                    <a:lnTo>
                      <a:pt x="1504" y="101"/>
                    </a:lnTo>
                    <a:lnTo>
                      <a:pt x="1528" y="128"/>
                    </a:lnTo>
                    <a:lnTo>
                      <a:pt x="1547" y="159"/>
                    </a:lnTo>
                    <a:lnTo>
                      <a:pt x="1563" y="194"/>
                    </a:lnTo>
                    <a:lnTo>
                      <a:pt x="1574" y="235"/>
                    </a:lnTo>
                    <a:lnTo>
                      <a:pt x="1579" y="282"/>
                    </a:lnTo>
                    <a:lnTo>
                      <a:pt x="1600" y="276"/>
                    </a:lnTo>
                    <a:lnTo>
                      <a:pt x="1625" y="265"/>
                    </a:lnTo>
                    <a:lnTo>
                      <a:pt x="1653" y="249"/>
                    </a:lnTo>
                    <a:lnTo>
                      <a:pt x="1681" y="232"/>
                    </a:lnTo>
                    <a:lnTo>
                      <a:pt x="1709" y="214"/>
                    </a:lnTo>
                    <a:lnTo>
                      <a:pt x="1735" y="195"/>
                    </a:lnTo>
                    <a:lnTo>
                      <a:pt x="1758" y="179"/>
                    </a:lnTo>
                    <a:lnTo>
                      <a:pt x="1776" y="167"/>
                    </a:lnTo>
                    <a:lnTo>
                      <a:pt x="1797" y="164"/>
                    </a:lnTo>
                    <a:lnTo>
                      <a:pt x="1821" y="164"/>
                    </a:lnTo>
                    <a:lnTo>
                      <a:pt x="1846" y="164"/>
                    </a:lnTo>
                    <a:lnTo>
                      <a:pt x="1872" y="164"/>
                    </a:lnTo>
                    <a:lnTo>
                      <a:pt x="1897" y="164"/>
                    </a:lnTo>
                    <a:lnTo>
                      <a:pt x="1921" y="163"/>
                    </a:lnTo>
                    <a:lnTo>
                      <a:pt x="1945" y="159"/>
                    </a:lnTo>
                    <a:lnTo>
                      <a:pt x="1966" y="150"/>
                    </a:lnTo>
                    <a:lnTo>
                      <a:pt x="1969" y="154"/>
                    </a:lnTo>
                    <a:lnTo>
                      <a:pt x="1977" y="159"/>
                    </a:lnTo>
                    <a:lnTo>
                      <a:pt x="1984" y="166"/>
                    </a:lnTo>
                    <a:lnTo>
                      <a:pt x="1981" y="178"/>
                    </a:lnTo>
                    <a:lnTo>
                      <a:pt x="1968" y="191"/>
                    </a:lnTo>
                    <a:lnTo>
                      <a:pt x="1948" y="210"/>
                    </a:lnTo>
                    <a:lnTo>
                      <a:pt x="1925" y="232"/>
                    </a:lnTo>
                    <a:lnTo>
                      <a:pt x="1902" y="257"/>
                    </a:lnTo>
                    <a:lnTo>
                      <a:pt x="1878" y="282"/>
                    </a:lnTo>
                    <a:lnTo>
                      <a:pt x="1857" y="305"/>
                    </a:lnTo>
                    <a:lnTo>
                      <a:pt x="1841" y="323"/>
                    </a:lnTo>
                    <a:lnTo>
                      <a:pt x="1831" y="333"/>
                    </a:lnTo>
                    <a:lnTo>
                      <a:pt x="1814" y="349"/>
                    </a:lnTo>
                    <a:lnTo>
                      <a:pt x="1794" y="365"/>
                    </a:lnTo>
                    <a:lnTo>
                      <a:pt x="1770" y="381"/>
                    </a:lnTo>
                    <a:lnTo>
                      <a:pt x="1745" y="396"/>
                    </a:lnTo>
                    <a:lnTo>
                      <a:pt x="1720" y="411"/>
                    </a:lnTo>
                    <a:lnTo>
                      <a:pt x="1699" y="421"/>
                    </a:lnTo>
                    <a:lnTo>
                      <a:pt x="1684" y="430"/>
                    </a:lnTo>
                    <a:lnTo>
                      <a:pt x="1675" y="434"/>
                    </a:lnTo>
                    <a:lnTo>
                      <a:pt x="1691" y="444"/>
                    </a:lnTo>
                    <a:lnTo>
                      <a:pt x="1706" y="465"/>
                    </a:lnTo>
                    <a:lnTo>
                      <a:pt x="1717" y="493"/>
                    </a:lnTo>
                    <a:lnTo>
                      <a:pt x="1725" y="528"/>
                    </a:lnTo>
                    <a:lnTo>
                      <a:pt x="1723" y="570"/>
                    </a:lnTo>
                    <a:lnTo>
                      <a:pt x="1714" y="619"/>
                    </a:lnTo>
                    <a:lnTo>
                      <a:pt x="1694" y="671"/>
                    </a:lnTo>
                    <a:lnTo>
                      <a:pt x="1659" y="728"/>
                    </a:lnTo>
                    <a:lnTo>
                      <a:pt x="1659" y="742"/>
                    </a:lnTo>
                    <a:lnTo>
                      <a:pt x="1665" y="749"/>
                    </a:lnTo>
                    <a:lnTo>
                      <a:pt x="1672" y="755"/>
                    </a:lnTo>
                    <a:lnTo>
                      <a:pt x="1679" y="765"/>
                    </a:lnTo>
                    <a:lnTo>
                      <a:pt x="1687" y="787"/>
                    </a:lnTo>
                    <a:lnTo>
                      <a:pt x="1689" y="813"/>
                    </a:lnTo>
                    <a:lnTo>
                      <a:pt x="1686" y="840"/>
                    </a:lnTo>
                    <a:lnTo>
                      <a:pt x="1682" y="865"/>
                    </a:lnTo>
                    <a:lnTo>
                      <a:pt x="1675" y="872"/>
                    </a:lnTo>
                    <a:lnTo>
                      <a:pt x="1670" y="881"/>
                    </a:lnTo>
                    <a:lnTo>
                      <a:pt x="1664" y="888"/>
                    </a:lnTo>
                    <a:lnTo>
                      <a:pt x="1659" y="897"/>
                    </a:lnTo>
                    <a:lnTo>
                      <a:pt x="1653" y="904"/>
                    </a:lnTo>
                    <a:lnTo>
                      <a:pt x="1644" y="912"/>
                    </a:lnTo>
                    <a:lnTo>
                      <a:pt x="1635" y="916"/>
                    </a:lnTo>
                    <a:lnTo>
                      <a:pt x="1624" y="917"/>
                    </a:lnTo>
                    <a:lnTo>
                      <a:pt x="1613" y="980"/>
                    </a:lnTo>
                    <a:lnTo>
                      <a:pt x="1601" y="1029"/>
                    </a:lnTo>
                    <a:lnTo>
                      <a:pt x="1594" y="1062"/>
                    </a:lnTo>
                    <a:lnTo>
                      <a:pt x="1593" y="1080"/>
                    </a:lnTo>
                    <a:lnTo>
                      <a:pt x="1640" y="1124"/>
                    </a:lnTo>
                    <a:lnTo>
                      <a:pt x="1671" y="1169"/>
                    </a:lnTo>
                    <a:lnTo>
                      <a:pt x="1690" y="1216"/>
                    </a:lnTo>
                    <a:lnTo>
                      <a:pt x="1699" y="1262"/>
                    </a:lnTo>
                    <a:lnTo>
                      <a:pt x="1700" y="1306"/>
                    </a:lnTo>
                    <a:lnTo>
                      <a:pt x="1695" y="1345"/>
                    </a:lnTo>
                    <a:lnTo>
                      <a:pt x="1687" y="1380"/>
                    </a:lnTo>
                    <a:lnTo>
                      <a:pt x="1679" y="1408"/>
                    </a:lnTo>
                    <a:lnTo>
                      <a:pt x="1687" y="1414"/>
                    </a:lnTo>
                    <a:lnTo>
                      <a:pt x="1696" y="1420"/>
                    </a:lnTo>
                    <a:lnTo>
                      <a:pt x="1705" y="1424"/>
                    </a:lnTo>
                    <a:lnTo>
                      <a:pt x="1712" y="1427"/>
                    </a:lnTo>
                    <a:lnTo>
                      <a:pt x="1720" y="1417"/>
                    </a:lnTo>
                    <a:lnTo>
                      <a:pt x="1727" y="1405"/>
                    </a:lnTo>
                    <a:lnTo>
                      <a:pt x="1735" y="1392"/>
                    </a:lnTo>
                    <a:lnTo>
                      <a:pt x="1742" y="1377"/>
                    </a:lnTo>
                    <a:lnTo>
                      <a:pt x="1750" y="1364"/>
                    </a:lnTo>
                    <a:lnTo>
                      <a:pt x="1757" y="1350"/>
                    </a:lnTo>
                    <a:lnTo>
                      <a:pt x="1763" y="1338"/>
                    </a:lnTo>
                    <a:lnTo>
                      <a:pt x="1768" y="1326"/>
                    </a:lnTo>
                    <a:lnTo>
                      <a:pt x="1765" y="1310"/>
                    </a:lnTo>
                    <a:lnTo>
                      <a:pt x="1765" y="1282"/>
                    </a:lnTo>
                    <a:lnTo>
                      <a:pt x="1770" y="1243"/>
                    </a:lnTo>
                    <a:lnTo>
                      <a:pt x="1780" y="1196"/>
                    </a:lnTo>
                    <a:lnTo>
                      <a:pt x="1796" y="1144"/>
                    </a:lnTo>
                    <a:lnTo>
                      <a:pt x="1817" y="1093"/>
                    </a:lnTo>
                    <a:lnTo>
                      <a:pt x="1843" y="1045"/>
                    </a:lnTo>
                    <a:lnTo>
                      <a:pt x="1877" y="1001"/>
                    </a:lnTo>
                    <a:lnTo>
                      <a:pt x="1870" y="983"/>
                    </a:lnTo>
                    <a:lnTo>
                      <a:pt x="1869" y="964"/>
                    </a:lnTo>
                    <a:lnTo>
                      <a:pt x="1870" y="945"/>
                    </a:lnTo>
                    <a:lnTo>
                      <a:pt x="1874" y="925"/>
                    </a:lnTo>
                    <a:lnTo>
                      <a:pt x="1875" y="906"/>
                    </a:lnTo>
                    <a:lnTo>
                      <a:pt x="1874" y="888"/>
                    </a:lnTo>
                    <a:lnTo>
                      <a:pt x="1867" y="872"/>
                    </a:lnTo>
                    <a:lnTo>
                      <a:pt x="1852" y="860"/>
                    </a:lnTo>
                    <a:lnTo>
                      <a:pt x="1833" y="825"/>
                    </a:lnTo>
                    <a:lnTo>
                      <a:pt x="1824" y="781"/>
                    </a:lnTo>
                    <a:lnTo>
                      <a:pt x="1824" y="734"/>
                    </a:lnTo>
                    <a:lnTo>
                      <a:pt x="1834" y="692"/>
                    </a:lnTo>
                    <a:lnTo>
                      <a:pt x="1854" y="657"/>
                    </a:lnTo>
                    <a:lnTo>
                      <a:pt x="1884" y="636"/>
                    </a:lnTo>
                    <a:lnTo>
                      <a:pt x="1925" y="636"/>
                    </a:lnTo>
                    <a:lnTo>
                      <a:pt x="1976" y="660"/>
                    </a:lnTo>
                    <a:lnTo>
                      <a:pt x="1979" y="660"/>
                    </a:lnTo>
                    <a:lnTo>
                      <a:pt x="1976" y="645"/>
                    </a:lnTo>
                    <a:lnTo>
                      <a:pt x="1976" y="621"/>
                    </a:lnTo>
                    <a:lnTo>
                      <a:pt x="1979" y="594"/>
                    </a:lnTo>
                    <a:lnTo>
                      <a:pt x="1984" y="563"/>
                    </a:lnTo>
                    <a:lnTo>
                      <a:pt x="1989" y="531"/>
                    </a:lnTo>
                    <a:lnTo>
                      <a:pt x="1996" y="498"/>
                    </a:lnTo>
                    <a:lnTo>
                      <a:pt x="2005" y="469"/>
                    </a:lnTo>
                    <a:lnTo>
                      <a:pt x="2014" y="444"/>
                    </a:lnTo>
                    <a:lnTo>
                      <a:pt x="2024" y="425"/>
                    </a:lnTo>
                    <a:lnTo>
                      <a:pt x="2034" y="408"/>
                    </a:lnTo>
                    <a:lnTo>
                      <a:pt x="2046" y="394"/>
                    </a:lnTo>
                    <a:lnTo>
                      <a:pt x="2061" y="384"/>
                    </a:lnTo>
                    <a:lnTo>
                      <a:pt x="2076" y="378"/>
                    </a:lnTo>
                    <a:lnTo>
                      <a:pt x="2095" y="378"/>
                    </a:lnTo>
                    <a:lnTo>
                      <a:pt x="2114" y="381"/>
                    </a:lnTo>
                    <a:lnTo>
                      <a:pt x="2137" y="390"/>
                    </a:lnTo>
                    <a:lnTo>
                      <a:pt x="2157" y="408"/>
                    </a:lnTo>
                    <a:lnTo>
                      <a:pt x="2168" y="434"/>
                    </a:lnTo>
                    <a:lnTo>
                      <a:pt x="2174" y="465"/>
                    </a:lnTo>
                    <a:lnTo>
                      <a:pt x="2175" y="500"/>
                    </a:lnTo>
                    <a:lnTo>
                      <a:pt x="2173" y="534"/>
                    </a:lnTo>
                    <a:lnTo>
                      <a:pt x="2170" y="563"/>
                    </a:lnTo>
                    <a:lnTo>
                      <a:pt x="2168" y="585"/>
                    </a:lnTo>
                    <a:lnTo>
                      <a:pt x="2167" y="595"/>
                    </a:lnTo>
                    <a:lnTo>
                      <a:pt x="2178" y="588"/>
                    </a:lnTo>
                    <a:lnTo>
                      <a:pt x="2189" y="583"/>
                    </a:lnTo>
                    <a:lnTo>
                      <a:pt x="2202" y="585"/>
                    </a:lnTo>
                    <a:lnTo>
                      <a:pt x="2213" y="589"/>
                    </a:lnTo>
                    <a:lnTo>
                      <a:pt x="2223" y="597"/>
                    </a:lnTo>
                    <a:lnTo>
                      <a:pt x="2230" y="607"/>
                    </a:lnTo>
                    <a:lnTo>
                      <a:pt x="2235" y="620"/>
                    </a:lnTo>
                    <a:lnTo>
                      <a:pt x="2238" y="636"/>
                    </a:lnTo>
                    <a:lnTo>
                      <a:pt x="2249" y="630"/>
                    </a:lnTo>
                    <a:lnTo>
                      <a:pt x="2264" y="627"/>
                    </a:lnTo>
                    <a:lnTo>
                      <a:pt x="2281" y="627"/>
                    </a:lnTo>
                    <a:lnTo>
                      <a:pt x="2300" y="633"/>
                    </a:lnTo>
                    <a:lnTo>
                      <a:pt x="2317" y="645"/>
                    </a:lnTo>
                    <a:lnTo>
                      <a:pt x="2332" y="665"/>
                    </a:lnTo>
                    <a:lnTo>
                      <a:pt x="2342" y="693"/>
                    </a:lnTo>
                    <a:lnTo>
                      <a:pt x="2346" y="730"/>
                    </a:lnTo>
                    <a:lnTo>
                      <a:pt x="2363" y="733"/>
                    </a:lnTo>
                    <a:lnTo>
                      <a:pt x="2378" y="740"/>
                    </a:lnTo>
                    <a:lnTo>
                      <a:pt x="2390" y="753"/>
                    </a:lnTo>
                    <a:lnTo>
                      <a:pt x="2396" y="768"/>
                    </a:lnTo>
                    <a:lnTo>
                      <a:pt x="2400" y="786"/>
                    </a:lnTo>
                    <a:lnTo>
                      <a:pt x="2400" y="802"/>
                    </a:lnTo>
                    <a:lnTo>
                      <a:pt x="2397" y="815"/>
                    </a:lnTo>
                    <a:lnTo>
                      <a:pt x="2390" y="827"/>
                    </a:lnTo>
                    <a:lnTo>
                      <a:pt x="2395" y="831"/>
                    </a:lnTo>
                    <a:lnTo>
                      <a:pt x="2406" y="844"/>
                    </a:lnTo>
                    <a:lnTo>
                      <a:pt x="2417" y="865"/>
                    </a:lnTo>
                    <a:lnTo>
                      <a:pt x="2421" y="890"/>
                    </a:lnTo>
                    <a:lnTo>
                      <a:pt x="2418" y="907"/>
                    </a:lnTo>
                    <a:lnTo>
                      <a:pt x="2408" y="925"/>
                    </a:lnTo>
                    <a:lnTo>
                      <a:pt x="2396" y="944"/>
                    </a:lnTo>
                    <a:lnTo>
                      <a:pt x="2381" y="963"/>
                    </a:lnTo>
                    <a:lnTo>
                      <a:pt x="2367" y="980"/>
                    </a:lnTo>
                    <a:lnTo>
                      <a:pt x="2354" y="997"/>
                    </a:lnTo>
                    <a:lnTo>
                      <a:pt x="2345" y="1011"/>
                    </a:lnTo>
                    <a:lnTo>
                      <a:pt x="2341" y="1023"/>
                    </a:lnTo>
                    <a:lnTo>
                      <a:pt x="2335" y="1051"/>
                    </a:lnTo>
                    <a:lnTo>
                      <a:pt x="2327" y="1076"/>
                    </a:lnTo>
                    <a:lnTo>
                      <a:pt x="2319" y="1096"/>
                    </a:lnTo>
                    <a:lnTo>
                      <a:pt x="2309" y="1114"/>
                    </a:lnTo>
                    <a:lnTo>
                      <a:pt x="2299" y="1130"/>
                    </a:lnTo>
                    <a:lnTo>
                      <a:pt x="2290" y="1144"/>
                    </a:lnTo>
                    <a:lnTo>
                      <a:pt x="2283" y="1158"/>
                    </a:lnTo>
                    <a:lnTo>
                      <a:pt x="2276" y="1171"/>
                    </a:lnTo>
                    <a:lnTo>
                      <a:pt x="2290" y="1183"/>
                    </a:lnTo>
                    <a:lnTo>
                      <a:pt x="2297" y="1200"/>
                    </a:lnTo>
                    <a:lnTo>
                      <a:pt x="2304" y="1222"/>
                    </a:lnTo>
                    <a:lnTo>
                      <a:pt x="2311" y="1247"/>
                    </a:lnTo>
                    <a:lnTo>
                      <a:pt x="2312" y="1269"/>
                    </a:lnTo>
                    <a:lnTo>
                      <a:pt x="2305" y="1306"/>
                    </a:lnTo>
                    <a:lnTo>
                      <a:pt x="2293" y="1353"/>
                    </a:lnTo>
                    <a:lnTo>
                      <a:pt x="2276" y="1407"/>
                    </a:lnTo>
                    <a:lnTo>
                      <a:pt x="2255" y="1462"/>
                    </a:lnTo>
                    <a:lnTo>
                      <a:pt x="2234" y="1518"/>
                    </a:lnTo>
                    <a:lnTo>
                      <a:pt x="2212" y="1566"/>
                    </a:lnTo>
                    <a:lnTo>
                      <a:pt x="2192" y="1606"/>
                    </a:lnTo>
                    <a:lnTo>
                      <a:pt x="2180" y="1624"/>
                    </a:lnTo>
                    <a:lnTo>
                      <a:pt x="2167" y="1644"/>
                    </a:lnTo>
                    <a:lnTo>
                      <a:pt x="2149" y="1666"/>
                    </a:lnTo>
                    <a:lnTo>
                      <a:pt x="2129" y="1689"/>
                    </a:lnTo>
                    <a:lnTo>
                      <a:pt x="2106" y="1713"/>
                    </a:lnTo>
                    <a:lnTo>
                      <a:pt x="2081" y="1738"/>
                    </a:lnTo>
                    <a:lnTo>
                      <a:pt x="2053" y="1761"/>
                    </a:lnTo>
                    <a:lnTo>
                      <a:pt x="2025" y="1785"/>
                    </a:lnTo>
                    <a:lnTo>
                      <a:pt x="1992" y="1807"/>
                    </a:lnTo>
                    <a:lnTo>
                      <a:pt x="1959" y="1829"/>
                    </a:lnTo>
                    <a:lnTo>
                      <a:pt x="1924" y="1846"/>
                    </a:lnTo>
                    <a:lnTo>
                      <a:pt x="1888" y="1864"/>
                    </a:lnTo>
                    <a:lnTo>
                      <a:pt x="1849" y="1877"/>
                    </a:lnTo>
                    <a:lnTo>
                      <a:pt x="1811" y="1887"/>
                    </a:lnTo>
                    <a:lnTo>
                      <a:pt x="1771" y="1893"/>
                    </a:lnTo>
                    <a:lnTo>
                      <a:pt x="1730" y="1895"/>
                    </a:lnTo>
                    <a:lnTo>
                      <a:pt x="1722" y="1895"/>
                    </a:lnTo>
                    <a:lnTo>
                      <a:pt x="1715" y="1895"/>
                    </a:lnTo>
                    <a:lnTo>
                      <a:pt x="1709" y="1895"/>
                    </a:lnTo>
                    <a:lnTo>
                      <a:pt x="1702" y="1896"/>
                    </a:lnTo>
                    <a:lnTo>
                      <a:pt x="1696" y="1897"/>
                    </a:lnTo>
                    <a:lnTo>
                      <a:pt x="1691" y="1902"/>
                    </a:lnTo>
                    <a:lnTo>
                      <a:pt x="1686" y="1906"/>
                    </a:lnTo>
                    <a:lnTo>
                      <a:pt x="1682" y="1914"/>
                    </a:lnTo>
                    <a:lnTo>
                      <a:pt x="1686" y="1925"/>
                    </a:lnTo>
                    <a:lnTo>
                      <a:pt x="1691" y="1936"/>
                    </a:lnTo>
                    <a:lnTo>
                      <a:pt x="1697" y="1947"/>
                    </a:lnTo>
                    <a:lnTo>
                      <a:pt x="1702" y="1959"/>
                    </a:lnTo>
                    <a:lnTo>
                      <a:pt x="1706" y="1969"/>
                    </a:lnTo>
                    <a:lnTo>
                      <a:pt x="1707" y="1980"/>
                    </a:lnTo>
                    <a:lnTo>
                      <a:pt x="1704" y="1990"/>
                    </a:lnTo>
                    <a:lnTo>
                      <a:pt x="1694" y="2000"/>
                    </a:lnTo>
                    <a:lnTo>
                      <a:pt x="1697" y="2028"/>
                    </a:lnTo>
                    <a:lnTo>
                      <a:pt x="1705" y="2059"/>
                    </a:lnTo>
                    <a:lnTo>
                      <a:pt x="1715" y="2088"/>
                    </a:lnTo>
                    <a:lnTo>
                      <a:pt x="1723" y="2110"/>
                    </a:lnTo>
                    <a:lnTo>
                      <a:pt x="1728" y="2120"/>
                    </a:lnTo>
                    <a:lnTo>
                      <a:pt x="1735" y="2132"/>
                    </a:lnTo>
                    <a:lnTo>
                      <a:pt x="1741" y="2147"/>
                    </a:lnTo>
                    <a:lnTo>
                      <a:pt x="1748" y="2163"/>
                    </a:lnTo>
                    <a:lnTo>
                      <a:pt x="1755" y="2176"/>
                    </a:lnTo>
                    <a:lnTo>
                      <a:pt x="1761" y="2188"/>
                    </a:lnTo>
                    <a:lnTo>
                      <a:pt x="1765" y="2196"/>
                    </a:lnTo>
                    <a:lnTo>
                      <a:pt x="1766" y="2199"/>
                    </a:lnTo>
                    <a:lnTo>
                      <a:pt x="1752" y="2202"/>
                    </a:lnTo>
                    <a:lnTo>
                      <a:pt x="1738" y="2207"/>
                    </a:lnTo>
                    <a:lnTo>
                      <a:pt x="1723" y="2210"/>
                    </a:lnTo>
                    <a:lnTo>
                      <a:pt x="1709" y="2214"/>
                    </a:lnTo>
                    <a:lnTo>
                      <a:pt x="1694" y="2220"/>
                    </a:lnTo>
                    <a:lnTo>
                      <a:pt x="1679" y="2224"/>
                    </a:lnTo>
                    <a:lnTo>
                      <a:pt x="1662" y="2229"/>
                    </a:lnTo>
                    <a:lnTo>
                      <a:pt x="1648" y="2233"/>
                    </a:lnTo>
                    <a:lnTo>
                      <a:pt x="1631" y="2237"/>
                    </a:lnTo>
                    <a:lnTo>
                      <a:pt x="1616" y="2242"/>
                    </a:lnTo>
                    <a:lnTo>
                      <a:pt x="1600" y="2245"/>
                    </a:lnTo>
                    <a:lnTo>
                      <a:pt x="1585" y="2248"/>
                    </a:lnTo>
                    <a:lnTo>
                      <a:pt x="1570" y="2251"/>
                    </a:lnTo>
                    <a:lnTo>
                      <a:pt x="1557" y="2252"/>
                    </a:lnTo>
                    <a:lnTo>
                      <a:pt x="1543" y="2252"/>
                    </a:lnTo>
                    <a:lnTo>
                      <a:pt x="1529" y="2252"/>
                    </a:lnTo>
                    <a:lnTo>
                      <a:pt x="1521" y="2261"/>
                    </a:lnTo>
                    <a:lnTo>
                      <a:pt x="1522" y="2274"/>
                    </a:lnTo>
                    <a:lnTo>
                      <a:pt x="1524" y="2286"/>
                    </a:lnTo>
                    <a:lnTo>
                      <a:pt x="1521" y="2292"/>
                    </a:lnTo>
                    <a:lnTo>
                      <a:pt x="1508" y="2293"/>
                    </a:lnTo>
                    <a:lnTo>
                      <a:pt x="1494" y="2296"/>
                    </a:lnTo>
                    <a:lnTo>
                      <a:pt x="1482" y="2299"/>
                    </a:lnTo>
                    <a:lnTo>
                      <a:pt x="1467" y="2302"/>
                    </a:lnTo>
                    <a:lnTo>
                      <a:pt x="1453" y="2305"/>
                    </a:lnTo>
                    <a:lnTo>
                      <a:pt x="1438" y="2308"/>
                    </a:lnTo>
                    <a:lnTo>
                      <a:pt x="1423" y="2312"/>
                    </a:lnTo>
                    <a:lnTo>
                      <a:pt x="1408" y="2315"/>
                    </a:lnTo>
                    <a:lnTo>
                      <a:pt x="1392" y="2318"/>
                    </a:lnTo>
                    <a:lnTo>
                      <a:pt x="1377" y="2321"/>
                    </a:lnTo>
                    <a:lnTo>
                      <a:pt x="1362" y="2324"/>
                    </a:lnTo>
                    <a:lnTo>
                      <a:pt x="1347" y="2327"/>
                    </a:lnTo>
                    <a:lnTo>
                      <a:pt x="1333" y="2330"/>
                    </a:lnTo>
                    <a:lnTo>
                      <a:pt x="1319" y="2331"/>
                    </a:lnTo>
                    <a:lnTo>
                      <a:pt x="1305" y="2333"/>
                    </a:lnTo>
                    <a:lnTo>
                      <a:pt x="1291" y="2334"/>
                    </a:lnTo>
                    <a:lnTo>
                      <a:pt x="1285" y="2341"/>
                    </a:lnTo>
                    <a:lnTo>
                      <a:pt x="1273" y="2355"/>
                    </a:lnTo>
                    <a:lnTo>
                      <a:pt x="1258" y="2372"/>
                    </a:lnTo>
                    <a:lnTo>
                      <a:pt x="1243" y="2391"/>
                    </a:lnTo>
                    <a:lnTo>
                      <a:pt x="1227" y="2410"/>
                    </a:lnTo>
                    <a:lnTo>
                      <a:pt x="1213" y="2426"/>
                    </a:lnTo>
                    <a:lnTo>
                      <a:pt x="1204" y="2437"/>
                    </a:lnTo>
                    <a:lnTo>
                      <a:pt x="1201" y="2441"/>
                    </a:lnTo>
                    <a:lnTo>
                      <a:pt x="1186" y="2429"/>
                    </a:lnTo>
                    <a:lnTo>
                      <a:pt x="1164" y="2413"/>
                    </a:lnTo>
                    <a:lnTo>
                      <a:pt x="1138" y="2394"/>
                    </a:lnTo>
                    <a:lnTo>
                      <a:pt x="1110" y="2377"/>
                    </a:lnTo>
                    <a:lnTo>
                      <a:pt x="1080" y="2359"/>
                    </a:lnTo>
                    <a:lnTo>
                      <a:pt x="1052" y="2343"/>
                    </a:lnTo>
                    <a:lnTo>
                      <a:pt x="1027" y="2334"/>
                    </a:lnTo>
                    <a:lnTo>
                      <a:pt x="1008" y="2330"/>
                    </a:lnTo>
                    <a:lnTo>
                      <a:pt x="998" y="2333"/>
                    </a:lnTo>
                    <a:lnTo>
                      <a:pt x="983" y="2336"/>
                    </a:lnTo>
                    <a:lnTo>
                      <a:pt x="964" y="2337"/>
                    </a:lnTo>
                    <a:lnTo>
                      <a:pt x="942" y="2340"/>
                    </a:lnTo>
                    <a:lnTo>
                      <a:pt x="915" y="2341"/>
                    </a:lnTo>
                    <a:lnTo>
                      <a:pt x="886" y="2341"/>
                    </a:lnTo>
                    <a:lnTo>
                      <a:pt x="853" y="2343"/>
                    </a:lnTo>
                    <a:lnTo>
                      <a:pt x="818" y="2341"/>
                    </a:lnTo>
                    <a:lnTo>
                      <a:pt x="781" y="2340"/>
                    </a:lnTo>
                    <a:lnTo>
                      <a:pt x="741" y="2337"/>
                    </a:lnTo>
                    <a:lnTo>
                      <a:pt x="700" y="2334"/>
                    </a:lnTo>
                    <a:lnTo>
                      <a:pt x="658" y="2330"/>
                    </a:lnTo>
                    <a:lnTo>
                      <a:pt x="614" y="2324"/>
                    </a:lnTo>
                    <a:lnTo>
                      <a:pt x="569" y="2316"/>
                    </a:lnTo>
                    <a:lnTo>
                      <a:pt x="524" y="2308"/>
                    </a:lnTo>
                    <a:lnTo>
                      <a:pt x="480" y="2297"/>
                    </a:lnTo>
                    <a:lnTo>
                      <a:pt x="460" y="2289"/>
                    </a:lnTo>
                    <a:lnTo>
                      <a:pt x="435" y="2280"/>
                    </a:lnTo>
                    <a:lnTo>
                      <a:pt x="407" y="2270"/>
                    </a:lnTo>
                    <a:lnTo>
                      <a:pt x="380" y="2259"/>
                    </a:lnTo>
                    <a:lnTo>
                      <a:pt x="354" y="2249"/>
                    </a:lnTo>
                    <a:lnTo>
                      <a:pt x="331" y="2239"/>
                    </a:lnTo>
                    <a:lnTo>
                      <a:pt x="316" y="2230"/>
                    </a:lnTo>
                    <a:lnTo>
                      <a:pt x="310" y="2223"/>
                    </a:lnTo>
                    <a:lnTo>
                      <a:pt x="318" y="2210"/>
                    </a:lnTo>
                    <a:lnTo>
                      <a:pt x="331" y="2180"/>
                    </a:lnTo>
                    <a:lnTo>
                      <a:pt x="353" y="2141"/>
                    </a:lnTo>
                    <a:lnTo>
                      <a:pt x="375" y="2097"/>
                    </a:lnTo>
                    <a:lnTo>
                      <a:pt x="399" y="2051"/>
                    </a:lnTo>
                    <a:lnTo>
                      <a:pt x="420" y="2009"/>
                    </a:lnTo>
                    <a:lnTo>
                      <a:pt x="436" y="1977"/>
                    </a:lnTo>
                    <a:lnTo>
                      <a:pt x="446" y="1959"/>
                    </a:lnTo>
                    <a:lnTo>
                      <a:pt x="439" y="1955"/>
                    </a:lnTo>
                    <a:lnTo>
                      <a:pt x="429" y="1952"/>
                    </a:lnTo>
                    <a:lnTo>
                      <a:pt x="420" y="1952"/>
                    </a:lnTo>
                    <a:lnTo>
                      <a:pt x="414" y="1955"/>
                    </a:lnTo>
                    <a:lnTo>
                      <a:pt x="400" y="1958"/>
                    </a:lnTo>
                    <a:lnTo>
                      <a:pt x="387" y="1956"/>
                    </a:lnTo>
                    <a:lnTo>
                      <a:pt x="377" y="1953"/>
                    </a:lnTo>
                    <a:lnTo>
                      <a:pt x="368" y="1949"/>
                    </a:lnTo>
                    <a:lnTo>
                      <a:pt x="359" y="1944"/>
                    </a:lnTo>
                    <a:lnTo>
                      <a:pt x="350" y="1937"/>
                    </a:lnTo>
                    <a:lnTo>
                      <a:pt x="340" y="1931"/>
                    </a:lnTo>
                    <a:lnTo>
                      <a:pt x="329" y="1925"/>
                    </a:lnTo>
                    <a:lnTo>
                      <a:pt x="305" y="1915"/>
                    </a:lnTo>
                    <a:lnTo>
                      <a:pt x="282" y="1903"/>
                    </a:lnTo>
                    <a:lnTo>
                      <a:pt x="260" y="1893"/>
                    </a:lnTo>
                    <a:lnTo>
                      <a:pt x="239" y="1881"/>
                    </a:lnTo>
                    <a:lnTo>
                      <a:pt x="219" y="1868"/>
                    </a:lnTo>
                    <a:lnTo>
                      <a:pt x="201" y="1856"/>
                    </a:lnTo>
                    <a:lnTo>
                      <a:pt x="183" y="1843"/>
                    </a:lnTo>
                    <a:lnTo>
                      <a:pt x="166" y="1832"/>
                    </a:lnTo>
                    <a:lnTo>
                      <a:pt x="151" y="1818"/>
                    </a:lnTo>
                    <a:lnTo>
                      <a:pt x="136" y="1805"/>
                    </a:lnTo>
                    <a:lnTo>
                      <a:pt x="122" y="1792"/>
                    </a:lnTo>
                    <a:lnTo>
                      <a:pt x="109" y="1777"/>
                    </a:lnTo>
                    <a:lnTo>
                      <a:pt x="96" y="1764"/>
                    </a:lnTo>
                    <a:lnTo>
                      <a:pt x="85" y="1750"/>
                    </a:lnTo>
                    <a:lnTo>
                      <a:pt x="75" y="1736"/>
                    </a:lnTo>
                    <a:lnTo>
                      <a:pt x="65" y="1722"/>
                    </a:lnTo>
                    <a:lnTo>
                      <a:pt x="44" y="1687"/>
                    </a:lnTo>
                    <a:lnTo>
                      <a:pt x="29" y="1651"/>
                    </a:lnTo>
                    <a:lnTo>
                      <a:pt x="16" y="1615"/>
                    </a:lnTo>
                    <a:lnTo>
                      <a:pt x="8" y="1580"/>
                    </a:lnTo>
                    <a:lnTo>
                      <a:pt x="3" y="1546"/>
                    </a:lnTo>
                    <a:lnTo>
                      <a:pt x="0" y="1512"/>
                    </a:lnTo>
                    <a:lnTo>
                      <a:pt x="0" y="1481"/>
                    </a:lnTo>
                    <a:lnTo>
                      <a:pt x="3" y="1451"/>
                    </a:lnTo>
                    <a:lnTo>
                      <a:pt x="8" y="1424"/>
                    </a:lnTo>
                    <a:lnTo>
                      <a:pt x="16" y="1399"/>
                    </a:lnTo>
                    <a:lnTo>
                      <a:pt x="28" y="1374"/>
                    </a:lnTo>
                    <a:lnTo>
                      <a:pt x="43" y="1350"/>
                    </a:lnTo>
                    <a:lnTo>
                      <a:pt x="59" y="1325"/>
                    </a:lnTo>
                    <a:lnTo>
                      <a:pt x="77" y="1303"/>
                    </a:lnTo>
                    <a:lnTo>
                      <a:pt x="97" y="1281"/>
                    </a:lnTo>
                    <a:lnTo>
                      <a:pt x="120" y="1260"/>
                    </a:lnTo>
                    <a:lnTo>
                      <a:pt x="142" y="1241"/>
                    </a:lnTo>
                    <a:lnTo>
                      <a:pt x="165" y="1225"/>
                    </a:lnTo>
                    <a:lnTo>
                      <a:pt x="188" y="1209"/>
                    </a:lnTo>
                    <a:lnTo>
                      <a:pt x="211" y="1196"/>
                    </a:lnTo>
                    <a:lnTo>
                      <a:pt x="232" y="1186"/>
                    </a:lnTo>
                    <a:lnTo>
                      <a:pt x="253" y="1178"/>
                    </a:lnTo>
                    <a:lnTo>
                      <a:pt x="273" y="1172"/>
                    </a:lnTo>
                    <a:lnTo>
                      <a:pt x="290" y="1171"/>
                    </a:lnTo>
                    <a:lnTo>
                      <a:pt x="321" y="1117"/>
                    </a:lnTo>
                    <a:lnTo>
                      <a:pt x="355" y="1073"/>
                    </a:lnTo>
                    <a:lnTo>
                      <a:pt x="390" y="1036"/>
                    </a:lnTo>
                    <a:lnTo>
                      <a:pt x="426" y="1007"/>
                    </a:lnTo>
                    <a:lnTo>
                      <a:pt x="463" y="983"/>
                    </a:lnTo>
                    <a:lnTo>
                      <a:pt x="500" y="966"/>
                    </a:lnTo>
                    <a:lnTo>
                      <a:pt x="537" y="954"/>
                    </a:lnTo>
                    <a:lnTo>
                      <a:pt x="572" y="947"/>
                    </a:lnTo>
                    <a:lnTo>
                      <a:pt x="605" y="942"/>
                    </a:lnTo>
                    <a:lnTo>
                      <a:pt x="638" y="941"/>
                    </a:lnTo>
                    <a:lnTo>
                      <a:pt x="666" y="942"/>
                    </a:lnTo>
                    <a:lnTo>
                      <a:pt x="693" y="944"/>
                    </a:lnTo>
                    <a:lnTo>
                      <a:pt x="714" y="947"/>
                    </a:lnTo>
                    <a:lnTo>
                      <a:pt x="732" y="950"/>
                    </a:lnTo>
                    <a:lnTo>
                      <a:pt x="745" y="951"/>
                    </a:lnTo>
                    <a:lnTo>
                      <a:pt x="752" y="951"/>
                    </a:lnTo>
                    <a:lnTo>
                      <a:pt x="752" y="934"/>
                    </a:lnTo>
                    <a:lnTo>
                      <a:pt x="754" y="914"/>
                    </a:lnTo>
                    <a:lnTo>
                      <a:pt x="752" y="898"/>
                    </a:lnTo>
                    <a:lnTo>
                      <a:pt x="742" y="888"/>
                    </a:lnTo>
                    <a:lnTo>
                      <a:pt x="735" y="887"/>
                    </a:lnTo>
                    <a:lnTo>
                      <a:pt x="730" y="887"/>
                    </a:lnTo>
                    <a:lnTo>
                      <a:pt x="725" y="888"/>
                    </a:lnTo>
                    <a:lnTo>
                      <a:pt x="721" y="887"/>
                    </a:lnTo>
                    <a:lnTo>
                      <a:pt x="717" y="884"/>
                    </a:lnTo>
                    <a:lnTo>
                      <a:pt x="711" y="879"/>
                    </a:lnTo>
                    <a:lnTo>
                      <a:pt x="704" y="869"/>
                    </a:lnTo>
                    <a:lnTo>
                      <a:pt x="694" y="853"/>
                    </a:lnTo>
                    <a:lnTo>
                      <a:pt x="686" y="834"/>
                    </a:lnTo>
                    <a:lnTo>
                      <a:pt x="688" y="812"/>
                    </a:lnTo>
                    <a:lnTo>
                      <a:pt x="695" y="790"/>
                    </a:lnTo>
                    <a:lnTo>
                      <a:pt x="705" y="768"/>
                    </a:lnTo>
                    <a:lnTo>
                      <a:pt x="716" y="746"/>
                    </a:lnTo>
                    <a:lnTo>
                      <a:pt x="725" y="727"/>
                    </a:lnTo>
                    <a:lnTo>
                      <a:pt x="730" y="709"/>
                    </a:lnTo>
                    <a:lnTo>
                      <a:pt x="729" y="695"/>
                    </a:lnTo>
                    <a:lnTo>
                      <a:pt x="720" y="677"/>
                    </a:lnTo>
                    <a:lnTo>
                      <a:pt x="707" y="649"/>
                    </a:lnTo>
                    <a:lnTo>
                      <a:pt x="695" y="616"/>
                    </a:lnTo>
                    <a:lnTo>
                      <a:pt x="684" y="576"/>
                    </a:lnTo>
                    <a:lnTo>
                      <a:pt x="680" y="534"/>
                    </a:lnTo>
                    <a:lnTo>
                      <a:pt x="685" y="491"/>
                    </a:lnTo>
                    <a:lnTo>
                      <a:pt x="701" y="450"/>
                    </a:lnTo>
                    <a:lnTo>
                      <a:pt x="735" y="412"/>
                    </a:lnTo>
                    <a:lnTo>
                      <a:pt x="749" y="403"/>
                    </a:lnTo>
                    <a:lnTo>
                      <a:pt x="763" y="396"/>
                    </a:lnTo>
                    <a:lnTo>
                      <a:pt x="778" y="390"/>
                    </a:lnTo>
                    <a:lnTo>
                      <a:pt x="793" y="387"/>
                    </a:lnTo>
                    <a:lnTo>
                      <a:pt x="808" y="387"/>
                    </a:lnTo>
                    <a:lnTo>
                      <a:pt x="822" y="389"/>
                    </a:lnTo>
                    <a:lnTo>
                      <a:pt x="837" y="394"/>
                    </a:lnTo>
                    <a:lnTo>
                      <a:pt x="849" y="405"/>
                    </a:lnTo>
                    <a:lnTo>
                      <a:pt x="852" y="387"/>
                    </a:lnTo>
                    <a:lnTo>
                      <a:pt x="858" y="361"/>
                    </a:lnTo>
                    <a:lnTo>
                      <a:pt x="866" y="326"/>
                    </a:lnTo>
                    <a:lnTo>
                      <a:pt x="876" y="285"/>
                    </a:lnTo>
                    <a:lnTo>
                      <a:pt x="888" y="244"/>
                    </a:lnTo>
                    <a:lnTo>
                      <a:pt x="900" y="204"/>
                    </a:lnTo>
                    <a:lnTo>
                      <a:pt x="914" y="169"/>
                    </a:lnTo>
                    <a:lnTo>
                      <a:pt x="928" y="142"/>
                    </a:lnTo>
                    <a:lnTo>
                      <a:pt x="935" y="131"/>
                    </a:lnTo>
                    <a:lnTo>
                      <a:pt x="944" y="120"/>
                    </a:lnTo>
                    <a:lnTo>
                      <a:pt x="954" y="109"/>
                    </a:lnTo>
                    <a:lnTo>
                      <a:pt x="965" y="98"/>
                    </a:lnTo>
                    <a:lnTo>
                      <a:pt x="978" y="87"/>
                    </a:lnTo>
                    <a:lnTo>
                      <a:pt x="990" y="77"/>
                    </a:lnTo>
                    <a:lnTo>
                      <a:pt x="1004" y="66"/>
                    </a:lnTo>
                    <a:lnTo>
                      <a:pt x="1019" y="56"/>
                    </a:lnTo>
                    <a:lnTo>
                      <a:pt x="1034" y="47"/>
                    </a:lnTo>
                    <a:lnTo>
                      <a:pt x="1049" y="38"/>
                    </a:lnTo>
                    <a:lnTo>
                      <a:pt x="1065" y="30"/>
                    </a:lnTo>
                    <a:lnTo>
                      <a:pt x="1081" y="22"/>
                    </a:lnTo>
                    <a:lnTo>
                      <a:pt x="1097" y="16"/>
                    </a:lnTo>
                    <a:lnTo>
                      <a:pt x="1112" y="12"/>
                    </a:lnTo>
                    <a:lnTo>
                      <a:pt x="1128" y="8"/>
                    </a:lnTo>
                    <a:lnTo>
                      <a:pt x="1144" y="5"/>
                    </a:lnTo>
                    <a:lnTo>
                      <a:pt x="1161" y="3"/>
                    </a:lnTo>
                    <a:lnTo>
                      <a:pt x="1177" y="2"/>
                    </a:lnTo>
                    <a:lnTo>
                      <a:pt x="1194" y="0"/>
                    </a:lnTo>
                    <a:lnTo>
                      <a:pt x="1212" y="0"/>
                    </a:lnTo>
                    <a:lnTo>
                      <a:pt x="1230" y="0"/>
                    </a:lnTo>
                    <a:lnTo>
                      <a:pt x="1249" y="0"/>
                    </a:lnTo>
                    <a:lnTo>
                      <a:pt x="1268" y="2"/>
                    </a:lnTo>
                    <a:lnTo>
                      <a:pt x="1286" y="3"/>
                    </a:lnTo>
                    <a:lnTo>
                      <a:pt x="1305" y="6"/>
                    </a:lnTo>
                    <a:lnTo>
                      <a:pt x="1324" y="9"/>
                    </a:lnTo>
                    <a:lnTo>
                      <a:pt x="1341" y="14"/>
                    </a:lnTo>
                    <a:lnTo>
                      <a:pt x="1360" y="18"/>
                    </a:lnTo>
                    <a:lnTo>
                      <a:pt x="1376" y="24"/>
                    </a:lnTo>
                    <a:lnTo>
                      <a:pt x="1394" y="30"/>
                    </a:lnTo>
                    <a:lnTo>
                      <a:pt x="1408" y="35"/>
                    </a:lnTo>
                    <a:lnTo>
                      <a:pt x="1423" y="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89" name="Freeform 11"/>
              <p:cNvSpPr>
                <a:spLocks/>
              </p:cNvSpPr>
              <p:nvPr/>
            </p:nvSpPr>
            <p:spPr bwMode="auto">
              <a:xfrm>
                <a:off x="1277" y="1494"/>
                <a:ext cx="670" cy="425"/>
              </a:xfrm>
              <a:custGeom>
                <a:avLst/>
                <a:gdLst>
                  <a:gd name="T0" fmla="*/ 606 w 670"/>
                  <a:gd name="T1" fmla="*/ 123 h 425"/>
                  <a:gd name="T2" fmla="*/ 630 w 670"/>
                  <a:gd name="T3" fmla="*/ 153 h 425"/>
                  <a:gd name="T4" fmla="*/ 646 w 670"/>
                  <a:gd name="T5" fmla="*/ 186 h 425"/>
                  <a:gd name="T6" fmla="*/ 670 w 670"/>
                  <a:gd name="T7" fmla="*/ 364 h 425"/>
                  <a:gd name="T8" fmla="*/ 641 w 670"/>
                  <a:gd name="T9" fmla="*/ 415 h 425"/>
                  <a:gd name="T10" fmla="*/ 607 w 670"/>
                  <a:gd name="T11" fmla="*/ 399 h 425"/>
                  <a:gd name="T12" fmla="*/ 577 w 670"/>
                  <a:gd name="T13" fmla="*/ 374 h 425"/>
                  <a:gd name="T14" fmla="*/ 550 w 670"/>
                  <a:gd name="T15" fmla="*/ 331 h 425"/>
                  <a:gd name="T16" fmla="*/ 533 w 670"/>
                  <a:gd name="T17" fmla="*/ 292 h 425"/>
                  <a:gd name="T18" fmla="*/ 539 w 670"/>
                  <a:gd name="T19" fmla="*/ 252 h 425"/>
                  <a:gd name="T20" fmla="*/ 543 w 670"/>
                  <a:gd name="T21" fmla="*/ 220 h 425"/>
                  <a:gd name="T22" fmla="*/ 502 w 670"/>
                  <a:gd name="T23" fmla="*/ 188 h 425"/>
                  <a:gd name="T24" fmla="*/ 453 w 670"/>
                  <a:gd name="T25" fmla="*/ 189 h 425"/>
                  <a:gd name="T26" fmla="*/ 413 w 670"/>
                  <a:gd name="T27" fmla="*/ 208 h 425"/>
                  <a:gd name="T28" fmla="*/ 392 w 670"/>
                  <a:gd name="T29" fmla="*/ 248 h 425"/>
                  <a:gd name="T30" fmla="*/ 388 w 670"/>
                  <a:gd name="T31" fmla="*/ 293 h 425"/>
                  <a:gd name="T32" fmla="*/ 393 w 670"/>
                  <a:gd name="T33" fmla="*/ 311 h 425"/>
                  <a:gd name="T34" fmla="*/ 385 w 670"/>
                  <a:gd name="T35" fmla="*/ 325 h 425"/>
                  <a:gd name="T36" fmla="*/ 365 w 670"/>
                  <a:gd name="T37" fmla="*/ 356 h 425"/>
                  <a:gd name="T38" fmla="*/ 355 w 670"/>
                  <a:gd name="T39" fmla="*/ 377 h 425"/>
                  <a:gd name="T40" fmla="*/ 340 w 670"/>
                  <a:gd name="T41" fmla="*/ 387 h 425"/>
                  <a:gd name="T42" fmla="*/ 320 w 670"/>
                  <a:gd name="T43" fmla="*/ 391 h 425"/>
                  <a:gd name="T44" fmla="*/ 296 w 670"/>
                  <a:gd name="T45" fmla="*/ 391 h 425"/>
                  <a:gd name="T46" fmla="*/ 292 w 670"/>
                  <a:gd name="T47" fmla="*/ 368 h 425"/>
                  <a:gd name="T48" fmla="*/ 271 w 670"/>
                  <a:gd name="T49" fmla="*/ 321 h 425"/>
                  <a:gd name="T50" fmla="*/ 241 w 670"/>
                  <a:gd name="T51" fmla="*/ 289 h 425"/>
                  <a:gd name="T52" fmla="*/ 239 w 670"/>
                  <a:gd name="T53" fmla="*/ 280 h 425"/>
                  <a:gd name="T54" fmla="*/ 239 w 670"/>
                  <a:gd name="T55" fmla="*/ 246 h 425"/>
                  <a:gd name="T56" fmla="*/ 240 w 670"/>
                  <a:gd name="T57" fmla="*/ 201 h 425"/>
                  <a:gd name="T58" fmla="*/ 199 w 670"/>
                  <a:gd name="T59" fmla="*/ 175 h 425"/>
                  <a:gd name="T60" fmla="*/ 153 w 670"/>
                  <a:gd name="T61" fmla="*/ 180 h 425"/>
                  <a:gd name="T62" fmla="*/ 113 w 670"/>
                  <a:gd name="T63" fmla="*/ 202 h 425"/>
                  <a:gd name="T64" fmla="*/ 86 w 670"/>
                  <a:gd name="T65" fmla="*/ 249 h 425"/>
                  <a:gd name="T66" fmla="*/ 84 w 670"/>
                  <a:gd name="T67" fmla="*/ 302 h 425"/>
                  <a:gd name="T68" fmla="*/ 91 w 670"/>
                  <a:gd name="T69" fmla="*/ 327 h 425"/>
                  <a:gd name="T70" fmla="*/ 65 w 670"/>
                  <a:gd name="T71" fmla="*/ 368 h 425"/>
                  <a:gd name="T72" fmla="*/ 0 w 670"/>
                  <a:gd name="T73" fmla="*/ 394 h 425"/>
                  <a:gd name="T74" fmla="*/ 7 w 670"/>
                  <a:gd name="T75" fmla="*/ 321 h 425"/>
                  <a:gd name="T76" fmla="*/ 25 w 670"/>
                  <a:gd name="T77" fmla="*/ 240 h 425"/>
                  <a:gd name="T78" fmla="*/ 43 w 670"/>
                  <a:gd name="T79" fmla="*/ 183 h 425"/>
                  <a:gd name="T80" fmla="*/ 73 w 670"/>
                  <a:gd name="T81" fmla="*/ 134 h 425"/>
                  <a:gd name="T82" fmla="*/ 118 w 670"/>
                  <a:gd name="T83" fmla="*/ 85 h 425"/>
                  <a:gd name="T84" fmla="*/ 175 w 670"/>
                  <a:gd name="T85" fmla="*/ 44 h 425"/>
                  <a:gd name="T86" fmla="*/ 250 w 670"/>
                  <a:gd name="T87" fmla="*/ 13 h 425"/>
                  <a:gd name="T88" fmla="*/ 332 w 670"/>
                  <a:gd name="T89" fmla="*/ 2 h 425"/>
                  <a:gd name="T90" fmla="*/ 394 w 670"/>
                  <a:gd name="T91" fmla="*/ 3 h 425"/>
                  <a:gd name="T92" fmla="*/ 450 w 670"/>
                  <a:gd name="T93" fmla="*/ 13 h 425"/>
                  <a:gd name="T94" fmla="*/ 502 w 670"/>
                  <a:gd name="T95" fmla="*/ 34 h 425"/>
                  <a:gd name="T96" fmla="*/ 549 w 670"/>
                  <a:gd name="T97" fmla="*/ 63 h 425"/>
                  <a:gd name="T98" fmla="*/ 595 w 670"/>
                  <a:gd name="T99" fmla="*/ 103 h 42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70" h="425">
                    <a:moveTo>
                      <a:pt x="595" y="103"/>
                    </a:moveTo>
                    <a:lnTo>
                      <a:pt x="600" y="113"/>
                    </a:lnTo>
                    <a:lnTo>
                      <a:pt x="606" y="123"/>
                    </a:lnTo>
                    <a:lnTo>
                      <a:pt x="614" y="134"/>
                    </a:lnTo>
                    <a:lnTo>
                      <a:pt x="622" y="142"/>
                    </a:lnTo>
                    <a:lnTo>
                      <a:pt x="630" y="153"/>
                    </a:lnTo>
                    <a:lnTo>
                      <a:pt x="636" y="163"/>
                    </a:lnTo>
                    <a:lnTo>
                      <a:pt x="642" y="175"/>
                    </a:lnTo>
                    <a:lnTo>
                      <a:pt x="646" y="186"/>
                    </a:lnTo>
                    <a:lnTo>
                      <a:pt x="660" y="240"/>
                    </a:lnTo>
                    <a:lnTo>
                      <a:pt x="668" y="301"/>
                    </a:lnTo>
                    <a:lnTo>
                      <a:pt x="670" y="364"/>
                    </a:lnTo>
                    <a:lnTo>
                      <a:pt x="662" y="425"/>
                    </a:lnTo>
                    <a:lnTo>
                      <a:pt x="652" y="421"/>
                    </a:lnTo>
                    <a:lnTo>
                      <a:pt x="641" y="415"/>
                    </a:lnTo>
                    <a:lnTo>
                      <a:pt x="630" y="410"/>
                    </a:lnTo>
                    <a:lnTo>
                      <a:pt x="619" y="405"/>
                    </a:lnTo>
                    <a:lnTo>
                      <a:pt x="607" y="399"/>
                    </a:lnTo>
                    <a:lnTo>
                      <a:pt x="597" y="391"/>
                    </a:lnTo>
                    <a:lnTo>
                      <a:pt x="587" y="383"/>
                    </a:lnTo>
                    <a:lnTo>
                      <a:pt x="577" y="374"/>
                    </a:lnTo>
                    <a:lnTo>
                      <a:pt x="561" y="366"/>
                    </a:lnTo>
                    <a:lnTo>
                      <a:pt x="554" y="350"/>
                    </a:lnTo>
                    <a:lnTo>
                      <a:pt x="550" y="331"/>
                    </a:lnTo>
                    <a:lnTo>
                      <a:pt x="546" y="314"/>
                    </a:lnTo>
                    <a:lnTo>
                      <a:pt x="535" y="303"/>
                    </a:lnTo>
                    <a:lnTo>
                      <a:pt x="533" y="292"/>
                    </a:lnTo>
                    <a:lnTo>
                      <a:pt x="535" y="279"/>
                    </a:lnTo>
                    <a:lnTo>
                      <a:pt x="536" y="262"/>
                    </a:lnTo>
                    <a:lnTo>
                      <a:pt x="539" y="252"/>
                    </a:lnTo>
                    <a:lnTo>
                      <a:pt x="545" y="242"/>
                    </a:lnTo>
                    <a:lnTo>
                      <a:pt x="548" y="232"/>
                    </a:lnTo>
                    <a:lnTo>
                      <a:pt x="543" y="220"/>
                    </a:lnTo>
                    <a:lnTo>
                      <a:pt x="530" y="204"/>
                    </a:lnTo>
                    <a:lnTo>
                      <a:pt x="516" y="194"/>
                    </a:lnTo>
                    <a:lnTo>
                      <a:pt x="502" y="188"/>
                    </a:lnTo>
                    <a:lnTo>
                      <a:pt x="487" y="185"/>
                    </a:lnTo>
                    <a:lnTo>
                      <a:pt x="469" y="186"/>
                    </a:lnTo>
                    <a:lnTo>
                      <a:pt x="453" y="189"/>
                    </a:lnTo>
                    <a:lnTo>
                      <a:pt x="437" y="192"/>
                    </a:lnTo>
                    <a:lnTo>
                      <a:pt x="422" y="197"/>
                    </a:lnTo>
                    <a:lnTo>
                      <a:pt x="413" y="208"/>
                    </a:lnTo>
                    <a:lnTo>
                      <a:pt x="404" y="220"/>
                    </a:lnTo>
                    <a:lnTo>
                      <a:pt x="398" y="233"/>
                    </a:lnTo>
                    <a:lnTo>
                      <a:pt x="392" y="248"/>
                    </a:lnTo>
                    <a:lnTo>
                      <a:pt x="388" y="262"/>
                    </a:lnTo>
                    <a:lnTo>
                      <a:pt x="387" y="279"/>
                    </a:lnTo>
                    <a:lnTo>
                      <a:pt x="388" y="293"/>
                    </a:lnTo>
                    <a:lnTo>
                      <a:pt x="392" y="309"/>
                    </a:lnTo>
                    <a:lnTo>
                      <a:pt x="393" y="309"/>
                    </a:lnTo>
                    <a:lnTo>
                      <a:pt x="393" y="311"/>
                    </a:lnTo>
                    <a:lnTo>
                      <a:pt x="393" y="312"/>
                    </a:lnTo>
                    <a:lnTo>
                      <a:pt x="394" y="314"/>
                    </a:lnTo>
                    <a:lnTo>
                      <a:pt x="385" y="325"/>
                    </a:lnTo>
                    <a:lnTo>
                      <a:pt x="376" y="336"/>
                    </a:lnTo>
                    <a:lnTo>
                      <a:pt x="370" y="346"/>
                    </a:lnTo>
                    <a:lnTo>
                      <a:pt x="365" y="356"/>
                    </a:lnTo>
                    <a:lnTo>
                      <a:pt x="361" y="365"/>
                    </a:lnTo>
                    <a:lnTo>
                      <a:pt x="357" y="372"/>
                    </a:lnTo>
                    <a:lnTo>
                      <a:pt x="355" y="377"/>
                    </a:lnTo>
                    <a:lnTo>
                      <a:pt x="351" y="381"/>
                    </a:lnTo>
                    <a:lnTo>
                      <a:pt x="346" y="384"/>
                    </a:lnTo>
                    <a:lnTo>
                      <a:pt x="340" y="387"/>
                    </a:lnTo>
                    <a:lnTo>
                      <a:pt x="333" y="390"/>
                    </a:lnTo>
                    <a:lnTo>
                      <a:pt x="327" y="390"/>
                    </a:lnTo>
                    <a:lnTo>
                      <a:pt x="320" y="391"/>
                    </a:lnTo>
                    <a:lnTo>
                      <a:pt x="312" y="391"/>
                    </a:lnTo>
                    <a:lnTo>
                      <a:pt x="305" y="391"/>
                    </a:lnTo>
                    <a:lnTo>
                      <a:pt x="296" y="391"/>
                    </a:lnTo>
                    <a:lnTo>
                      <a:pt x="296" y="388"/>
                    </a:lnTo>
                    <a:lnTo>
                      <a:pt x="295" y="380"/>
                    </a:lnTo>
                    <a:lnTo>
                      <a:pt x="292" y="368"/>
                    </a:lnTo>
                    <a:lnTo>
                      <a:pt x="289" y="353"/>
                    </a:lnTo>
                    <a:lnTo>
                      <a:pt x="281" y="337"/>
                    </a:lnTo>
                    <a:lnTo>
                      <a:pt x="271" y="321"/>
                    </a:lnTo>
                    <a:lnTo>
                      <a:pt x="257" y="305"/>
                    </a:lnTo>
                    <a:lnTo>
                      <a:pt x="239" y="292"/>
                    </a:lnTo>
                    <a:lnTo>
                      <a:pt x="241" y="289"/>
                    </a:lnTo>
                    <a:lnTo>
                      <a:pt x="243" y="284"/>
                    </a:lnTo>
                    <a:lnTo>
                      <a:pt x="241" y="281"/>
                    </a:lnTo>
                    <a:lnTo>
                      <a:pt x="239" y="280"/>
                    </a:lnTo>
                    <a:lnTo>
                      <a:pt x="241" y="270"/>
                    </a:lnTo>
                    <a:lnTo>
                      <a:pt x="240" y="257"/>
                    </a:lnTo>
                    <a:lnTo>
                      <a:pt x="239" y="246"/>
                    </a:lnTo>
                    <a:lnTo>
                      <a:pt x="240" y="239"/>
                    </a:lnTo>
                    <a:lnTo>
                      <a:pt x="244" y="221"/>
                    </a:lnTo>
                    <a:lnTo>
                      <a:pt x="240" y="201"/>
                    </a:lnTo>
                    <a:lnTo>
                      <a:pt x="230" y="185"/>
                    </a:lnTo>
                    <a:lnTo>
                      <a:pt x="214" y="175"/>
                    </a:lnTo>
                    <a:lnTo>
                      <a:pt x="199" y="175"/>
                    </a:lnTo>
                    <a:lnTo>
                      <a:pt x="184" y="176"/>
                    </a:lnTo>
                    <a:lnTo>
                      <a:pt x="168" y="177"/>
                    </a:lnTo>
                    <a:lnTo>
                      <a:pt x="153" y="180"/>
                    </a:lnTo>
                    <a:lnTo>
                      <a:pt x="138" y="185"/>
                    </a:lnTo>
                    <a:lnTo>
                      <a:pt x="126" y="192"/>
                    </a:lnTo>
                    <a:lnTo>
                      <a:pt x="113" y="202"/>
                    </a:lnTo>
                    <a:lnTo>
                      <a:pt x="104" y="214"/>
                    </a:lnTo>
                    <a:lnTo>
                      <a:pt x="96" y="232"/>
                    </a:lnTo>
                    <a:lnTo>
                      <a:pt x="86" y="249"/>
                    </a:lnTo>
                    <a:lnTo>
                      <a:pt x="78" y="270"/>
                    </a:lnTo>
                    <a:lnTo>
                      <a:pt x="79" y="295"/>
                    </a:lnTo>
                    <a:lnTo>
                      <a:pt x="84" y="302"/>
                    </a:lnTo>
                    <a:lnTo>
                      <a:pt x="88" y="308"/>
                    </a:lnTo>
                    <a:lnTo>
                      <a:pt x="91" y="317"/>
                    </a:lnTo>
                    <a:lnTo>
                      <a:pt x="91" y="327"/>
                    </a:lnTo>
                    <a:lnTo>
                      <a:pt x="82" y="340"/>
                    </a:lnTo>
                    <a:lnTo>
                      <a:pt x="73" y="353"/>
                    </a:lnTo>
                    <a:lnTo>
                      <a:pt x="65" y="368"/>
                    </a:lnTo>
                    <a:lnTo>
                      <a:pt x="60" y="384"/>
                    </a:lnTo>
                    <a:lnTo>
                      <a:pt x="0" y="413"/>
                    </a:lnTo>
                    <a:lnTo>
                      <a:pt x="0" y="394"/>
                    </a:lnTo>
                    <a:lnTo>
                      <a:pt x="2" y="364"/>
                    </a:lnTo>
                    <a:lnTo>
                      <a:pt x="6" y="334"/>
                    </a:lnTo>
                    <a:lnTo>
                      <a:pt x="7" y="321"/>
                    </a:lnTo>
                    <a:lnTo>
                      <a:pt x="10" y="308"/>
                    </a:lnTo>
                    <a:lnTo>
                      <a:pt x="17" y="276"/>
                    </a:lnTo>
                    <a:lnTo>
                      <a:pt x="25" y="240"/>
                    </a:lnTo>
                    <a:lnTo>
                      <a:pt x="30" y="216"/>
                    </a:lnTo>
                    <a:lnTo>
                      <a:pt x="36" y="199"/>
                    </a:lnTo>
                    <a:lnTo>
                      <a:pt x="43" y="183"/>
                    </a:lnTo>
                    <a:lnTo>
                      <a:pt x="52" y="167"/>
                    </a:lnTo>
                    <a:lnTo>
                      <a:pt x="62" y="150"/>
                    </a:lnTo>
                    <a:lnTo>
                      <a:pt x="73" y="134"/>
                    </a:lnTo>
                    <a:lnTo>
                      <a:pt x="87" y="117"/>
                    </a:lnTo>
                    <a:lnTo>
                      <a:pt x="102" y="101"/>
                    </a:lnTo>
                    <a:lnTo>
                      <a:pt x="118" y="85"/>
                    </a:lnTo>
                    <a:lnTo>
                      <a:pt x="135" y="71"/>
                    </a:lnTo>
                    <a:lnTo>
                      <a:pt x="154" y="56"/>
                    </a:lnTo>
                    <a:lnTo>
                      <a:pt x="175" y="44"/>
                    </a:lnTo>
                    <a:lnTo>
                      <a:pt x="199" y="32"/>
                    </a:lnTo>
                    <a:lnTo>
                      <a:pt x="224" y="22"/>
                    </a:lnTo>
                    <a:lnTo>
                      <a:pt x="250" y="13"/>
                    </a:lnTo>
                    <a:lnTo>
                      <a:pt x="279" y="8"/>
                    </a:lnTo>
                    <a:lnTo>
                      <a:pt x="310" y="3"/>
                    </a:lnTo>
                    <a:lnTo>
                      <a:pt x="332" y="2"/>
                    </a:lnTo>
                    <a:lnTo>
                      <a:pt x="353" y="0"/>
                    </a:lnTo>
                    <a:lnTo>
                      <a:pt x="375" y="2"/>
                    </a:lnTo>
                    <a:lnTo>
                      <a:pt x="394" y="3"/>
                    </a:lnTo>
                    <a:lnTo>
                      <a:pt x="413" y="6"/>
                    </a:lnTo>
                    <a:lnTo>
                      <a:pt x="432" y="9"/>
                    </a:lnTo>
                    <a:lnTo>
                      <a:pt x="450" y="13"/>
                    </a:lnTo>
                    <a:lnTo>
                      <a:pt x="468" y="19"/>
                    </a:lnTo>
                    <a:lnTo>
                      <a:pt x="485" y="27"/>
                    </a:lnTo>
                    <a:lnTo>
                      <a:pt x="502" y="34"/>
                    </a:lnTo>
                    <a:lnTo>
                      <a:pt x="518" y="43"/>
                    </a:lnTo>
                    <a:lnTo>
                      <a:pt x="534" y="53"/>
                    </a:lnTo>
                    <a:lnTo>
                      <a:pt x="549" y="63"/>
                    </a:lnTo>
                    <a:lnTo>
                      <a:pt x="565" y="76"/>
                    </a:lnTo>
                    <a:lnTo>
                      <a:pt x="580" y="88"/>
                    </a:lnTo>
                    <a:lnTo>
                      <a:pt x="595" y="103"/>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90" name="Freeform 12"/>
              <p:cNvSpPr>
                <a:spLocks/>
              </p:cNvSpPr>
              <p:nvPr/>
            </p:nvSpPr>
            <p:spPr bwMode="auto">
              <a:xfrm>
                <a:off x="2176" y="1649"/>
                <a:ext cx="92" cy="102"/>
              </a:xfrm>
              <a:custGeom>
                <a:avLst/>
                <a:gdLst>
                  <a:gd name="T0" fmla="*/ 87 w 92"/>
                  <a:gd name="T1" fmla="*/ 20 h 102"/>
                  <a:gd name="T2" fmla="*/ 21 w 92"/>
                  <a:gd name="T3" fmla="*/ 102 h 102"/>
                  <a:gd name="T4" fmla="*/ 12 w 92"/>
                  <a:gd name="T5" fmla="*/ 102 h 102"/>
                  <a:gd name="T6" fmla="*/ 10 w 92"/>
                  <a:gd name="T7" fmla="*/ 84 h 102"/>
                  <a:gd name="T8" fmla="*/ 17 w 92"/>
                  <a:gd name="T9" fmla="*/ 71 h 102"/>
                  <a:gd name="T10" fmla="*/ 27 w 92"/>
                  <a:gd name="T11" fmla="*/ 62 h 102"/>
                  <a:gd name="T12" fmla="*/ 36 w 92"/>
                  <a:gd name="T13" fmla="*/ 53 h 102"/>
                  <a:gd name="T14" fmla="*/ 31 w 92"/>
                  <a:gd name="T15" fmla="*/ 46 h 102"/>
                  <a:gd name="T16" fmla="*/ 25 w 92"/>
                  <a:gd name="T17" fmla="*/ 42 h 102"/>
                  <a:gd name="T18" fmla="*/ 17 w 92"/>
                  <a:gd name="T19" fmla="*/ 39 h 102"/>
                  <a:gd name="T20" fmla="*/ 10 w 92"/>
                  <a:gd name="T21" fmla="*/ 36 h 102"/>
                  <a:gd name="T22" fmla="*/ 3 w 92"/>
                  <a:gd name="T23" fmla="*/ 33 h 102"/>
                  <a:gd name="T24" fmla="*/ 0 w 92"/>
                  <a:gd name="T25" fmla="*/ 28 h 102"/>
                  <a:gd name="T26" fmla="*/ 0 w 92"/>
                  <a:gd name="T27" fmla="*/ 20 h 102"/>
                  <a:gd name="T28" fmla="*/ 6 w 92"/>
                  <a:gd name="T29" fmla="*/ 8 h 102"/>
                  <a:gd name="T30" fmla="*/ 16 w 92"/>
                  <a:gd name="T31" fmla="*/ 6 h 102"/>
                  <a:gd name="T32" fmla="*/ 27 w 92"/>
                  <a:gd name="T33" fmla="*/ 3 h 102"/>
                  <a:gd name="T34" fmla="*/ 38 w 92"/>
                  <a:gd name="T35" fmla="*/ 2 h 102"/>
                  <a:gd name="T36" fmla="*/ 50 w 92"/>
                  <a:gd name="T37" fmla="*/ 0 h 102"/>
                  <a:gd name="T38" fmla="*/ 61 w 92"/>
                  <a:gd name="T39" fmla="*/ 0 h 102"/>
                  <a:gd name="T40" fmla="*/ 72 w 92"/>
                  <a:gd name="T41" fmla="*/ 2 h 102"/>
                  <a:gd name="T42" fmla="*/ 82 w 92"/>
                  <a:gd name="T43" fmla="*/ 3 h 102"/>
                  <a:gd name="T44" fmla="*/ 92 w 92"/>
                  <a:gd name="T45" fmla="*/ 6 h 102"/>
                  <a:gd name="T46" fmla="*/ 87 w 92"/>
                  <a:gd name="T47" fmla="*/ 20 h 10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2" h="102">
                    <a:moveTo>
                      <a:pt x="87" y="20"/>
                    </a:moveTo>
                    <a:lnTo>
                      <a:pt x="21" y="102"/>
                    </a:lnTo>
                    <a:lnTo>
                      <a:pt x="12" y="102"/>
                    </a:lnTo>
                    <a:lnTo>
                      <a:pt x="10" y="84"/>
                    </a:lnTo>
                    <a:lnTo>
                      <a:pt x="17" y="71"/>
                    </a:lnTo>
                    <a:lnTo>
                      <a:pt x="27" y="62"/>
                    </a:lnTo>
                    <a:lnTo>
                      <a:pt x="36" y="53"/>
                    </a:lnTo>
                    <a:lnTo>
                      <a:pt x="31" y="46"/>
                    </a:lnTo>
                    <a:lnTo>
                      <a:pt x="25" y="42"/>
                    </a:lnTo>
                    <a:lnTo>
                      <a:pt x="17" y="39"/>
                    </a:lnTo>
                    <a:lnTo>
                      <a:pt x="10" y="36"/>
                    </a:lnTo>
                    <a:lnTo>
                      <a:pt x="3" y="33"/>
                    </a:lnTo>
                    <a:lnTo>
                      <a:pt x="0" y="28"/>
                    </a:lnTo>
                    <a:lnTo>
                      <a:pt x="0" y="20"/>
                    </a:lnTo>
                    <a:lnTo>
                      <a:pt x="6" y="8"/>
                    </a:lnTo>
                    <a:lnTo>
                      <a:pt x="16" y="6"/>
                    </a:lnTo>
                    <a:lnTo>
                      <a:pt x="27" y="3"/>
                    </a:lnTo>
                    <a:lnTo>
                      <a:pt x="38" y="2"/>
                    </a:lnTo>
                    <a:lnTo>
                      <a:pt x="50" y="0"/>
                    </a:lnTo>
                    <a:lnTo>
                      <a:pt x="61" y="0"/>
                    </a:lnTo>
                    <a:lnTo>
                      <a:pt x="72" y="2"/>
                    </a:lnTo>
                    <a:lnTo>
                      <a:pt x="82" y="3"/>
                    </a:lnTo>
                    <a:lnTo>
                      <a:pt x="92" y="6"/>
                    </a:lnTo>
                    <a:lnTo>
                      <a:pt x="87" y="20"/>
                    </a:lnTo>
                    <a:close/>
                  </a:path>
                </a:pathLst>
              </a:custGeom>
              <a:solidFill>
                <a:srgbClr val="EAD6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91" name="Freeform 13"/>
              <p:cNvSpPr>
                <a:spLocks/>
              </p:cNvSpPr>
              <p:nvPr/>
            </p:nvSpPr>
            <p:spPr bwMode="auto">
              <a:xfrm>
                <a:off x="1960" y="1669"/>
                <a:ext cx="213" cy="237"/>
              </a:xfrm>
              <a:custGeom>
                <a:avLst/>
                <a:gdLst>
                  <a:gd name="T0" fmla="*/ 213 w 213"/>
                  <a:gd name="T1" fmla="*/ 41 h 237"/>
                  <a:gd name="T2" fmla="*/ 210 w 213"/>
                  <a:gd name="T3" fmla="*/ 54 h 237"/>
                  <a:gd name="T4" fmla="*/ 206 w 213"/>
                  <a:gd name="T5" fmla="*/ 68 h 237"/>
                  <a:gd name="T6" fmla="*/ 205 w 213"/>
                  <a:gd name="T7" fmla="*/ 83 h 237"/>
                  <a:gd name="T8" fmla="*/ 208 w 213"/>
                  <a:gd name="T9" fmla="*/ 96 h 237"/>
                  <a:gd name="T10" fmla="*/ 195 w 213"/>
                  <a:gd name="T11" fmla="*/ 105 h 237"/>
                  <a:gd name="T12" fmla="*/ 181 w 213"/>
                  <a:gd name="T13" fmla="*/ 112 h 237"/>
                  <a:gd name="T14" fmla="*/ 168 w 213"/>
                  <a:gd name="T15" fmla="*/ 121 h 237"/>
                  <a:gd name="T16" fmla="*/ 155 w 213"/>
                  <a:gd name="T17" fmla="*/ 130 h 237"/>
                  <a:gd name="T18" fmla="*/ 142 w 213"/>
                  <a:gd name="T19" fmla="*/ 139 h 237"/>
                  <a:gd name="T20" fmla="*/ 130 w 213"/>
                  <a:gd name="T21" fmla="*/ 148 h 237"/>
                  <a:gd name="T22" fmla="*/ 117 w 213"/>
                  <a:gd name="T23" fmla="*/ 156 h 237"/>
                  <a:gd name="T24" fmla="*/ 105 w 213"/>
                  <a:gd name="T25" fmla="*/ 165 h 237"/>
                  <a:gd name="T26" fmla="*/ 91 w 213"/>
                  <a:gd name="T27" fmla="*/ 174 h 237"/>
                  <a:gd name="T28" fmla="*/ 79 w 213"/>
                  <a:gd name="T29" fmla="*/ 183 h 237"/>
                  <a:gd name="T30" fmla="*/ 66 w 213"/>
                  <a:gd name="T31" fmla="*/ 191 h 237"/>
                  <a:gd name="T32" fmla="*/ 54 w 213"/>
                  <a:gd name="T33" fmla="*/ 202 h 237"/>
                  <a:gd name="T34" fmla="*/ 40 w 213"/>
                  <a:gd name="T35" fmla="*/ 210 h 237"/>
                  <a:gd name="T36" fmla="*/ 28 w 213"/>
                  <a:gd name="T37" fmla="*/ 219 h 237"/>
                  <a:gd name="T38" fmla="*/ 14 w 213"/>
                  <a:gd name="T39" fmla="*/ 228 h 237"/>
                  <a:gd name="T40" fmla="*/ 0 w 213"/>
                  <a:gd name="T41" fmla="*/ 237 h 237"/>
                  <a:gd name="T42" fmla="*/ 0 w 213"/>
                  <a:gd name="T43" fmla="*/ 210 h 237"/>
                  <a:gd name="T44" fmla="*/ 5 w 213"/>
                  <a:gd name="T45" fmla="*/ 189 h 237"/>
                  <a:gd name="T46" fmla="*/ 15 w 213"/>
                  <a:gd name="T47" fmla="*/ 171 h 237"/>
                  <a:gd name="T48" fmla="*/ 30 w 213"/>
                  <a:gd name="T49" fmla="*/ 158 h 237"/>
                  <a:gd name="T50" fmla="*/ 49 w 213"/>
                  <a:gd name="T51" fmla="*/ 143 h 237"/>
                  <a:gd name="T52" fmla="*/ 66 w 213"/>
                  <a:gd name="T53" fmla="*/ 130 h 237"/>
                  <a:gd name="T54" fmla="*/ 84 w 213"/>
                  <a:gd name="T55" fmla="*/ 120 h 237"/>
                  <a:gd name="T56" fmla="*/ 101 w 213"/>
                  <a:gd name="T57" fmla="*/ 109 h 237"/>
                  <a:gd name="T58" fmla="*/ 119 w 213"/>
                  <a:gd name="T59" fmla="*/ 101 h 237"/>
                  <a:gd name="T60" fmla="*/ 137 w 213"/>
                  <a:gd name="T61" fmla="*/ 92 h 237"/>
                  <a:gd name="T62" fmla="*/ 158 w 213"/>
                  <a:gd name="T63" fmla="*/ 82 h 237"/>
                  <a:gd name="T64" fmla="*/ 181 w 213"/>
                  <a:gd name="T65" fmla="*/ 70 h 237"/>
                  <a:gd name="T66" fmla="*/ 183 w 213"/>
                  <a:gd name="T67" fmla="*/ 64 h 237"/>
                  <a:gd name="T68" fmla="*/ 183 w 213"/>
                  <a:gd name="T69" fmla="*/ 57 h 237"/>
                  <a:gd name="T70" fmla="*/ 182 w 213"/>
                  <a:gd name="T71" fmla="*/ 49 h 237"/>
                  <a:gd name="T72" fmla="*/ 178 w 213"/>
                  <a:gd name="T73" fmla="*/ 45 h 237"/>
                  <a:gd name="T74" fmla="*/ 153 w 213"/>
                  <a:gd name="T75" fmla="*/ 55 h 237"/>
                  <a:gd name="T76" fmla="*/ 130 w 213"/>
                  <a:gd name="T77" fmla="*/ 67 h 237"/>
                  <a:gd name="T78" fmla="*/ 109 w 213"/>
                  <a:gd name="T79" fmla="*/ 79 h 237"/>
                  <a:gd name="T80" fmla="*/ 87 w 213"/>
                  <a:gd name="T81" fmla="*/ 90 h 237"/>
                  <a:gd name="T82" fmla="*/ 68 w 213"/>
                  <a:gd name="T83" fmla="*/ 105 h 237"/>
                  <a:gd name="T84" fmla="*/ 48 w 213"/>
                  <a:gd name="T85" fmla="*/ 118 h 237"/>
                  <a:gd name="T86" fmla="*/ 28 w 213"/>
                  <a:gd name="T87" fmla="*/ 134 h 237"/>
                  <a:gd name="T88" fmla="*/ 8 w 213"/>
                  <a:gd name="T89" fmla="*/ 150 h 237"/>
                  <a:gd name="T90" fmla="*/ 8 w 213"/>
                  <a:gd name="T91" fmla="*/ 120 h 237"/>
                  <a:gd name="T92" fmla="*/ 15 w 213"/>
                  <a:gd name="T93" fmla="*/ 109 h 237"/>
                  <a:gd name="T94" fmla="*/ 24 w 213"/>
                  <a:gd name="T95" fmla="*/ 102 h 237"/>
                  <a:gd name="T96" fmla="*/ 31 w 213"/>
                  <a:gd name="T97" fmla="*/ 96 h 237"/>
                  <a:gd name="T98" fmla="*/ 38 w 213"/>
                  <a:gd name="T99" fmla="*/ 93 h 237"/>
                  <a:gd name="T100" fmla="*/ 55 w 213"/>
                  <a:gd name="T101" fmla="*/ 80 h 237"/>
                  <a:gd name="T102" fmla="*/ 73 w 213"/>
                  <a:gd name="T103" fmla="*/ 67 h 237"/>
                  <a:gd name="T104" fmla="*/ 91 w 213"/>
                  <a:gd name="T105" fmla="*/ 54 h 237"/>
                  <a:gd name="T106" fmla="*/ 109 w 213"/>
                  <a:gd name="T107" fmla="*/ 42 h 237"/>
                  <a:gd name="T108" fmla="*/ 127 w 213"/>
                  <a:gd name="T109" fmla="*/ 32 h 237"/>
                  <a:gd name="T110" fmla="*/ 147 w 213"/>
                  <a:gd name="T111" fmla="*/ 20 h 237"/>
                  <a:gd name="T112" fmla="*/ 167 w 213"/>
                  <a:gd name="T113" fmla="*/ 10 h 237"/>
                  <a:gd name="T114" fmla="*/ 188 w 213"/>
                  <a:gd name="T115" fmla="*/ 0 h 237"/>
                  <a:gd name="T116" fmla="*/ 195 w 213"/>
                  <a:gd name="T117" fmla="*/ 10 h 237"/>
                  <a:gd name="T118" fmla="*/ 200 w 213"/>
                  <a:gd name="T119" fmla="*/ 22 h 237"/>
                  <a:gd name="T120" fmla="*/ 205 w 213"/>
                  <a:gd name="T121" fmla="*/ 33 h 237"/>
                  <a:gd name="T122" fmla="*/ 213 w 213"/>
                  <a:gd name="T123" fmla="*/ 41 h 2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3" h="237">
                    <a:moveTo>
                      <a:pt x="213" y="41"/>
                    </a:moveTo>
                    <a:lnTo>
                      <a:pt x="210" y="54"/>
                    </a:lnTo>
                    <a:lnTo>
                      <a:pt x="206" y="68"/>
                    </a:lnTo>
                    <a:lnTo>
                      <a:pt x="205" y="83"/>
                    </a:lnTo>
                    <a:lnTo>
                      <a:pt x="208" y="96"/>
                    </a:lnTo>
                    <a:lnTo>
                      <a:pt x="195" y="105"/>
                    </a:lnTo>
                    <a:lnTo>
                      <a:pt x="181" y="112"/>
                    </a:lnTo>
                    <a:lnTo>
                      <a:pt x="168" y="121"/>
                    </a:lnTo>
                    <a:lnTo>
                      <a:pt x="155" y="130"/>
                    </a:lnTo>
                    <a:lnTo>
                      <a:pt x="142" y="139"/>
                    </a:lnTo>
                    <a:lnTo>
                      <a:pt x="130" y="148"/>
                    </a:lnTo>
                    <a:lnTo>
                      <a:pt x="117" y="156"/>
                    </a:lnTo>
                    <a:lnTo>
                      <a:pt x="105" y="165"/>
                    </a:lnTo>
                    <a:lnTo>
                      <a:pt x="91" y="174"/>
                    </a:lnTo>
                    <a:lnTo>
                      <a:pt x="79" y="183"/>
                    </a:lnTo>
                    <a:lnTo>
                      <a:pt x="66" y="191"/>
                    </a:lnTo>
                    <a:lnTo>
                      <a:pt x="54" y="202"/>
                    </a:lnTo>
                    <a:lnTo>
                      <a:pt x="40" y="210"/>
                    </a:lnTo>
                    <a:lnTo>
                      <a:pt x="28" y="219"/>
                    </a:lnTo>
                    <a:lnTo>
                      <a:pt x="14" y="228"/>
                    </a:lnTo>
                    <a:lnTo>
                      <a:pt x="0" y="237"/>
                    </a:lnTo>
                    <a:lnTo>
                      <a:pt x="0" y="210"/>
                    </a:lnTo>
                    <a:lnTo>
                      <a:pt x="5" y="189"/>
                    </a:lnTo>
                    <a:lnTo>
                      <a:pt x="15" y="171"/>
                    </a:lnTo>
                    <a:lnTo>
                      <a:pt x="30" y="158"/>
                    </a:lnTo>
                    <a:lnTo>
                      <a:pt x="49" y="143"/>
                    </a:lnTo>
                    <a:lnTo>
                      <a:pt x="66" y="130"/>
                    </a:lnTo>
                    <a:lnTo>
                      <a:pt x="84" y="120"/>
                    </a:lnTo>
                    <a:lnTo>
                      <a:pt x="101" y="109"/>
                    </a:lnTo>
                    <a:lnTo>
                      <a:pt x="119" y="101"/>
                    </a:lnTo>
                    <a:lnTo>
                      <a:pt x="137" y="92"/>
                    </a:lnTo>
                    <a:lnTo>
                      <a:pt x="158" y="82"/>
                    </a:lnTo>
                    <a:lnTo>
                      <a:pt x="181" y="70"/>
                    </a:lnTo>
                    <a:lnTo>
                      <a:pt x="183" y="64"/>
                    </a:lnTo>
                    <a:lnTo>
                      <a:pt x="183" y="57"/>
                    </a:lnTo>
                    <a:lnTo>
                      <a:pt x="182" y="49"/>
                    </a:lnTo>
                    <a:lnTo>
                      <a:pt x="178" y="45"/>
                    </a:lnTo>
                    <a:lnTo>
                      <a:pt x="153" y="55"/>
                    </a:lnTo>
                    <a:lnTo>
                      <a:pt x="130" y="67"/>
                    </a:lnTo>
                    <a:lnTo>
                      <a:pt x="109" y="79"/>
                    </a:lnTo>
                    <a:lnTo>
                      <a:pt x="87" y="90"/>
                    </a:lnTo>
                    <a:lnTo>
                      <a:pt x="68" y="105"/>
                    </a:lnTo>
                    <a:lnTo>
                      <a:pt x="48" y="118"/>
                    </a:lnTo>
                    <a:lnTo>
                      <a:pt x="28" y="134"/>
                    </a:lnTo>
                    <a:lnTo>
                      <a:pt x="8" y="150"/>
                    </a:lnTo>
                    <a:lnTo>
                      <a:pt x="8" y="120"/>
                    </a:lnTo>
                    <a:lnTo>
                      <a:pt x="15" y="109"/>
                    </a:lnTo>
                    <a:lnTo>
                      <a:pt x="24" y="102"/>
                    </a:lnTo>
                    <a:lnTo>
                      <a:pt x="31" y="96"/>
                    </a:lnTo>
                    <a:lnTo>
                      <a:pt x="38" y="93"/>
                    </a:lnTo>
                    <a:lnTo>
                      <a:pt x="55" y="80"/>
                    </a:lnTo>
                    <a:lnTo>
                      <a:pt x="73" y="67"/>
                    </a:lnTo>
                    <a:lnTo>
                      <a:pt x="91" y="54"/>
                    </a:lnTo>
                    <a:lnTo>
                      <a:pt x="109" y="42"/>
                    </a:lnTo>
                    <a:lnTo>
                      <a:pt x="127" y="32"/>
                    </a:lnTo>
                    <a:lnTo>
                      <a:pt x="147" y="20"/>
                    </a:lnTo>
                    <a:lnTo>
                      <a:pt x="167" y="10"/>
                    </a:lnTo>
                    <a:lnTo>
                      <a:pt x="188" y="0"/>
                    </a:lnTo>
                    <a:lnTo>
                      <a:pt x="195" y="10"/>
                    </a:lnTo>
                    <a:lnTo>
                      <a:pt x="200" y="22"/>
                    </a:lnTo>
                    <a:lnTo>
                      <a:pt x="205" y="33"/>
                    </a:lnTo>
                    <a:lnTo>
                      <a:pt x="213" y="41"/>
                    </a:lnTo>
                    <a:close/>
                  </a:path>
                </a:pathLst>
              </a:custGeom>
              <a:solidFill>
                <a:srgbClr val="FFD8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92" name="Freeform 14"/>
              <p:cNvSpPr>
                <a:spLocks/>
              </p:cNvSpPr>
              <p:nvPr/>
            </p:nvSpPr>
            <p:spPr bwMode="auto">
              <a:xfrm>
                <a:off x="1348" y="1799"/>
                <a:ext cx="205" cy="231"/>
              </a:xfrm>
              <a:custGeom>
                <a:avLst/>
                <a:gdLst>
                  <a:gd name="T0" fmla="*/ 203 w 205"/>
                  <a:gd name="T1" fmla="*/ 143 h 231"/>
                  <a:gd name="T2" fmla="*/ 193 w 205"/>
                  <a:gd name="T3" fmla="*/ 174 h 231"/>
                  <a:gd name="T4" fmla="*/ 175 w 205"/>
                  <a:gd name="T5" fmla="*/ 198 h 231"/>
                  <a:gd name="T6" fmla="*/ 152 w 205"/>
                  <a:gd name="T7" fmla="*/ 215 h 231"/>
                  <a:gd name="T8" fmla="*/ 124 w 205"/>
                  <a:gd name="T9" fmla="*/ 227 h 231"/>
                  <a:gd name="T10" fmla="*/ 94 w 205"/>
                  <a:gd name="T11" fmla="*/ 231 h 231"/>
                  <a:gd name="T12" fmla="*/ 67 w 205"/>
                  <a:gd name="T13" fmla="*/ 230 h 231"/>
                  <a:gd name="T14" fmla="*/ 43 w 205"/>
                  <a:gd name="T15" fmla="*/ 224 h 231"/>
                  <a:gd name="T16" fmla="*/ 26 w 205"/>
                  <a:gd name="T17" fmla="*/ 214 h 231"/>
                  <a:gd name="T18" fmla="*/ 13 w 205"/>
                  <a:gd name="T19" fmla="*/ 198 h 231"/>
                  <a:gd name="T20" fmla="*/ 6 w 205"/>
                  <a:gd name="T21" fmla="*/ 177 h 231"/>
                  <a:gd name="T22" fmla="*/ 2 w 205"/>
                  <a:gd name="T23" fmla="*/ 154 h 231"/>
                  <a:gd name="T24" fmla="*/ 0 w 205"/>
                  <a:gd name="T25" fmla="*/ 130 h 231"/>
                  <a:gd name="T26" fmla="*/ 7 w 205"/>
                  <a:gd name="T27" fmla="*/ 114 h 231"/>
                  <a:gd name="T28" fmla="*/ 15 w 205"/>
                  <a:gd name="T29" fmla="*/ 85 h 231"/>
                  <a:gd name="T30" fmla="*/ 25 w 205"/>
                  <a:gd name="T31" fmla="*/ 56 h 231"/>
                  <a:gd name="T32" fmla="*/ 35 w 205"/>
                  <a:gd name="T33" fmla="*/ 37 h 231"/>
                  <a:gd name="T34" fmla="*/ 46 w 205"/>
                  <a:gd name="T35" fmla="*/ 23 h 231"/>
                  <a:gd name="T36" fmla="*/ 58 w 205"/>
                  <a:gd name="T37" fmla="*/ 13 h 231"/>
                  <a:gd name="T38" fmla="*/ 73 w 205"/>
                  <a:gd name="T39" fmla="*/ 6 h 231"/>
                  <a:gd name="T40" fmla="*/ 89 w 205"/>
                  <a:gd name="T41" fmla="*/ 3 h 231"/>
                  <a:gd name="T42" fmla="*/ 107 w 205"/>
                  <a:gd name="T43" fmla="*/ 0 h 231"/>
                  <a:gd name="T44" fmla="*/ 123 w 205"/>
                  <a:gd name="T45" fmla="*/ 0 h 231"/>
                  <a:gd name="T46" fmla="*/ 139 w 205"/>
                  <a:gd name="T47" fmla="*/ 1 h 231"/>
                  <a:gd name="T48" fmla="*/ 155 w 205"/>
                  <a:gd name="T49" fmla="*/ 4 h 231"/>
                  <a:gd name="T50" fmla="*/ 164 w 205"/>
                  <a:gd name="T51" fmla="*/ 7 h 231"/>
                  <a:gd name="T52" fmla="*/ 174 w 205"/>
                  <a:gd name="T53" fmla="*/ 15 h 231"/>
                  <a:gd name="T54" fmla="*/ 183 w 205"/>
                  <a:gd name="T55" fmla="*/ 25 h 231"/>
                  <a:gd name="T56" fmla="*/ 191 w 205"/>
                  <a:gd name="T57" fmla="*/ 41 h 231"/>
                  <a:gd name="T58" fmla="*/ 199 w 205"/>
                  <a:gd name="T59" fmla="*/ 60 h 231"/>
                  <a:gd name="T60" fmla="*/ 203 w 205"/>
                  <a:gd name="T61" fmla="*/ 83 h 231"/>
                  <a:gd name="T62" fmla="*/ 205 w 205"/>
                  <a:gd name="T63" fmla="*/ 111 h 231"/>
                  <a:gd name="T64" fmla="*/ 203 w 205"/>
                  <a:gd name="T65" fmla="*/ 143 h 23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05" h="231">
                    <a:moveTo>
                      <a:pt x="203" y="143"/>
                    </a:moveTo>
                    <a:lnTo>
                      <a:pt x="193" y="174"/>
                    </a:lnTo>
                    <a:lnTo>
                      <a:pt x="175" y="198"/>
                    </a:lnTo>
                    <a:lnTo>
                      <a:pt x="152" y="215"/>
                    </a:lnTo>
                    <a:lnTo>
                      <a:pt x="124" y="227"/>
                    </a:lnTo>
                    <a:lnTo>
                      <a:pt x="94" y="231"/>
                    </a:lnTo>
                    <a:lnTo>
                      <a:pt x="67" y="230"/>
                    </a:lnTo>
                    <a:lnTo>
                      <a:pt x="43" y="224"/>
                    </a:lnTo>
                    <a:lnTo>
                      <a:pt x="26" y="214"/>
                    </a:lnTo>
                    <a:lnTo>
                      <a:pt x="13" y="198"/>
                    </a:lnTo>
                    <a:lnTo>
                      <a:pt x="6" y="177"/>
                    </a:lnTo>
                    <a:lnTo>
                      <a:pt x="2" y="154"/>
                    </a:lnTo>
                    <a:lnTo>
                      <a:pt x="0" y="130"/>
                    </a:lnTo>
                    <a:lnTo>
                      <a:pt x="7" y="114"/>
                    </a:lnTo>
                    <a:lnTo>
                      <a:pt x="15" y="85"/>
                    </a:lnTo>
                    <a:lnTo>
                      <a:pt x="25" y="56"/>
                    </a:lnTo>
                    <a:lnTo>
                      <a:pt x="35" y="37"/>
                    </a:lnTo>
                    <a:lnTo>
                      <a:pt x="46" y="23"/>
                    </a:lnTo>
                    <a:lnTo>
                      <a:pt x="58" y="13"/>
                    </a:lnTo>
                    <a:lnTo>
                      <a:pt x="73" y="6"/>
                    </a:lnTo>
                    <a:lnTo>
                      <a:pt x="89" y="3"/>
                    </a:lnTo>
                    <a:lnTo>
                      <a:pt x="107" y="0"/>
                    </a:lnTo>
                    <a:lnTo>
                      <a:pt x="123" y="0"/>
                    </a:lnTo>
                    <a:lnTo>
                      <a:pt x="139" y="1"/>
                    </a:lnTo>
                    <a:lnTo>
                      <a:pt x="155" y="4"/>
                    </a:lnTo>
                    <a:lnTo>
                      <a:pt x="164" y="7"/>
                    </a:lnTo>
                    <a:lnTo>
                      <a:pt x="174" y="15"/>
                    </a:lnTo>
                    <a:lnTo>
                      <a:pt x="183" y="25"/>
                    </a:lnTo>
                    <a:lnTo>
                      <a:pt x="191" y="41"/>
                    </a:lnTo>
                    <a:lnTo>
                      <a:pt x="199" y="60"/>
                    </a:lnTo>
                    <a:lnTo>
                      <a:pt x="203" y="83"/>
                    </a:lnTo>
                    <a:lnTo>
                      <a:pt x="205" y="111"/>
                    </a:lnTo>
                    <a:lnTo>
                      <a:pt x="203" y="1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93" name="Freeform 15"/>
              <p:cNvSpPr>
                <a:spLocks/>
              </p:cNvSpPr>
              <p:nvPr/>
            </p:nvSpPr>
            <p:spPr bwMode="auto">
              <a:xfrm>
                <a:off x="1645" y="1806"/>
                <a:ext cx="182" cy="224"/>
              </a:xfrm>
              <a:custGeom>
                <a:avLst/>
                <a:gdLst>
                  <a:gd name="T0" fmla="*/ 158 w 182"/>
                  <a:gd name="T1" fmla="*/ 21 h 224"/>
                  <a:gd name="T2" fmla="*/ 172 w 182"/>
                  <a:gd name="T3" fmla="*/ 46 h 224"/>
                  <a:gd name="T4" fmla="*/ 180 w 182"/>
                  <a:gd name="T5" fmla="*/ 75 h 224"/>
                  <a:gd name="T6" fmla="*/ 182 w 182"/>
                  <a:gd name="T7" fmla="*/ 109 h 224"/>
                  <a:gd name="T8" fmla="*/ 180 w 182"/>
                  <a:gd name="T9" fmla="*/ 144 h 224"/>
                  <a:gd name="T10" fmla="*/ 175 w 182"/>
                  <a:gd name="T11" fmla="*/ 154 h 224"/>
                  <a:gd name="T12" fmla="*/ 168 w 182"/>
                  <a:gd name="T13" fmla="*/ 166 h 224"/>
                  <a:gd name="T14" fmla="*/ 162 w 182"/>
                  <a:gd name="T15" fmla="*/ 176 h 224"/>
                  <a:gd name="T16" fmla="*/ 156 w 182"/>
                  <a:gd name="T17" fmla="*/ 186 h 224"/>
                  <a:gd name="T18" fmla="*/ 147 w 182"/>
                  <a:gd name="T19" fmla="*/ 197 h 224"/>
                  <a:gd name="T20" fmla="*/ 139 w 182"/>
                  <a:gd name="T21" fmla="*/ 205 h 224"/>
                  <a:gd name="T22" fmla="*/ 129 w 182"/>
                  <a:gd name="T23" fmla="*/ 213 h 224"/>
                  <a:gd name="T24" fmla="*/ 116 w 182"/>
                  <a:gd name="T25" fmla="*/ 219 h 224"/>
                  <a:gd name="T26" fmla="*/ 104 w 182"/>
                  <a:gd name="T27" fmla="*/ 221 h 224"/>
                  <a:gd name="T28" fmla="*/ 91 w 182"/>
                  <a:gd name="T29" fmla="*/ 223 h 224"/>
                  <a:gd name="T30" fmla="*/ 78 w 182"/>
                  <a:gd name="T31" fmla="*/ 224 h 224"/>
                  <a:gd name="T32" fmla="*/ 65 w 182"/>
                  <a:gd name="T33" fmla="*/ 223 h 224"/>
                  <a:gd name="T34" fmla="*/ 53 w 182"/>
                  <a:gd name="T35" fmla="*/ 220 h 224"/>
                  <a:gd name="T36" fmla="*/ 40 w 182"/>
                  <a:gd name="T37" fmla="*/ 216 h 224"/>
                  <a:gd name="T38" fmla="*/ 29 w 182"/>
                  <a:gd name="T39" fmla="*/ 210 h 224"/>
                  <a:gd name="T40" fmla="*/ 19 w 182"/>
                  <a:gd name="T41" fmla="*/ 202 h 224"/>
                  <a:gd name="T42" fmla="*/ 8 w 182"/>
                  <a:gd name="T43" fmla="*/ 176 h 224"/>
                  <a:gd name="T44" fmla="*/ 2 w 182"/>
                  <a:gd name="T45" fmla="*/ 147 h 224"/>
                  <a:gd name="T46" fmla="*/ 0 w 182"/>
                  <a:gd name="T47" fmla="*/ 115 h 224"/>
                  <a:gd name="T48" fmla="*/ 2 w 182"/>
                  <a:gd name="T49" fmla="*/ 79 h 224"/>
                  <a:gd name="T50" fmla="*/ 9 w 182"/>
                  <a:gd name="T51" fmla="*/ 65 h 224"/>
                  <a:gd name="T52" fmla="*/ 17 w 182"/>
                  <a:gd name="T53" fmla="*/ 52 h 224"/>
                  <a:gd name="T54" fmla="*/ 26 w 182"/>
                  <a:gd name="T55" fmla="*/ 40 h 224"/>
                  <a:gd name="T56" fmla="*/ 38 w 182"/>
                  <a:gd name="T57" fmla="*/ 30 h 224"/>
                  <a:gd name="T58" fmla="*/ 50 w 182"/>
                  <a:gd name="T59" fmla="*/ 19 h 224"/>
                  <a:gd name="T60" fmla="*/ 64 w 182"/>
                  <a:gd name="T61" fmla="*/ 12 h 224"/>
                  <a:gd name="T62" fmla="*/ 79 w 182"/>
                  <a:gd name="T63" fmla="*/ 6 h 224"/>
                  <a:gd name="T64" fmla="*/ 96 w 182"/>
                  <a:gd name="T65" fmla="*/ 2 h 224"/>
                  <a:gd name="T66" fmla="*/ 106 w 182"/>
                  <a:gd name="T67" fmla="*/ 0 h 224"/>
                  <a:gd name="T68" fmla="*/ 115 w 182"/>
                  <a:gd name="T69" fmla="*/ 0 h 224"/>
                  <a:gd name="T70" fmla="*/ 125 w 182"/>
                  <a:gd name="T71" fmla="*/ 2 h 224"/>
                  <a:gd name="T72" fmla="*/ 134 w 182"/>
                  <a:gd name="T73" fmla="*/ 5 h 224"/>
                  <a:gd name="T74" fmla="*/ 142 w 182"/>
                  <a:gd name="T75" fmla="*/ 8 h 224"/>
                  <a:gd name="T76" fmla="*/ 148 w 182"/>
                  <a:gd name="T77" fmla="*/ 11 h 224"/>
                  <a:gd name="T78" fmla="*/ 155 w 182"/>
                  <a:gd name="T79" fmla="*/ 15 h 224"/>
                  <a:gd name="T80" fmla="*/ 158 w 182"/>
                  <a:gd name="T81" fmla="*/ 21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2" h="224">
                    <a:moveTo>
                      <a:pt x="158" y="21"/>
                    </a:moveTo>
                    <a:lnTo>
                      <a:pt x="172" y="46"/>
                    </a:lnTo>
                    <a:lnTo>
                      <a:pt x="180" y="75"/>
                    </a:lnTo>
                    <a:lnTo>
                      <a:pt x="182" y="109"/>
                    </a:lnTo>
                    <a:lnTo>
                      <a:pt x="180" y="144"/>
                    </a:lnTo>
                    <a:lnTo>
                      <a:pt x="175" y="154"/>
                    </a:lnTo>
                    <a:lnTo>
                      <a:pt x="168" y="166"/>
                    </a:lnTo>
                    <a:lnTo>
                      <a:pt x="162" y="176"/>
                    </a:lnTo>
                    <a:lnTo>
                      <a:pt x="156" y="186"/>
                    </a:lnTo>
                    <a:lnTo>
                      <a:pt x="147" y="197"/>
                    </a:lnTo>
                    <a:lnTo>
                      <a:pt x="139" y="205"/>
                    </a:lnTo>
                    <a:lnTo>
                      <a:pt x="129" y="213"/>
                    </a:lnTo>
                    <a:lnTo>
                      <a:pt x="116" y="219"/>
                    </a:lnTo>
                    <a:lnTo>
                      <a:pt x="104" y="221"/>
                    </a:lnTo>
                    <a:lnTo>
                      <a:pt x="91" y="223"/>
                    </a:lnTo>
                    <a:lnTo>
                      <a:pt x="78" y="224"/>
                    </a:lnTo>
                    <a:lnTo>
                      <a:pt x="65" y="223"/>
                    </a:lnTo>
                    <a:lnTo>
                      <a:pt x="53" y="220"/>
                    </a:lnTo>
                    <a:lnTo>
                      <a:pt x="40" y="216"/>
                    </a:lnTo>
                    <a:lnTo>
                      <a:pt x="29" y="210"/>
                    </a:lnTo>
                    <a:lnTo>
                      <a:pt x="19" y="202"/>
                    </a:lnTo>
                    <a:lnTo>
                      <a:pt x="8" y="176"/>
                    </a:lnTo>
                    <a:lnTo>
                      <a:pt x="2" y="147"/>
                    </a:lnTo>
                    <a:lnTo>
                      <a:pt x="0" y="115"/>
                    </a:lnTo>
                    <a:lnTo>
                      <a:pt x="2" y="79"/>
                    </a:lnTo>
                    <a:lnTo>
                      <a:pt x="9" y="65"/>
                    </a:lnTo>
                    <a:lnTo>
                      <a:pt x="17" y="52"/>
                    </a:lnTo>
                    <a:lnTo>
                      <a:pt x="26" y="40"/>
                    </a:lnTo>
                    <a:lnTo>
                      <a:pt x="38" y="30"/>
                    </a:lnTo>
                    <a:lnTo>
                      <a:pt x="50" y="19"/>
                    </a:lnTo>
                    <a:lnTo>
                      <a:pt x="64" y="12"/>
                    </a:lnTo>
                    <a:lnTo>
                      <a:pt x="79" y="6"/>
                    </a:lnTo>
                    <a:lnTo>
                      <a:pt x="96" y="2"/>
                    </a:lnTo>
                    <a:lnTo>
                      <a:pt x="106" y="0"/>
                    </a:lnTo>
                    <a:lnTo>
                      <a:pt x="115" y="0"/>
                    </a:lnTo>
                    <a:lnTo>
                      <a:pt x="125" y="2"/>
                    </a:lnTo>
                    <a:lnTo>
                      <a:pt x="134" y="5"/>
                    </a:lnTo>
                    <a:lnTo>
                      <a:pt x="142" y="8"/>
                    </a:lnTo>
                    <a:lnTo>
                      <a:pt x="148" y="11"/>
                    </a:lnTo>
                    <a:lnTo>
                      <a:pt x="155" y="15"/>
                    </a:lnTo>
                    <a:lnTo>
                      <a:pt x="158"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94" name="Freeform 16"/>
              <p:cNvSpPr>
                <a:spLocks/>
              </p:cNvSpPr>
              <p:nvPr/>
            </p:nvSpPr>
            <p:spPr bwMode="auto">
              <a:xfrm>
                <a:off x="1112" y="1879"/>
                <a:ext cx="142" cy="402"/>
              </a:xfrm>
              <a:custGeom>
                <a:avLst/>
                <a:gdLst>
                  <a:gd name="T0" fmla="*/ 137 w 142"/>
                  <a:gd name="T1" fmla="*/ 72 h 402"/>
                  <a:gd name="T2" fmla="*/ 136 w 142"/>
                  <a:gd name="T3" fmla="*/ 103 h 402"/>
                  <a:gd name="T4" fmla="*/ 110 w 142"/>
                  <a:gd name="T5" fmla="*/ 140 h 402"/>
                  <a:gd name="T6" fmla="*/ 100 w 142"/>
                  <a:gd name="T7" fmla="*/ 121 h 402"/>
                  <a:gd name="T8" fmla="*/ 91 w 142"/>
                  <a:gd name="T9" fmla="*/ 102 h 402"/>
                  <a:gd name="T10" fmla="*/ 80 w 142"/>
                  <a:gd name="T11" fmla="*/ 85 h 402"/>
                  <a:gd name="T12" fmla="*/ 63 w 142"/>
                  <a:gd name="T13" fmla="*/ 77 h 402"/>
                  <a:gd name="T14" fmla="*/ 55 w 142"/>
                  <a:gd name="T15" fmla="*/ 81 h 402"/>
                  <a:gd name="T16" fmla="*/ 53 w 142"/>
                  <a:gd name="T17" fmla="*/ 88 h 402"/>
                  <a:gd name="T18" fmla="*/ 63 w 142"/>
                  <a:gd name="T19" fmla="*/ 102 h 402"/>
                  <a:gd name="T20" fmla="*/ 75 w 142"/>
                  <a:gd name="T21" fmla="*/ 112 h 402"/>
                  <a:gd name="T22" fmla="*/ 91 w 142"/>
                  <a:gd name="T23" fmla="*/ 146 h 402"/>
                  <a:gd name="T24" fmla="*/ 94 w 142"/>
                  <a:gd name="T25" fmla="*/ 178 h 402"/>
                  <a:gd name="T26" fmla="*/ 76 w 142"/>
                  <a:gd name="T27" fmla="*/ 245 h 402"/>
                  <a:gd name="T28" fmla="*/ 68 w 142"/>
                  <a:gd name="T29" fmla="*/ 315 h 402"/>
                  <a:gd name="T30" fmla="*/ 63 w 142"/>
                  <a:gd name="T31" fmla="*/ 374 h 402"/>
                  <a:gd name="T32" fmla="*/ 55 w 142"/>
                  <a:gd name="T33" fmla="*/ 402 h 402"/>
                  <a:gd name="T34" fmla="*/ 40 w 142"/>
                  <a:gd name="T35" fmla="*/ 390 h 402"/>
                  <a:gd name="T36" fmla="*/ 32 w 142"/>
                  <a:gd name="T37" fmla="*/ 374 h 402"/>
                  <a:gd name="T38" fmla="*/ 39 w 142"/>
                  <a:gd name="T39" fmla="*/ 339 h 402"/>
                  <a:gd name="T40" fmla="*/ 46 w 142"/>
                  <a:gd name="T41" fmla="*/ 320 h 402"/>
                  <a:gd name="T42" fmla="*/ 34 w 142"/>
                  <a:gd name="T43" fmla="*/ 251 h 402"/>
                  <a:gd name="T44" fmla="*/ 10 w 142"/>
                  <a:gd name="T45" fmla="*/ 163 h 402"/>
                  <a:gd name="T46" fmla="*/ 0 w 142"/>
                  <a:gd name="T47" fmla="*/ 77 h 402"/>
                  <a:gd name="T48" fmla="*/ 37 w 142"/>
                  <a:gd name="T49" fmla="*/ 12 h 402"/>
                  <a:gd name="T50" fmla="*/ 50 w 142"/>
                  <a:gd name="T51" fmla="*/ 6 h 402"/>
                  <a:gd name="T52" fmla="*/ 64 w 142"/>
                  <a:gd name="T53" fmla="*/ 2 h 402"/>
                  <a:gd name="T54" fmla="*/ 79 w 142"/>
                  <a:gd name="T55" fmla="*/ 0 h 402"/>
                  <a:gd name="T56" fmla="*/ 95 w 142"/>
                  <a:gd name="T57" fmla="*/ 5 h 402"/>
                  <a:gd name="T58" fmla="*/ 106 w 142"/>
                  <a:gd name="T59" fmla="*/ 14 h 402"/>
                  <a:gd name="T60" fmla="*/ 124 w 142"/>
                  <a:gd name="T61" fmla="*/ 28 h 402"/>
                  <a:gd name="T62" fmla="*/ 139 w 142"/>
                  <a:gd name="T63" fmla="*/ 44 h 402"/>
                  <a:gd name="T64" fmla="*/ 141 w 142"/>
                  <a:gd name="T65" fmla="*/ 59 h 4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2" h="402">
                    <a:moveTo>
                      <a:pt x="141" y="59"/>
                    </a:moveTo>
                    <a:lnTo>
                      <a:pt x="137" y="72"/>
                    </a:lnTo>
                    <a:lnTo>
                      <a:pt x="136" y="87"/>
                    </a:lnTo>
                    <a:lnTo>
                      <a:pt x="136" y="103"/>
                    </a:lnTo>
                    <a:lnTo>
                      <a:pt x="136" y="118"/>
                    </a:lnTo>
                    <a:lnTo>
                      <a:pt x="110" y="140"/>
                    </a:lnTo>
                    <a:lnTo>
                      <a:pt x="105" y="131"/>
                    </a:lnTo>
                    <a:lnTo>
                      <a:pt x="100" y="121"/>
                    </a:lnTo>
                    <a:lnTo>
                      <a:pt x="96" y="110"/>
                    </a:lnTo>
                    <a:lnTo>
                      <a:pt x="91" y="102"/>
                    </a:lnTo>
                    <a:lnTo>
                      <a:pt x="86" y="93"/>
                    </a:lnTo>
                    <a:lnTo>
                      <a:pt x="80" y="85"/>
                    </a:lnTo>
                    <a:lnTo>
                      <a:pt x="73" y="80"/>
                    </a:lnTo>
                    <a:lnTo>
                      <a:pt x="63" y="77"/>
                    </a:lnTo>
                    <a:lnTo>
                      <a:pt x="59" y="80"/>
                    </a:lnTo>
                    <a:lnTo>
                      <a:pt x="55" y="81"/>
                    </a:lnTo>
                    <a:lnTo>
                      <a:pt x="54" y="84"/>
                    </a:lnTo>
                    <a:lnTo>
                      <a:pt x="53" y="88"/>
                    </a:lnTo>
                    <a:lnTo>
                      <a:pt x="56" y="96"/>
                    </a:lnTo>
                    <a:lnTo>
                      <a:pt x="63" y="102"/>
                    </a:lnTo>
                    <a:lnTo>
                      <a:pt x="70" y="107"/>
                    </a:lnTo>
                    <a:lnTo>
                      <a:pt x="75" y="112"/>
                    </a:lnTo>
                    <a:lnTo>
                      <a:pt x="85" y="129"/>
                    </a:lnTo>
                    <a:lnTo>
                      <a:pt x="91" y="146"/>
                    </a:lnTo>
                    <a:lnTo>
                      <a:pt x="94" y="162"/>
                    </a:lnTo>
                    <a:lnTo>
                      <a:pt x="94" y="178"/>
                    </a:lnTo>
                    <a:lnTo>
                      <a:pt x="84" y="210"/>
                    </a:lnTo>
                    <a:lnTo>
                      <a:pt x="76" y="245"/>
                    </a:lnTo>
                    <a:lnTo>
                      <a:pt x="71" y="282"/>
                    </a:lnTo>
                    <a:lnTo>
                      <a:pt x="68" y="315"/>
                    </a:lnTo>
                    <a:lnTo>
                      <a:pt x="65" y="348"/>
                    </a:lnTo>
                    <a:lnTo>
                      <a:pt x="63" y="374"/>
                    </a:lnTo>
                    <a:lnTo>
                      <a:pt x="60" y="392"/>
                    </a:lnTo>
                    <a:lnTo>
                      <a:pt x="55" y="402"/>
                    </a:lnTo>
                    <a:lnTo>
                      <a:pt x="46" y="396"/>
                    </a:lnTo>
                    <a:lnTo>
                      <a:pt x="40" y="390"/>
                    </a:lnTo>
                    <a:lnTo>
                      <a:pt x="35" y="383"/>
                    </a:lnTo>
                    <a:lnTo>
                      <a:pt x="32" y="374"/>
                    </a:lnTo>
                    <a:lnTo>
                      <a:pt x="34" y="356"/>
                    </a:lnTo>
                    <a:lnTo>
                      <a:pt x="39" y="339"/>
                    </a:lnTo>
                    <a:lnTo>
                      <a:pt x="44" y="326"/>
                    </a:lnTo>
                    <a:lnTo>
                      <a:pt x="46" y="320"/>
                    </a:lnTo>
                    <a:lnTo>
                      <a:pt x="44" y="289"/>
                    </a:lnTo>
                    <a:lnTo>
                      <a:pt x="34" y="251"/>
                    </a:lnTo>
                    <a:lnTo>
                      <a:pt x="22" y="209"/>
                    </a:lnTo>
                    <a:lnTo>
                      <a:pt x="10" y="163"/>
                    </a:lnTo>
                    <a:lnTo>
                      <a:pt x="2" y="119"/>
                    </a:lnTo>
                    <a:lnTo>
                      <a:pt x="0" y="77"/>
                    </a:lnTo>
                    <a:lnTo>
                      <a:pt x="12" y="40"/>
                    </a:lnTo>
                    <a:lnTo>
                      <a:pt x="37" y="12"/>
                    </a:lnTo>
                    <a:lnTo>
                      <a:pt x="44" y="9"/>
                    </a:lnTo>
                    <a:lnTo>
                      <a:pt x="50" y="6"/>
                    </a:lnTo>
                    <a:lnTo>
                      <a:pt x="58" y="3"/>
                    </a:lnTo>
                    <a:lnTo>
                      <a:pt x="64" y="2"/>
                    </a:lnTo>
                    <a:lnTo>
                      <a:pt x="71" y="0"/>
                    </a:lnTo>
                    <a:lnTo>
                      <a:pt x="79" y="0"/>
                    </a:lnTo>
                    <a:lnTo>
                      <a:pt x="86" y="2"/>
                    </a:lnTo>
                    <a:lnTo>
                      <a:pt x="95" y="5"/>
                    </a:lnTo>
                    <a:lnTo>
                      <a:pt x="99" y="9"/>
                    </a:lnTo>
                    <a:lnTo>
                      <a:pt x="106" y="14"/>
                    </a:lnTo>
                    <a:lnTo>
                      <a:pt x="115" y="21"/>
                    </a:lnTo>
                    <a:lnTo>
                      <a:pt x="124" y="28"/>
                    </a:lnTo>
                    <a:lnTo>
                      <a:pt x="132" y="36"/>
                    </a:lnTo>
                    <a:lnTo>
                      <a:pt x="139" y="44"/>
                    </a:lnTo>
                    <a:lnTo>
                      <a:pt x="142" y="52"/>
                    </a:lnTo>
                    <a:lnTo>
                      <a:pt x="141" y="59"/>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95" name="Freeform 17"/>
              <p:cNvSpPr>
                <a:spLocks/>
              </p:cNvSpPr>
              <p:nvPr/>
            </p:nvSpPr>
            <p:spPr bwMode="auto">
              <a:xfrm>
                <a:off x="2417" y="1872"/>
                <a:ext cx="101" cy="324"/>
              </a:xfrm>
              <a:custGeom>
                <a:avLst/>
                <a:gdLst>
                  <a:gd name="T0" fmla="*/ 100 w 101"/>
                  <a:gd name="T1" fmla="*/ 106 h 324"/>
                  <a:gd name="T2" fmla="*/ 94 w 101"/>
                  <a:gd name="T3" fmla="*/ 142 h 324"/>
                  <a:gd name="T4" fmla="*/ 89 w 101"/>
                  <a:gd name="T5" fmla="*/ 177 h 324"/>
                  <a:gd name="T6" fmla="*/ 85 w 101"/>
                  <a:gd name="T7" fmla="*/ 213 h 324"/>
                  <a:gd name="T8" fmla="*/ 79 w 101"/>
                  <a:gd name="T9" fmla="*/ 248 h 324"/>
                  <a:gd name="T10" fmla="*/ 70 w 101"/>
                  <a:gd name="T11" fmla="*/ 267 h 324"/>
                  <a:gd name="T12" fmla="*/ 65 w 101"/>
                  <a:gd name="T13" fmla="*/ 287 h 324"/>
                  <a:gd name="T14" fmla="*/ 60 w 101"/>
                  <a:gd name="T15" fmla="*/ 306 h 324"/>
                  <a:gd name="T16" fmla="*/ 51 w 101"/>
                  <a:gd name="T17" fmla="*/ 324 h 324"/>
                  <a:gd name="T18" fmla="*/ 45 w 101"/>
                  <a:gd name="T19" fmla="*/ 324 h 324"/>
                  <a:gd name="T20" fmla="*/ 40 w 101"/>
                  <a:gd name="T21" fmla="*/ 324 h 324"/>
                  <a:gd name="T22" fmla="*/ 36 w 101"/>
                  <a:gd name="T23" fmla="*/ 324 h 324"/>
                  <a:gd name="T24" fmla="*/ 33 w 101"/>
                  <a:gd name="T25" fmla="*/ 322 h 324"/>
                  <a:gd name="T26" fmla="*/ 29 w 101"/>
                  <a:gd name="T27" fmla="*/ 322 h 324"/>
                  <a:gd name="T28" fmla="*/ 25 w 101"/>
                  <a:gd name="T29" fmla="*/ 321 h 324"/>
                  <a:gd name="T30" fmla="*/ 20 w 101"/>
                  <a:gd name="T31" fmla="*/ 321 h 324"/>
                  <a:gd name="T32" fmla="*/ 14 w 101"/>
                  <a:gd name="T33" fmla="*/ 322 h 324"/>
                  <a:gd name="T34" fmla="*/ 10 w 101"/>
                  <a:gd name="T35" fmla="*/ 305 h 324"/>
                  <a:gd name="T36" fmla="*/ 7 w 101"/>
                  <a:gd name="T37" fmla="*/ 290 h 324"/>
                  <a:gd name="T38" fmla="*/ 3 w 101"/>
                  <a:gd name="T39" fmla="*/ 270 h 324"/>
                  <a:gd name="T40" fmla="*/ 0 w 101"/>
                  <a:gd name="T41" fmla="*/ 236 h 324"/>
                  <a:gd name="T42" fmla="*/ 0 w 101"/>
                  <a:gd name="T43" fmla="*/ 211 h 324"/>
                  <a:gd name="T44" fmla="*/ 3 w 101"/>
                  <a:gd name="T45" fmla="*/ 183 h 324"/>
                  <a:gd name="T46" fmla="*/ 7 w 101"/>
                  <a:gd name="T47" fmla="*/ 153 h 324"/>
                  <a:gd name="T48" fmla="*/ 12 w 101"/>
                  <a:gd name="T49" fmla="*/ 122 h 324"/>
                  <a:gd name="T50" fmla="*/ 16 w 101"/>
                  <a:gd name="T51" fmla="*/ 91 h 324"/>
                  <a:gd name="T52" fmla="*/ 23 w 101"/>
                  <a:gd name="T53" fmla="*/ 65 h 324"/>
                  <a:gd name="T54" fmla="*/ 29 w 101"/>
                  <a:gd name="T55" fmla="*/ 44 h 324"/>
                  <a:gd name="T56" fmla="*/ 35 w 101"/>
                  <a:gd name="T57" fmla="*/ 29 h 324"/>
                  <a:gd name="T58" fmla="*/ 41 w 101"/>
                  <a:gd name="T59" fmla="*/ 21 h 324"/>
                  <a:gd name="T60" fmla="*/ 50 w 101"/>
                  <a:gd name="T61" fmla="*/ 12 h 324"/>
                  <a:gd name="T62" fmla="*/ 59 w 101"/>
                  <a:gd name="T63" fmla="*/ 5 h 324"/>
                  <a:gd name="T64" fmla="*/ 69 w 101"/>
                  <a:gd name="T65" fmla="*/ 2 h 324"/>
                  <a:gd name="T66" fmla="*/ 77 w 101"/>
                  <a:gd name="T67" fmla="*/ 0 h 324"/>
                  <a:gd name="T68" fmla="*/ 86 w 101"/>
                  <a:gd name="T69" fmla="*/ 5 h 324"/>
                  <a:gd name="T70" fmla="*/ 95 w 101"/>
                  <a:gd name="T71" fmla="*/ 12 h 324"/>
                  <a:gd name="T72" fmla="*/ 101 w 101"/>
                  <a:gd name="T73" fmla="*/ 25 h 324"/>
                  <a:gd name="T74" fmla="*/ 100 w 101"/>
                  <a:gd name="T75" fmla="*/ 106 h 32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1" h="324">
                    <a:moveTo>
                      <a:pt x="100" y="106"/>
                    </a:moveTo>
                    <a:lnTo>
                      <a:pt x="94" y="142"/>
                    </a:lnTo>
                    <a:lnTo>
                      <a:pt x="89" y="177"/>
                    </a:lnTo>
                    <a:lnTo>
                      <a:pt x="85" y="213"/>
                    </a:lnTo>
                    <a:lnTo>
                      <a:pt x="79" y="248"/>
                    </a:lnTo>
                    <a:lnTo>
                      <a:pt x="70" y="267"/>
                    </a:lnTo>
                    <a:lnTo>
                      <a:pt x="65" y="287"/>
                    </a:lnTo>
                    <a:lnTo>
                      <a:pt x="60" y="306"/>
                    </a:lnTo>
                    <a:lnTo>
                      <a:pt x="51" y="324"/>
                    </a:lnTo>
                    <a:lnTo>
                      <a:pt x="45" y="324"/>
                    </a:lnTo>
                    <a:lnTo>
                      <a:pt x="40" y="324"/>
                    </a:lnTo>
                    <a:lnTo>
                      <a:pt x="36" y="324"/>
                    </a:lnTo>
                    <a:lnTo>
                      <a:pt x="33" y="322"/>
                    </a:lnTo>
                    <a:lnTo>
                      <a:pt x="29" y="322"/>
                    </a:lnTo>
                    <a:lnTo>
                      <a:pt x="25" y="321"/>
                    </a:lnTo>
                    <a:lnTo>
                      <a:pt x="20" y="321"/>
                    </a:lnTo>
                    <a:lnTo>
                      <a:pt x="14" y="322"/>
                    </a:lnTo>
                    <a:lnTo>
                      <a:pt x="10" y="305"/>
                    </a:lnTo>
                    <a:lnTo>
                      <a:pt x="7" y="290"/>
                    </a:lnTo>
                    <a:lnTo>
                      <a:pt x="3" y="270"/>
                    </a:lnTo>
                    <a:lnTo>
                      <a:pt x="0" y="236"/>
                    </a:lnTo>
                    <a:lnTo>
                      <a:pt x="0" y="211"/>
                    </a:lnTo>
                    <a:lnTo>
                      <a:pt x="3" y="183"/>
                    </a:lnTo>
                    <a:lnTo>
                      <a:pt x="7" y="153"/>
                    </a:lnTo>
                    <a:lnTo>
                      <a:pt x="12" y="122"/>
                    </a:lnTo>
                    <a:lnTo>
                      <a:pt x="16" y="91"/>
                    </a:lnTo>
                    <a:lnTo>
                      <a:pt x="23" y="65"/>
                    </a:lnTo>
                    <a:lnTo>
                      <a:pt x="29" y="44"/>
                    </a:lnTo>
                    <a:lnTo>
                      <a:pt x="35" y="29"/>
                    </a:lnTo>
                    <a:lnTo>
                      <a:pt x="41" y="21"/>
                    </a:lnTo>
                    <a:lnTo>
                      <a:pt x="50" y="12"/>
                    </a:lnTo>
                    <a:lnTo>
                      <a:pt x="59" y="5"/>
                    </a:lnTo>
                    <a:lnTo>
                      <a:pt x="69" y="2"/>
                    </a:lnTo>
                    <a:lnTo>
                      <a:pt x="77" y="0"/>
                    </a:lnTo>
                    <a:lnTo>
                      <a:pt x="86" y="5"/>
                    </a:lnTo>
                    <a:lnTo>
                      <a:pt x="95" y="12"/>
                    </a:lnTo>
                    <a:lnTo>
                      <a:pt x="101" y="25"/>
                    </a:lnTo>
                    <a:lnTo>
                      <a:pt x="100" y="106"/>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96" name="Freeform 18"/>
              <p:cNvSpPr>
                <a:spLocks/>
              </p:cNvSpPr>
              <p:nvPr/>
            </p:nvSpPr>
            <p:spPr bwMode="auto">
              <a:xfrm>
                <a:off x="1415" y="1888"/>
                <a:ext cx="62" cy="76"/>
              </a:xfrm>
              <a:custGeom>
                <a:avLst/>
                <a:gdLst>
                  <a:gd name="T0" fmla="*/ 62 w 62"/>
                  <a:gd name="T1" fmla="*/ 21 h 76"/>
                  <a:gd name="T2" fmla="*/ 61 w 62"/>
                  <a:gd name="T3" fmla="*/ 40 h 76"/>
                  <a:gd name="T4" fmla="*/ 57 w 62"/>
                  <a:gd name="T5" fmla="*/ 54 h 76"/>
                  <a:gd name="T6" fmla="*/ 50 w 62"/>
                  <a:gd name="T7" fmla="*/ 66 h 76"/>
                  <a:gd name="T8" fmla="*/ 37 w 62"/>
                  <a:gd name="T9" fmla="*/ 76 h 76"/>
                  <a:gd name="T10" fmla="*/ 26 w 62"/>
                  <a:gd name="T11" fmla="*/ 75 h 76"/>
                  <a:gd name="T12" fmla="*/ 16 w 62"/>
                  <a:gd name="T13" fmla="*/ 72 h 76"/>
                  <a:gd name="T14" fmla="*/ 7 w 62"/>
                  <a:gd name="T15" fmla="*/ 65 h 76"/>
                  <a:gd name="T16" fmla="*/ 1 w 62"/>
                  <a:gd name="T17" fmla="*/ 56 h 76"/>
                  <a:gd name="T18" fmla="*/ 0 w 62"/>
                  <a:gd name="T19" fmla="*/ 43 h 76"/>
                  <a:gd name="T20" fmla="*/ 5 w 62"/>
                  <a:gd name="T21" fmla="*/ 25 h 76"/>
                  <a:gd name="T22" fmla="*/ 14 w 62"/>
                  <a:gd name="T23" fmla="*/ 11 h 76"/>
                  <a:gd name="T24" fmla="*/ 27 w 62"/>
                  <a:gd name="T25" fmla="*/ 2 h 76"/>
                  <a:gd name="T26" fmla="*/ 39 w 62"/>
                  <a:gd name="T27" fmla="*/ 0 h 76"/>
                  <a:gd name="T28" fmla="*/ 49 w 62"/>
                  <a:gd name="T29" fmla="*/ 5 h 76"/>
                  <a:gd name="T30" fmla="*/ 57 w 62"/>
                  <a:gd name="T31" fmla="*/ 12 h 76"/>
                  <a:gd name="T32" fmla="*/ 62 w 62"/>
                  <a:gd name="T33" fmla="*/ 21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2" h="76">
                    <a:moveTo>
                      <a:pt x="62" y="21"/>
                    </a:moveTo>
                    <a:lnTo>
                      <a:pt x="61" y="40"/>
                    </a:lnTo>
                    <a:lnTo>
                      <a:pt x="57" y="54"/>
                    </a:lnTo>
                    <a:lnTo>
                      <a:pt x="50" y="66"/>
                    </a:lnTo>
                    <a:lnTo>
                      <a:pt x="37" y="76"/>
                    </a:lnTo>
                    <a:lnTo>
                      <a:pt x="26" y="75"/>
                    </a:lnTo>
                    <a:lnTo>
                      <a:pt x="16" y="72"/>
                    </a:lnTo>
                    <a:lnTo>
                      <a:pt x="7" y="65"/>
                    </a:lnTo>
                    <a:lnTo>
                      <a:pt x="1" y="56"/>
                    </a:lnTo>
                    <a:lnTo>
                      <a:pt x="0" y="43"/>
                    </a:lnTo>
                    <a:lnTo>
                      <a:pt x="5" y="25"/>
                    </a:lnTo>
                    <a:lnTo>
                      <a:pt x="14" y="11"/>
                    </a:lnTo>
                    <a:lnTo>
                      <a:pt x="27" y="2"/>
                    </a:lnTo>
                    <a:lnTo>
                      <a:pt x="39" y="0"/>
                    </a:lnTo>
                    <a:lnTo>
                      <a:pt x="49" y="5"/>
                    </a:lnTo>
                    <a:lnTo>
                      <a:pt x="57" y="12"/>
                    </a:lnTo>
                    <a:lnTo>
                      <a:pt x="62"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97" name="Freeform 19"/>
              <p:cNvSpPr>
                <a:spLocks/>
              </p:cNvSpPr>
              <p:nvPr/>
            </p:nvSpPr>
            <p:spPr bwMode="auto">
              <a:xfrm>
                <a:off x="1698" y="1891"/>
                <a:ext cx="61" cy="72"/>
              </a:xfrm>
              <a:custGeom>
                <a:avLst/>
                <a:gdLst>
                  <a:gd name="T0" fmla="*/ 61 w 61"/>
                  <a:gd name="T1" fmla="*/ 24 h 72"/>
                  <a:gd name="T2" fmla="*/ 59 w 61"/>
                  <a:gd name="T3" fmla="*/ 37 h 72"/>
                  <a:gd name="T4" fmla="*/ 56 w 61"/>
                  <a:gd name="T5" fmla="*/ 47 h 72"/>
                  <a:gd name="T6" fmla="*/ 51 w 61"/>
                  <a:gd name="T7" fmla="*/ 56 h 72"/>
                  <a:gd name="T8" fmla="*/ 46 w 61"/>
                  <a:gd name="T9" fmla="*/ 69 h 72"/>
                  <a:gd name="T10" fmla="*/ 42 w 61"/>
                  <a:gd name="T11" fmla="*/ 71 h 72"/>
                  <a:gd name="T12" fmla="*/ 37 w 61"/>
                  <a:gd name="T13" fmla="*/ 72 h 72"/>
                  <a:gd name="T14" fmla="*/ 32 w 61"/>
                  <a:gd name="T15" fmla="*/ 72 h 72"/>
                  <a:gd name="T16" fmla="*/ 26 w 61"/>
                  <a:gd name="T17" fmla="*/ 71 h 72"/>
                  <a:gd name="T18" fmla="*/ 21 w 61"/>
                  <a:gd name="T19" fmla="*/ 71 h 72"/>
                  <a:gd name="T20" fmla="*/ 16 w 61"/>
                  <a:gd name="T21" fmla="*/ 69 h 72"/>
                  <a:gd name="T22" fmla="*/ 11 w 61"/>
                  <a:gd name="T23" fmla="*/ 66 h 72"/>
                  <a:gd name="T24" fmla="*/ 6 w 61"/>
                  <a:gd name="T25" fmla="*/ 65 h 72"/>
                  <a:gd name="T26" fmla="*/ 1 w 61"/>
                  <a:gd name="T27" fmla="*/ 53 h 72"/>
                  <a:gd name="T28" fmla="*/ 0 w 61"/>
                  <a:gd name="T29" fmla="*/ 40 h 72"/>
                  <a:gd name="T30" fmla="*/ 1 w 61"/>
                  <a:gd name="T31" fmla="*/ 25 h 72"/>
                  <a:gd name="T32" fmla="*/ 3 w 61"/>
                  <a:gd name="T33" fmla="*/ 12 h 72"/>
                  <a:gd name="T34" fmla="*/ 11 w 61"/>
                  <a:gd name="T35" fmla="*/ 5 h 72"/>
                  <a:gd name="T36" fmla="*/ 18 w 61"/>
                  <a:gd name="T37" fmla="*/ 2 h 72"/>
                  <a:gd name="T38" fmla="*/ 27 w 61"/>
                  <a:gd name="T39" fmla="*/ 0 h 72"/>
                  <a:gd name="T40" fmla="*/ 34 w 61"/>
                  <a:gd name="T41" fmla="*/ 2 h 72"/>
                  <a:gd name="T42" fmla="*/ 42 w 61"/>
                  <a:gd name="T43" fmla="*/ 6 h 72"/>
                  <a:gd name="T44" fmla="*/ 48 w 61"/>
                  <a:gd name="T45" fmla="*/ 10 h 72"/>
                  <a:gd name="T46" fmla="*/ 56 w 61"/>
                  <a:gd name="T47" fmla="*/ 16 h 72"/>
                  <a:gd name="T48" fmla="*/ 61 w 61"/>
                  <a:gd name="T49" fmla="*/ 24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1" h="72">
                    <a:moveTo>
                      <a:pt x="61" y="24"/>
                    </a:moveTo>
                    <a:lnTo>
                      <a:pt x="59" y="37"/>
                    </a:lnTo>
                    <a:lnTo>
                      <a:pt x="56" y="47"/>
                    </a:lnTo>
                    <a:lnTo>
                      <a:pt x="51" y="56"/>
                    </a:lnTo>
                    <a:lnTo>
                      <a:pt x="46" y="69"/>
                    </a:lnTo>
                    <a:lnTo>
                      <a:pt x="42" y="71"/>
                    </a:lnTo>
                    <a:lnTo>
                      <a:pt x="37" y="72"/>
                    </a:lnTo>
                    <a:lnTo>
                      <a:pt x="32" y="72"/>
                    </a:lnTo>
                    <a:lnTo>
                      <a:pt x="26" y="71"/>
                    </a:lnTo>
                    <a:lnTo>
                      <a:pt x="21" y="71"/>
                    </a:lnTo>
                    <a:lnTo>
                      <a:pt x="16" y="69"/>
                    </a:lnTo>
                    <a:lnTo>
                      <a:pt x="11" y="66"/>
                    </a:lnTo>
                    <a:lnTo>
                      <a:pt x="6" y="65"/>
                    </a:lnTo>
                    <a:lnTo>
                      <a:pt x="1" y="53"/>
                    </a:lnTo>
                    <a:lnTo>
                      <a:pt x="0" y="40"/>
                    </a:lnTo>
                    <a:lnTo>
                      <a:pt x="1" y="25"/>
                    </a:lnTo>
                    <a:lnTo>
                      <a:pt x="3" y="12"/>
                    </a:lnTo>
                    <a:lnTo>
                      <a:pt x="11" y="5"/>
                    </a:lnTo>
                    <a:lnTo>
                      <a:pt x="18" y="2"/>
                    </a:lnTo>
                    <a:lnTo>
                      <a:pt x="27" y="0"/>
                    </a:lnTo>
                    <a:lnTo>
                      <a:pt x="34" y="2"/>
                    </a:lnTo>
                    <a:lnTo>
                      <a:pt x="42" y="6"/>
                    </a:lnTo>
                    <a:lnTo>
                      <a:pt x="48" y="10"/>
                    </a:lnTo>
                    <a:lnTo>
                      <a:pt x="56" y="16"/>
                    </a:lnTo>
                    <a:lnTo>
                      <a:pt x="61"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98" name="Freeform 20"/>
              <p:cNvSpPr>
                <a:spLocks/>
              </p:cNvSpPr>
              <p:nvPr/>
            </p:nvSpPr>
            <p:spPr bwMode="auto">
              <a:xfrm>
                <a:off x="1191" y="1894"/>
                <a:ext cx="782" cy="734"/>
              </a:xfrm>
              <a:custGeom>
                <a:avLst/>
                <a:gdLst>
                  <a:gd name="T0" fmla="*/ 731 w 782"/>
                  <a:gd name="T1" fmla="*/ 84 h 734"/>
                  <a:gd name="T2" fmla="*/ 697 w 782"/>
                  <a:gd name="T3" fmla="*/ 73 h 734"/>
                  <a:gd name="T4" fmla="*/ 715 w 782"/>
                  <a:gd name="T5" fmla="*/ 104 h 734"/>
                  <a:gd name="T6" fmla="*/ 757 w 782"/>
                  <a:gd name="T7" fmla="*/ 135 h 734"/>
                  <a:gd name="T8" fmla="*/ 763 w 782"/>
                  <a:gd name="T9" fmla="*/ 177 h 734"/>
                  <a:gd name="T10" fmla="*/ 779 w 782"/>
                  <a:gd name="T11" fmla="*/ 216 h 734"/>
                  <a:gd name="T12" fmla="*/ 776 w 782"/>
                  <a:gd name="T13" fmla="*/ 383 h 734"/>
                  <a:gd name="T14" fmla="*/ 762 w 782"/>
                  <a:gd name="T15" fmla="*/ 530 h 734"/>
                  <a:gd name="T16" fmla="*/ 739 w 782"/>
                  <a:gd name="T17" fmla="*/ 627 h 734"/>
                  <a:gd name="T18" fmla="*/ 720 w 782"/>
                  <a:gd name="T19" fmla="*/ 648 h 734"/>
                  <a:gd name="T20" fmla="*/ 706 w 782"/>
                  <a:gd name="T21" fmla="*/ 646 h 734"/>
                  <a:gd name="T22" fmla="*/ 693 w 782"/>
                  <a:gd name="T23" fmla="*/ 613 h 734"/>
                  <a:gd name="T24" fmla="*/ 656 w 782"/>
                  <a:gd name="T25" fmla="*/ 591 h 734"/>
                  <a:gd name="T26" fmla="*/ 595 w 782"/>
                  <a:gd name="T27" fmla="*/ 598 h 734"/>
                  <a:gd name="T28" fmla="*/ 541 w 782"/>
                  <a:gd name="T29" fmla="*/ 633 h 734"/>
                  <a:gd name="T30" fmla="*/ 493 w 782"/>
                  <a:gd name="T31" fmla="*/ 680 h 734"/>
                  <a:gd name="T32" fmla="*/ 456 w 782"/>
                  <a:gd name="T33" fmla="*/ 706 h 734"/>
                  <a:gd name="T34" fmla="*/ 424 w 782"/>
                  <a:gd name="T35" fmla="*/ 689 h 734"/>
                  <a:gd name="T36" fmla="*/ 388 w 782"/>
                  <a:gd name="T37" fmla="*/ 690 h 734"/>
                  <a:gd name="T38" fmla="*/ 355 w 782"/>
                  <a:gd name="T39" fmla="*/ 692 h 734"/>
                  <a:gd name="T40" fmla="*/ 332 w 782"/>
                  <a:gd name="T41" fmla="*/ 734 h 734"/>
                  <a:gd name="T42" fmla="*/ 250 w 782"/>
                  <a:gd name="T43" fmla="*/ 649 h 734"/>
                  <a:gd name="T44" fmla="*/ 143 w 782"/>
                  <a:gd name="T45" fmla="*/ 605 h 734"/>
                  <a:gd name="T46" fmla="*/ 118 w 782"/>
                  <a:gd name="T47" fmla="*/ 613 h 734"/>
                  <a:gd name="T48" fmla="*/ 93 w 782"/>
                  <a:gd name="T49" fmla="*/ 630 h 734"/>
                  <a:gd name="T50" fmla="*/ 86 w 782"/>
                  <a:gd name="T51" fmla="*/ 715 h 734"/>
                  <a:gd name="T52" fmla="*/ 61 w 782"/>
                  <a:gd name="T53" fmla="*/ 696 h 734"/>
                  <a:gd name="T54" fmla="*/ 42 w 782"/>
                  <a:gd name="T55" fmla="*/ 665 h 734"/>
                  <a:gd name="T56" fmla="*/ 6 w 782"/>
                  <a:gd name="T57" fmla="*/ 538 h 734"/>
                  <a:gd name="T58" fmla="*/ 2 w 782"/>
                  <a:gd name="T59" fmla="*/ 399 h 734"/>
                  <a:gd name="T60" fmla="*/ 9 w 782"/>
                  <a:gd name="T61" fmla="*/ 290 h 734"/>
                  <a:gd name="T62" fmla="*/ 25 w 782"/>
                  <a:gd name="T63" fmla="*/ 207 h 734"/>
                  <a:gd name="T64" fmla="*/ 50 w 782"/>
                  <a:gd name="T65" fmla="*/ 136 h 734"/>
                  <a:gd name="T66" fmla="*/ 87 w 782"/>
                  <a:gd name="T67" fmla="*/ 107 h 734"/>
                  <a:gd name="T68" fmla="*/ 116 w 782"/>
                  <a:gd name="T69" fmla="*/ 106 h 734"/>
                  <a:gd name="T70" fmla="*/ 126 w 782"/>
                  <a:gd name="T71" fmla="*/ 94 h 734"/>
                  <a:gd name="T72" fmla="*/ 116 w 782"/>
                  <a:gd name="T73" fmla="*/ 78 h 734"/>
                  <a:gd name="T74" fmla="*/ 93 w 782"/>
                  <a:gd name="T75" fmla="*/ 81 h 734"/>
                  <a:gd name="T76" fmla="*/ 82 w 782"/>
                  <a:gd name="T77" fmla="*/ 60 h 734"/>
                  <a:gd name="T78" fmla="*/ 103 w 782"/>
                  <a:gd name="T79" fmla="*/ 29 h 734"/>
                  <a:gd name="T80" fmla="*/ 129 w 782"/>
                  <a:gd name="T81" fmla="*/ 24 h 734"/>
                  <a:gd name="T82" fmla="*/ 138 w 782"/>
                  <a:gd name="T83" fmla="*/ 34 h 734"/>
                  <a:gd name="T84" fmla="*/ 147 w 782"/>
                  <a:gd name="T85" fmla="*/ 98 h 734"/>
                  <a:gd name="T86" fmla="*/ 184 w 782"/>
                  <a:gd name="T87" fmla="*/ 148 h 734"/>
                  <a:gd name="T88" fmla="*/ 225 w 782"/>
                  <a:gd name="T89" fmla="*/ 161 h 734"/>
                  <a:gd name="T90" fmla="*/ 256 w 782"/>
                  <a:gd name="T91" fmla="*/ 164 h 734"/>
                  <a:gd name="T92" fmla="*/ 276 w 782"/>
                  <a:gd name="T93" fmla="*/ 214 h 734"/>
                  <a:gd name="T94" fmla="*/ 346 w 782"/>
                  <a:gd name="T95" fmla="*/ 262 h 734"/>
                  <a:gd name="T96" fmla="*/ 448 w 782"/>
                  <a:gd name="T97" fmla="*/ 255 h 734"/>
                  <a:gd name="T98" fmla="*/ 503 w 782"/>
                  <a:gd name="T99" fmla="*/ 196 h 734"/>
                  <a:gd name="T100" fmla="*/ 518 w 782"/>
                  <a:gd name="T101" fmla="*/ 163 h 734"/>
                  <a:gd name="T102" fmla="*/ 532 w 782"/>
                  <a:gd name="T103" fmla="*/ 160 h 734"/>
                  <a:gd name="T104" fmla="*/ 591 w 782"/>
                  <a:gd name="T105" fmla="*/ 145 h 734"/>
                  <a:gd name="T106" fmla="*/ 641 w 782"/>
                  <a:gd name="T107" fmla="*/ 90 h 734"/>
                  <a:gd name="T108" fmla="*/ 671 w 782"/>
                  <a:gd name="T109" fmla="*/ 10 h 734"/>
                  <a:gd name="T110" fmla="*/ 717 w 782"/>
                  <a:gd name="T111" fmla="*/ 38 h 7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82" h="734">
                    <a:moveTo>
                      <a:pt x="748" y="66"/>
                    </a:moveTo>
                    <a:lnTo>
                      <a:pt x="748" y="84"/>
                    </a:lnTo>
                    <a:lnTo>
                      <a:pt x="739" y="85"/>
                    </a:lnTo>
                    <a:lnTo>
                      <a:pt x="731" y="84"/>
                    </a:lnTo>
                    <a:lnTo>
                      <a:pt x="721" y="81"/>
                    </a:lnTo>
                    <a:lnTo>
                      <a:pt x="712" y="76"/>
                    </a:lnTo>
                    <a:lnTo>
                      <a:pt x="705" y="73"/>
                    </a:lnTo>
                    <a:lnTo>
                      <a:pt x="697" y="73"/>
                    </a:lnTo>
                    <a:lnTo>
                      <a:pt x="692" y="78"/>
                    </a:lnTo>
                    <a:lnTo>
                      <a:pt x="690" y="90"/>
                    </a:lnTo>
                    <a:lnTo>
                      <a:pt x="702" y="97"/>
                    </a:lnTo>
                    <a:lnTo>
                      <a:pt x="715" y="104"/>
                    </a:lnTo>
                    <a:lnTo>
                      <a:pt x="727" y="110"/>
                    </a:lnTo>
                    <a:lnTo>
                      <a:pt x="738" y="117"/>
                    </a:lnTo>
                    <a:lnTo>
                      <a:pt x="748" y="125"/>
                    </a:lnTo>
                    <a:lnTo>
                      <a:pt x="757" y="135"/>
                    </a:lnTo>
                    <a:lnTo>
                      <a:pt x="763" y="147"/>
                    </a:lnTo>
                    <a:lnTo>
                      <a:pt x="768" y="161"/>
                    </a:lnTo>
                    <a:lnTo>
                      <a:pt x="767" y="170"/>
                    </a:lnTo>
                    <a:lnTo>
                      <a:pt x="763" y="177"/>
                    </a:lnTo>
                    <a:lnTo>
                      <a:pt x="762" y="185"/>
                    </a:lnTo>
                    <a:lnTo>
                      <a:pt x="762" y="195"/>
                    </a:lnTo>
                    <a:lnTo>
                      <a:pt x="776" y="201"/>
                    </a:lnTo>
                    <a:lnTo>
                      <a:pt x="779" y="216"/>
                    </a:lnTo>
                    <a:lnTo>
                      <a:pt x="779" y="235"/>
                    </a:lnTo>
                    <a:lnTo>
                      <a:pt x="782" y="254"/>
                    </a:lnTo>
                    <a:lnTo>
                      <a:pt x="781" y="318"/>
                    </a:lnTo>
                    <a:lnTo>
                      <a:pt x="776" y="383"/>
                    </a:lnTo>
                    <a:lnTo>
                      <a:pt x="771" y="446"/>
                    </a:lnTo>
                    <a:lnTo>
                      <a:pt x="767" y="501"/>
                    </a:lnTo>
                    <a:lnTo>
                      <a:pt x="763" y="501"/>
                    </a:lnTo>
                    <a:lnTo>
                      <a:pt x="762" y="530"/>
                    </a:lnTo>
                    <a:lnTo>
                      <a:pt x="756" y="560"/>
                    </a:lnTo>
                    <a:lnTo>
                      <a:pt x="748" y="589"/>
                    </a:lnTo>
                    <a:lnTo>
                      <a:pt x="743" y="621"/>
                    </a:lnTo>
                    <a:lnTo>
                      <a:pt x="739" y="627"/>
                    </a:lnTo>
                    <a:lnTo>
                      <a:pt x="734" y="632"/>
                    </a:lnTo>
                    <a:lnTo>
                      <a:pt x="729" y="637"/>
                    </a:lnTo>
                    <a:lnTo>
                      <a:pt x="725" y="642"/>
                    </a:lnTo>
                    <a:lnTo>
                      <a:pt x="720" y="648"/>
                    </a:lnTo>
                    <a:lnTo>
                      <a:pt x="715" y="651"/>
                    </a:lnTo>
                    <a:lnTo>
                      <a:pt x="708" y="655"/>
                    </a:lnTo>
                    <a:lnTo>
                      <a:pt x="703" y="658"/>
                    </a:lnTo>
                    <a:lnTo>
                      <a:pt x="706" y="646"/>
                    </a:lnTo>
                    <a:lnTo>
                      <a:pt x="706" y="637"/>
                    </a:lnTo>
                    <a:lnTo>
                      <a:pt x="703" y="627"/>
                    </a:lnTo>
                    <a:lnTo>
                      <a:pt x="700" y="620"/>
                    </a:lnTo>
                    <a:lnTo>
                      <a:pt x="693" y="613"/>
                    </a:lnTo>
                    <a:lnTo>
                      <a:pt x="687" y="605"/>
                    </a:lnTo>
                    <a:lnTo>
                      <a:pt x="680" y="599"/>
                    </a:lnTo>
                    <a:lnTo>
                      <a:pt x="672" y="595"/>
                    </a:lnTo>
                    <a:lnTo>
                      <a:pt x="656" y="591"/>
                    </a:lnTo>
                    <a:lnTo>
                      <a:pt x="640" y="589"/>
                    </a:lnTo>
                    <a:lnTo>
                      <a:pt x="625" y="589"/>
                    </a:lnTo>
                    <a:lnTo>
                      <a:pt x="610" y="592"/>
                    </a:lnTo>
                    <a:lnTo>
                      <a:pt x="595" y="598"/>
                    </a:lnTo>
                    <a:lnTo>
                      <a:pt x="581" y="605"/>
                    </a:lnTo>
                    <a:lnTo>
                      <a:pt x="568" y="613"/>
                    </a:lnTo>
                    <a:lnTo>
                      <a:pt x="554" y="623"/>
                    </a:lnTo>
                    <a:lnTo>
                      <a:pt x="541" y="633"/>
                    </a:lnTo>
                    <a:lnTo>
                      <a:pt x="529" y="645"/>
                    </a:lnTo>
                    <a:lnTo>
                      <a:pt x="517" y="656"/>
                    </a:lnTo>
                    <a:lnTo>
                      <a:pt x="505" y="668"/>
                    </a:lnTo>
                    <a:lnTo>
                      <a:pt x="493" y="680"/>
                    </a:lnTo>
                    <a:lnTo>
                      <a:pt x="483" y="692"/>
                    </a:lnTo>
                    <a:lnTo>
                      <a:pt x="472" y="702"/>
                    </a:lnTo>
                    <a:lnTo>
                      <a:pt x="462" y="712"/>
                    </a:lnTo>
                    <a:lnTo>
                      <a:pt x="456" y="706"/>
                    </a:lnTo>
                    <a:lnTo>
                      <a:pt x="448" y="702"/>
                    </a:lnTo>
                    <a:lnTo>
                      <a:pt x="441" y="696"/>
                    </a:lnTo>
                    <a:lnTo>
                      <a:pt x="433" y="693"/>
                    </a:lnTo>
                    <a:lnTo>
                      <a:pt x="424" y="689"/>
                    </a:lnTo>
                    <a:lnTo>
                      <a:pt x="414" y="687"/>
                    </a:lnTo>
                    <a:lnTo>
                      <a:pt x="406" y="686"/>
                    </a:lnTo>
                    <a:lnTo>
                      <a:pt x="396" y="687"/>
                    </a:lnTo>
                    <a:lnTo>
                      <a:pt x="388" y="690"/>
                    </a:lnTo>
                    <a:lnTo>
                      <a:pt x="380" y="690"/>
                    </a:lnTo>
                    <a:lnTo>
                      <a:pt x="371" y="690"/>
                    </a:lnTo>
                    <a:lnTo>
                      <a:pt x="362" y="690"/>
                    </a:lnTo>
                    <a:lnTo>
                      <a:pt x="355" y="692"/>
                    </a:lnTo>
                    <a:lnTo>
                      <a:pt x="347" y="695"/>
                    </a:lnTo>
                    <a:lnTo>
                      <a:pt x="342" y="702"/>
                    </a:lnTo>
                    <a:lnTo>
                      <a:pt x="340" y="712"/>
                    </a:lnTo>
                    <a:lnTo>
                      <a:pt x="332" y="734"/>
                    </a:lnTo>
                    <a:lnTo>
                      <a:pt x="312" y="711"/>
                    </a:lnTo>
                    <a:lnTo>
                      <a:pt x="294" y="689"/>
                    </a:lnTo>
                    <a:lnTo>
                      <a:pt x="273" y="668"/>
                    </a:lnTo>
                    <a:lnTo>
                      <a:pt x="250" y="649"/>
                    </a:lnTo>
                    <a:lnTo>
                      <a:pt x="226" y="633"/>
                    </a:lnTo>
                    <a:lnTo>
                      <a:pt x="202" y="621"/>
                    </a:lnTo>
                    <a:lnTo>
                      <a:pt x="173" y="611"/>
                    </a:lnTo>
                    <a:lnTo>
                      <a:pt x="143" y="605"/>
                    </a:lnTo>
                    <a:lnTo>
                      <a:pt x="137" y="607"/>
                    </a:lnTo>
                    <a:lnTo>
                      <a:pt x="131" y="608"/>
                    </a:lnTo>
                    <a:lnTo>
                      <a:pt x="124" y="611"/>
                    </a:lnTo>
                    <a:lnTo>
                      <a:pt x="118" y="613"/>
                    </a:lnTo>
                    <a:lnTo>
                      <a:pt x="111" y="615"/>
                    </a:lnTo>
                    <a:lnTo>
                      <a:pt x="104" y="620"/>
                    </a:lnTo>
                    <a:lnTo>
                      <a:pt x="98" y="624"/>
                    </a:lnTo>
                    <a:lnTo>
                      <a:pt x="93" y="630"/>
                    </a:lnTo>
                    <a:lnTo>
                      <a:pt x="87" y="651"/>
                    </a:lnTo>
                    <a:lnTo>
                      <a:pt x="83" y="670"/>
                    </a:lnTo>
                    <a:lnTo>
                      <a:pt x="82" y="692"/>
                    </a:lnTo>
                    <a:lnTo>
                      <a:pt x="86" y="715"/>
                    </a:lnTo>
                    <a:lnTo>
                      <a:pt x="78" y="714"/>
                    </a:lnTo>
                    <a:lnTo>
                      <a:pt x="72" y="709"/>
                    </a:lnTo>
                    <a:lnTo>
                      <a:pt x="66" y="703"/>
                    </a:lnTo>
                    <a:lnTo>
                      <a:pt x="61" y="696"/>
                    </a:lnTo>
                    <a:lnTo>
                      <a:pt x="56" y="689"/>
                    </a:lnTo>
                    <a:lnTo>
                      <a:pt x="51" y="680"/>
                    </a:lnTo>
                    <a:lnTo>
                      <a:pt x="46" y="673"/>
                    </a:lnTo>
                    <a:lnTo>
                      <a:pt x="42" y="665"/>
                    </a:lnTo>
                    <a:lnTo>
                      <a:pt x="30" y="636"/>
                    </a:lnTo>
                    <a:lnTo>
                      <a:pt x="20" y="604"/>
                    </a:lnTo>
                    <a:lnTo>
                      <a:pt x="11" y="571"/>
                    </a:lnTo>
                    <a:lnTo>
                      <a:pt x="6" y="538"/>
                    </a:lnTo>
                    <a:lnTo>
                      <a:pt x="1" y="503"/>
                    </a:lnTo>
                    <a:lnTo>
                      <a:pt x="0" y="467"/>
                    </a:lnTo>
                    <a:lnTo>
                      <a:pt x="0" y="432"/>
                    </a:lnTo>
                    <a:lnTo>
                      <a:pt x="2" y="399"/>
                    </a:lnTo>
                    <a:lnTo>
                      <a:pt x="4" y="400"/>
                    </a:lnTo>
                    <a:lnTo>
                      <a:pt x="5" y="362"/>
                    </a:lnTo>
                    <a:lnTo>
                      <a:pt x="6" y="325"/>
                    </a:lnTo>
                    <a:lnTo>
                      <a:pt x="9" y="290"/>
                    </a:lnTo>
                    <a:lnTo>
                      <a:pt x="14" y="255"/>
                    </a:lnTo>
                    <a:lnTo>
                      <a:pt x="16" y="255"/>
                    </a:lnTo>
                    <a:lnTo>
                      <a:pt x="19" y="230"/>
                    </a:lnTo>
                    <a:lnTo>
                      <a:pt x="25" y="207"/>
                    </a:lnTo>
                    <a:lnTo>
                      <a:pt x="32" y="182"/>
                    </a:lnTo>
                    <a:lnTo>
                      <a:pt x="37" y="155"/>
                    </a:lnTo>
                    <a:lnTo>
                      <a:pt x="42" y="147"/>
                    </a:lnTo>
                    <a:lnTo>
                      <a:pt x="50" y="136"/>
                    </a:lnTo>
                    <a:lnTo>
                      <a:pt x="58" y="128"/>
                    </a:lnTo>
                    <a:lnTo>
                      <a:pt x="67" y="120"/>
                    </a:lnTo>
                    <a:lnTo>
                      <a:pt x="77" y="113"/>
                    </a:lnTo>
                    <a:lnTo>
                      <a:pt x="87" y="107"/>
                    </a:lnTo>
                    <a:lnTo>
                      <a:pt x="97" y="104"/>
                    </a:lnTo>
                    <a:lnTo>
                      <a:pt x="106" y="103"/>
                    </a:lnTo>
                    <a:lnTo>
                      <a:pt x="111" y="106"/>
                    </a:lnTo>
                    <a:lnTo>
                      <a:pt x="116" y="106"/>
                    </a:lnTo>
                    <a:lnTo>
                      <a:pt x="121" y="104"/>
                    </a:lnTo>
                    <a:lnTo>
                      <a:pt x="123" y="101"/>
                    </a:lnTo>
                    <a:lnTo>
                      <a:pt x="126" y="98"/>
                    </a:lnTo>
                    <a:lnTo>
                      <a:pt x="126" y="94"/>
                    </a:lnTo>
                    <a:lnTo>
                      <a:pt x="126" y="90"/>
                    </a:lnTo>
                    <a:lnTo>
                      <a:pt x="126" y="85"/>
                    </a:lnTo>
                    <a:lnTo>
                      <a:pt x="121" y="81"/>
                    </a:lnTo>
                    <a:lnTo>
                      <a:pt x="116" y="78"/>
                    </a:lnTo>
                    <a:lnTo>
                      <a:pt x="111" y="78"/>
                    </a:lnTo>
                    <a:lnTo>
                      <a:pt x="104" y="78"/>
                    </a:lnTo>
                    <a:lnTo>
                      <a:pt x="99" y="79"/>
                    </a:lnTo>
                    <a:lnTo>
                      <a:pt x="93" y="81"/>
                    </a:lnTo>
                    <a:lnTo>
                      <a:pt x="88" y="82"/>
                    </a:lnTo>
                    <a:lnTo>
                      <a:pt x="82" y="82"/>
                    </a:lnTo>
                    <a:lnTo>
                      <a:pt x="80" y="70"/>
                    </a:lnTo>
                    <a:lnTo>
                      <a:pt x="82" y="60"/>
                    </a:lnTo>
                    <a:lnTo>
                      <a:pt x="87" y="51"/>
                    </a:lnTo>
                    <a:lnTo>
                      <a:pt x="92" y="38"/>
                    </a:lnTo>
                    <a:lnTo>
                      <a:pt x="97" y="32"/>
                    </a:lnTo>
                    <a:lnTo>
                      <a:pt x="103" y="29"/>
                    </a:lnTo>
                    <a:lnTo>
                      <a:pt x="109" y="27"/>
                    </a:lnTo>
                    <a:lnTo>
                      <a:pt x="117" y="27"/>
                    </a:lnTo>
                    <a:lnTo>
                      <a:pt x="123" y="25"/>
                    </a:lnTo>
                    <a:lnTo>
                      <a:pt x="129" y="24"/>
                    </a:lnTo>
                    <a:lnTo>
                      <a:pt x="136" y="22"/>
                    </a:lnTo>
                    <a:lnTo>
                      <a:pt x="141" y="19"/>
                    </a:lnTo>
                    <a:lnTo>
                      <a:pt x="139" y="24"/>
                    </a:lnTo>
                    <a:lnTo>
                      <a:pt x="138" y="34"/>
                    </a:lnTo>
                    <a:lnTo>
                      <a:pt x="137" y="50"/>
                    </a:lnTo>
                    <a:lnTo>
                      <a:pt x="137" y="68"/>
                    </a:lnTo>
                    <a:lnTo>
                      <a:pt x="141" y="82"/>
                    </a:lnTo>
                    <a:lnTo>
                      <a:pt x="147" y="98"/>
                    </a:lnTo>
                    <a:lnTo>
                      <a:pt x="154" y="111"/>
                    </a:lnTo>
                    <a:lnTo>
                      <a:pt x="163" y="125"/>
                    </a:lnTo>
                    <a:lnTo>
                      <a:pt x="173" y="138"/>
                    </a:lnTo>
                    <a:lnTo>
                      <a:pt x="184" y="148"/>
                    </a:lnTo>
                    <a:lnTo>
                      <a:pt x="197" y="155"/>
                    </a:lnTo>
                    <a:lnTo>
                      <a:pt x="210" y="161"/>
                    </a:lnTo>
                    <a:lnTo>
                      <a:pt x="218" y="161"/>
                    </a:lnTo>
                    <a:lnTo>
                      <a:pt x="225" y="161"/>
                    </a:lnTo>
                    <a:lnTo>
                      <a:pt x="234" y="161"/>
                    </a:lnTo>
                    <a:lnTo>
                      <a:pt x="241" y="163"/>
                    </a:lnTo>
                    <a:lnTo>
                      <a:pt x="249" y="164"/>
                    </a:lnTo>
                    <a:lnTo>
                      <a:pt x="256" y="164"/>
                    </a:lnTo>
                    <a:lnTo>
                      <a:pt x="264" y="164"/>
                    </a:lnTo>
                    <a:lnTo>
                      <a:pt x="273" y="164"/>
                    </a:lnTo>
                    <a:lnTo>
                      <a:pt x="271" y="191"/>
                    </a:lnTo>
                    <a:lnTo>
                      <a:pt x="276" y="214"/>
                    </a:lnTo>
                    <a:lnTo>
                      <a:pt x="286" y="235"/>
                    </a:lnTo>
                    <a:lnTo>
                      <a:pt x="301" y="249"/>
                    </a:lnTo>
                    <a:lnTo>
                      <a:pt x="322" y="257"/>
                    </a:lnTo>
                    <a:lnTo>
                      <a:pt x="346" y="262"/>
                    </a:lnTo>
                    <a:lnTo>
                      <a:pt x="372" y="265"/>
                    </a:lnTo>
                    <a:lnTo>
                      <a:pt x="398" y="265"/>
                    </a:lnTo>
                    <a:lnTo>
                      <a:pt x="424" y="262"/>
                    </a:lnTo>
                    <a:lnTo>
                      <a:pt x="448" y="255"/>
                    </a:lnTo>
                    <a:lnTo>
                      <a:pt x="468" y="245"/>
                    </a:lnTo>
                    <a:lnTo>
                      <a:pt x="483" y="230"/>
                    </a:lnTo>
                    <a:lnTo>
                      <a:pt x="494" y="211"/>
                    </a:lnTo>
                    <a:lnTo>
                      <a:pt x="503" y="196"/>
                    </a:lnTo>
                    <a:lnTo>
                      <a:pt x="509" y="182"/>
                    </a:lnTo>
                    <a:lnTo>
                      <a:pt x="514" y="161"/>
                    </a:lnTo>
                    <a:lnTo>
                      <a:pt x="518" y="164"/>
                    </a:lnTo>
                    <a:lnTo>
                      <a:pt x="518" y="163"/>
                    </a:lnTo>
                    <a:lnTo>
                      <a:pt x="519" y="161"/>
                    </a:lnTo>
                    <a:lnTo>
                      <a:pt x="519" y="160"/>
                    </a:lnTo>
                    <a:lnTo>
                      <a:pt x="532" y="160"/>
                    </a:lnTo>
                    <a:lnTo>
                      <a:pt x="546" y="158"/>
                    </a:lnTo>
                    <a:lnTo>
                      <a:pt x="561" y="155"/>
                    </a:lnTo>
                    <a:lnTo>
                      <a:pt x="576" y="151"/>
                    </a:lnTo>
                    <a:lnTo>
                      <a:pt x="591" y="145"/>
                    </a:lnTo>
                    <a:lnTo>
                      <a:pt x="605" y="138"/>
                    </a:lnTo>
                    <a:lnTo>
                      <a:pt x="617" y="126"/>
                    </a:lnTo>
                    <a:lnTo>
                      <a:pt x="627" y="113"/>
                    </a:lnTo>
                    <a:lnTo>
                      <a:pt x="641" y="90"/>
                    </a:lnTo>
                    <a:lnTo>
                      <a:pt x="651" y="63"/>
                    </a:lnTo>
                    <a:lnTo>
                      <a:pt x="657" y="34"/>
                    </a:lnTo>
                    <a:lnTo>
                      <a:pt x="660" y="0"/>
                    </a:lnTo>
                    <a:lnTo>
                      <a:pt x="671" y="10"/>
                    </a:lnTo>
                    <a:lnTo>
                      <a:pt x="682" y="18"/>
                    </a:lnTo>
                    <a:lnTo>
                      <a:pt x="693" y="25"/>
                    </a:lnTo>
                    <a:lnTo>
                      <a:pt x="705" y="31"/>
                    </a:lnTo>
                    <a:lnTo>
                      <a:pt x="717" y="38"/>
                    </a:lnTo>
                    <a:lnTo>
                      <a:pt x="728" y="46"/>
                    </a:lnTo>
                    <a:lnTo>
                      <a:pt x="738" y="54"/>
                    </a:lnTo>
                    <a:lnTo>
                      <a:pt x="748" y="66"/>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99" name="Freeform 21"/>
              <p:cNvSpPr>
                <a:spLocks/>
              </p:cNvSpPr>
              <p:nvPr/>
            </p:nvSpPr>
            <p:spPr bwMode="auto">
              <a:xfrm>
                <a:off x="1482" y="1909"/>
                <a:ext cx="207" cy="230"/>
              </a:xfrm>
              <a:custGeom>
                <a:avLst/>
                <a:gdLst>
                  <a:gd name="T0" fmla="*/ 140 w 207"/>
                  <a:gd name="T1" fmla="*/ 0 h 230"/>
                  <a:gd name="T2" fmla="*/ 142 w 207"/>
                  <a:gd name="T3" fmla="*/ 20 h 230"/>
                  <a:gd name="T4" fmla="*/ 145 w 207"/>
                  <a:gd name="T5" fmla="*/ 42 h 230"/>
                  <a:gd name="T6" fmla="*/ 148 w 207"/>
                  <a:gd name="T7" fmla="*/ 64 h 230"/>
                  <a:gd name="T8" fmla="*/ 153 w 207"/>
                  <a:gd name="T9" fmla="*/ 85 h 230"/>
                  <a:gd name="T10" fmla="*/ 162 w 207"/>
                  <a:gd name="T11" fmla="*/ 102 h 230"/>
                  <a:gd name="T12" fmla="*/ 172 w 207"/>
                  <a:gd name="T13" fmla="*/ 118 h 230"/>
                  <a:gd name="T14" fmla="*/ 187 w 207"/>
                  <a:gd name="T15" fmla="*/ 132 h 230"/>
                  <a:gd name="T16" fmla="*/ 207 w 207"/>
                  <a:gd name="T17" fmla="*/ 139 h 230"/>
                  <a:gd name="T18" fmla="*/ 203 w 207"/>
                  <a:gd name="T19" fmla="*/ 152 h 230"/>
                  <a:gd name="T20" fmla="*/ 199 w 207"/>
                  <a:gd name="T21" fmla="*/ 162 h 230"/>
                  <a:gd name="T22" fmla="*/ 194 w 207"/>
                  <a:gd name="T23" fmla="*/ 173 h 230"/>
                  <a:gd name="T24" fmla="*/ 188 w 207"/>
                  <a:gd name="T25" fmla="*/ 181 h 230"/>
                  <a:gd name="T26" fmla="*/ 182 w 207"/>
                  <a:gd name="T27" fmla="*/ 192 h 230"/>
                  <a:gd name="T28" fmla="*/ 173 w 207"/>
                  <a:gd name="T29" fmla="*/ 199 h 230"/>
                  <a:gd name="T30" fmla="*/ 165 w 207"/>
                  <a:gd name="T31" fmla="*/ 208 h 230"/>
                  <a:gd name="T32" fmla="*/ 155 w 207"/>
                  <a:gd name="T33" fmla="*/ 217 h 230"/>
                  <a:gd name="T34" fmla="*/ 137 w 207"/>
                  <a:gd name="T35" fmla="*/ 222 h 230"/>
                  <a:gd name="T36" fmla="*/ 118 w 207"/>
                  <a:gd name="T37" fmla="*/ 227 h 230"/>
                  <a:gd name="T38" fmla="*/ 99 w 207"/>
                  <a:gd name="T39" fmla="*/ 228 h 230"/>
                  <a:gd name="T40" fmla="*/ 79 w 207"/>
                  <a:gd name="T41" fmla="*/ 230 h 230"/>
                  <a:gd name="T42" fmla="*/ 59 w 207"/>
                  <a:gd name="T43" fmla="*/ 227 h 230"/>
                  <a:gd name="T44" fmla="*/ 40 w 207"/>
                  <a:gd name="T45" fmla="*/ 222 h 230"/>
                  <a:gd name="T46" fmla="*/ 24 w 207"/>
                  <a:gd name="T47" fmla="*/ 215 h 230"/>
                  <a:gd name="T48" fmla="*/ 9 w 207"/>
                  <a:gd name="T49" fmla="*/ 203 h 230"/>
                  <a:gd name="T50" fmla="*/ 4 w 207"/>
                  <a:gd name="T51" fmla="*/ 189 h 230"/>
                  <a:gd name="T52" fmla="*/ 1 w 207"/>
                  <a:gd name="T53" fmla="*/ 179 h 230"/>
                  <a:gd name="T54" fmla="*/ 0 w 207"/>
                  <a:gd name="T55" fmla="*/ 167 h 230"/>
                  <a:gd name="T56" fmla="*/ 1 w 207"/>
                  <a:gd name="T57" fmla="*/ 151 h 230"/>
                  <a:gd name="T58" fmla="*/ 9 w 207"/>
                  <a:gd name="T59" fmla="*/ 148 h 230"/>
                  <a:gd name="T60" fmla="*/ 21 w 207"/>
                  <a:gd name="T61" fmla="*/ 142 h 230"/>
                  <a:gd name="T62" fmla="*/ 36 w 207"/>
                  <a:gd name="T63" fmla="*/ 132 h 230"/>
                  <a:gd name="T64" fmla="*/ 54 w 207"/>
                  <a:gd name="T65" fmla="*/ 117 h 230"/>
                  <a:gd name="T66" fmla="*/ 69 w 207"/>
                  <a:gd name="T67" fmla="*/ 98 h 230"/>
                  <a:gd name="T68" fmla="*/ 81 w 207"/>
                  <a:gd name="T69" fmla="*/ 73 h 230"/>
                  <a:gd name="T70" fmla="*/ 90 w 207"/>
                  <a:gd name="T71" fmla="*/ 42 h 230"/>
                  <a:gd name="T72" fmla="*/ 91 w 207"/>
                  <a:gd name="T73" fmla="*/ 4 h 230"/>
                  <a:gd name="T74" fmla="*/ 97 w 207"/>
                  <a:gd name="T75" fmla="*/ 3 h 230"/>
                  <a:gd name="T76" fmla="*/ 102 w 207"/>
                  <a:gd name="T77" fmla="*/ 3 h 230"/>
                  <a:gd name="T78" fmla="*/ 109 w 207"/>
                  <a:gd name="T79" fmla="*/ 1 h 230"/>
                  <a:gd name="T80" fmla="*/ 115 w 207"/>
                  <a:gd name="T81" fmla="*/ 1 h 230"/>
                  <a:gd name="T82" fmla="*/ 121 w 207"/>
                  <a:gd name="T83" fmla="*/ 1 h 230"/>
                  <a:gd name="T84" fmla="*/ 127 w 207"/>
                  <a:gd name="T85" fmla="*/ 1 h 230"/>
                  <a:gd name="T86" fmla="*/ 133 w 207"/>
                  <a:gd name="T87" fmla="*/ 1 h 230"/>
                  <a:gd name="T88" fmla="*/ 140 w 207"/>
                  <a:gd name="T89" fmla="*/ 0 h 23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07" h="230">
                    <a:moveTo>
                      <a:pt x="140" y="0"/>
                    </a:moveTo>
                    <a:lnTo>
                      <a:pt x="142" y="20"/>
                    </a:lnTo>
                    <a:lnTo>
                      <a:pt x="145" y="42"/>
                    </a:lnTo>
                    <a:lnTo>
                      <a:pt x="148" y="64"/>
                    </a:lnTo>
                    <a:lnTo>
                      <a:pt x="153" y="85"/>
                    </a:lnTo>
                    <a:lnTo>
                      <a:pt x="162" y="102"/>
                    </a:lnTo>
                    <a:lnTo>
                      <a:pt x="172" y="118"/>
                    </a:lnTo>
                    <a:lnTo>
                      <a:pt x="187" y="132"/>
                    </a:lnTo>
                    <a:lnTo>
                      <a:pt x="207" y="139"/>
                    </a:lnTo>
                    <a:lnTo>
                      <a:pt x="203" y="152"/>
                    </a:lnTo>
                    <a:lnTo>
                      <a:pt x="199" y="162"/>
                    </a:lnTo>
                    <a:lnTo>
                      <a:pt x="194" y="173"/>
                    </a:lnTo>
                    <a:lnTo>
                      <a:pt x="188" y="181"/>
                    </a:lnTo>
                    <a:lnTo>
                      <a:pt x="182" y="192"/>
                    </a:lnTo>
                    <a:lnTo>
                      <a:pt x="173" y="199"/>
                    </a:lnTo>
                    <a:lnTo>
                      <a:pt x="165" y="208"/>
                    </a:lnTo>
                    <a:lnTo>
                      <a:pt x="155" y="217"/>
                    </a:lnTo>
                    <a:lnTo>
                      <a:pt x="137" y="222"/>
                    </a:lnTo>
                    <a:lnTo>
                      <a:pt x="118" y="227"/>
                    </a:lnTo>
                    <a:lnTo>
                      <a:pt x="99" y="228"/>
                    </a:lnTo>
                    <a:lnTo>
                      <a:pt x="79" y="230"/>
                    </a:lnTo>
                    <a:lnTo>
                      <a:pt x="59" y="227"/>
                    </a:lnTo>
                    <a:lnTo>
                      <a:pt x="40" y="222"/>
                    </a:lnTo>
                    <a:lnTo>
                      <a:pt x="24" y="215"/>
                    </a:lnTo>
                    <a:lnTo>
                      <a:pt x="9" y="203"/>
                    </a:lnTo>
                    <a:lnTo>
                      <a:pt x="4" y="189"/>
                    </a:lnTo>
                    <a:lnTo>
                      <a:pt x="1" y="179"/>
                    </a:lnTo>
                    <a:lnTo>
                      <a:pt x="0" y="167"/>
                    </a:lnTo>
                    <a:lnTo>
                      <a:pt x="1" y="151"/>
                    </a:lnTo>
                    <a:lnTo>
                      <a:pt x="9" y="148"/>
                    </a:lnTo>
                    <a:lnTo>
                      <a:pt x="21" y="142"/>
                    </a:lnTo>
                    <a:lnTo>
                      <a:pt x="36" y="132"/>
                    </a:lnTo>
                    <a:lnTo>
                      <a:pt x="54" y="117"/>
                    </a:lnTo>
                    <a:lnTo>
                      <a:pt x="69" y="98"/>
                    </a:lnTo>
                    <a:lnTo>
                      <a:pt x="81" y="73"/>
                    </a:lnTo>
                    <a:lnTo>
                      <a:pt x="90" y="42"/>
                    </a:lnTo>
                    <a:lnTo>
                      <a:pt x="91" y="4"/>
                    </a:lnTo>
                    <a:lnTo>
                      <a:pt x="97" y="3"/>
                    </a:lnTo>
                    <a:lnTo>
                      <a:pt x="102" y="3"/>
                    </a:lnTo>
                    <a:lnTo>
                      <a:pt x="109" y="1"/>
                    </a:lnTo>
                    <a:lnTo>
                      <a:pt x="115" y="1"/>
                    </a:lnTo>
                    <a:lnTo>
                      <a:pt x="121" y="1"/>
                    </a:lnTo>
                    <a:lnTo>
                      <a:pt x="127" y="1"/>
                    </a:lnTo>
                    <a:lnTo>
                      <a:pt x="133" y="1"/>
                    </a:lnTo>
                    <a:lnTo>
                      <a:pt x="140" y="0"/>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0" name="Freeform 22"/>
              <p:cNvSpPr>
                <a:spLocks/>
              </p:cNvSpPr>
              <p:nvPr/>
            </p:nvSpPr>
            <p:spPr bwMode="auto">
              <a:xfrm>
                <a:off x="1957" y="1912"/>
                <a:ext cx="115" cy="413"/>
              </a:xfrm>
              <a:custGeom>
                <a:avLst/>
                <a:gdLst>
                  <a:gd name="T0" fmla="*/ 113 w 115"/>
                  <a:gd name="T1" fmla="*/ 55 h 413"/>
                  <a:gd name="T2" fmla="*/ 115 w 115"/>
                  <a:gd name="T3" fmla="*/ 95 h 413"/>
                  <a:gd name="T4" fmla="*/ 104 w 115"/>
                  <a:gd name="T5" fmla="*/ 140 h 413"/>
                  <a:gd name="T6" fmla="*/ 81 w 115"/>
                  <a:gd name="T7" fmla="*/ 190 h 413"/>
                  <a:gd name="T8" fmla="*/ 58 w 115"/>
                  <a:gd name="T9" fmla="*/ 240 h 413"/>
                  <a:gd name="T10" fmla="*/ 48 w 115"/>
                  <a:gd name="T11" fmla="*/ 293 h 413"/>
                  <a:gd name="T12" fmla="*/ 54 w 115"/>
                  <a:gd name="T13" fmla="*/ 335 h 413"/>
                  <a:gd name="T14" fmla="*/ 59 w 115"/>
                  <a:gd name="T15" fmla="*/ 366 h 413"/>
                  <a:gd name="T16" fmla="*/ 54 w 115"/>
                  <a:gd name="T17" fmla="*/ 389 h 413"/>
                  <a:gd name="T18" fmla="*/ 41 w 115"/>
                  <a:gd name="T19" fmla="*/ 406 h 413"/>
                  <a:gd name="T20" fmla="*/ 27 w 115"/>
                  <a:gd name="T21" fmla="*/ 413 h 413"/>
                  <a:gd name="T22" fmla="*/ 32 w 115"/>
                  <a:gd name="T23" fmla="*/ 304 h 413"/>
                  <a:gd name="T24" fmla="*/ 31 w 115"/>
                  <a:gd name="T25" fmla="*/ 200 h 413"/>
                  <a:gd name="T26" fmla="*/ 28 w 115"/>
                  <a:gd name="T27" fmla="*/ 176 h 413"/>
                  <a:gd name="T28" fmla="*/ 31 w 115"/>
                  <a:gd name="T29" fmla="*/ 143 h 413"/>
                  <a:gd name="T30" fmla="*/ 42 w 115"/>
                  <a:gd name="T31" fmla="*/ 133 h 413"/>
                  <a:gd name="T32" fmla="*/ 52 w 115"/>
                  <a:gd name="T33" fmla="*/ 126 h 413"/>
                  <a:gd name="T34" fmla="*/ 63 w 115"/>
                  <a:gd name="T35" fmla="*/ 118 h 413"/>
                  <a:gd name="T36" fmla="*/ 77 w 115"/>
                  <a:gd name="T37" fmla="*/ 108 h 413"/>
                  <a:gd name="T38" fmla="*/ 72 w 115"/>
                  <a:gd name="T39" fmla="*/ 95 h 413"/>
                  <a:gd name="T40" fmla="*/ 57 w 115"/>
                  <a:gd name="T41" fmla="*/ 91 h 413"/>
                  <a:gd name="T42" fmla="*/ 49 w 115"/>
                  <a:gd name="T43" fmla="*/ 96 h 413"/>
                  <a:gd name="T44" fmla="*/ 43 w 115"/>
                  <a:gd name="T45" fmla="*/ 102 h 413"/>
                  <a:gd name="T46" fmla="*/ 28 w 115"/>
                  <a:gd name="T47" fmla="*/ 113 h 413"/>
                  <a:gd name="T48" fmla="*/ 16 w 115"/>
                  <a:gd name="T49" fmla="*/ 123 h 413"/>
                  <a:gd name="T50" fmla="*/ 3 w 115"/>
                  <a:gd name="T51" fmla="*/ 91 h 413"/>
                  <a:gd name="T52" fmla="*/ 1 w 115"/>
                  <a:gd name="T53" fmla="*/ 55 h 413"/>
                  <a:gd name="T54" fmla="*/ 8 w 115"/>
                  <a:gd name="T55" fmla="*/ 41 h 413"/>
                  <a:gd name="T56" fmla="*/ 16 w 115"/>
                  <a:gd name="T57" fmla="*/ 25 h 413"/>
                  <a:gd name="T58" fmla="*/ 26 w 115"/>
                  <a:gd name="T59" fmla="*/ 10 h 413"/>
                  <a:gd name="T60" fmla="*/ 41 w 115"/>
                  <a:gd name="T61" fmla="*/ 1 h 413"/>
                  <a:gd name="T62" fmla="*/ 63 w 115"/>
                  <a:gd name="T63" fmla="*/ 1 h 413"/>
                  <a:gd name="T64" fmla="*/ 81 w 115"/>
                  <a:gd name="T65" fmla="*/ 10 h 413"/>
                  <a:gd name="T66" fmla="*/ 97 w 115"/>
                  <a:gd name="T67" fmla="*/ 25 h 413"/>
                  <a:gd name="T68" fmla="*/ 110 w 115"/>
                  <a:gd name="T69" fmla="*/ 41 h 4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5" h="413">
                    <a:moveTo>
                      <a:pt x="110" y="41"/>
                    </a:moveTo>
                    <a:lnTo>
                      <a:pt x="113" y="55"/>
                    </a:lnTo>
                    <a:lnTo>
                      <a:pt x="114" y="74"/>
                    </a:lnTo>
                    <a:lnTo>
                      <a:pt x="115" y="95"/>
                    </a:lnTo>
                    <a:lnTo>
                      <a:pt x="113" y="114"/>
                    </a:lnTo>
                    <a:lnTo>
                      <a:pt x="104" y="140"/>
                    </a:lnTo>
                    <a:lnTo>
                      <a:pt x="93" y="165"/>
                    </a:lnTo>
                    <a:lnTo>
                      <a:pt x="81" y="190"/>
                    </a:lnTo>
                    <a:lnTo>
                      <a:pt x="69" y="214"/>
                    </a:lnTo>
                    <a:lnTo>
                      <a:pt x="58" y="240"/>
                    </a:lnTo>
                    <a:lnTo>
                      <a:pt x="51" y="265"/>
                    </a:lnTo>
                    <a:lnTo>
                      <a:pt x="48" y="293"/>
                    </a:lnTo>
                    <a:lnTo>
                      <a:pt x="52" y="322"/>
                    </a:lnTo>
                    <a:lnTo>
                      <a:pt x="54" y="335"/>
                    </a:lnTo>
                    <a:lnTo>
                      <a:pt x="57" y="351"/>
                    </a:lnTo>
                    <a:lnTo>
                      <a:pt x="59" y="366"/>
                    </a:lnTo>
                    <a:lnTo>
                      <a:pt x="57" y="378"/>
                    </a:lnTo>
                    <a:lnTo>
                      <a:pt x="54" y="389"/>
                    </a:lnTo>
                    <a:lnTo>
                      <a:pt x="48" y="398"/>
                    </a:lnTo>
                    <a:lnTo>
                      <a:pt x="41" y="406"/>
                    </a:lnTo>
                    <a:lnTo>
                      <a:pt x="33" y="413"/>
                    </a:lnTo>
                    <a:lnTo>
                      <a:pt x="27" y="413"/>
                    </a:lnTo>
                    <a:lnTo>
                      <a:pt x="28" y="357"/>
                    </a:lnTo>
                    <a:lnTo>
                      <a:pt x="32" y="304"/>
                    </a:lnTo>
                    <a:lnTo>
                      <a:pt x="34" y="253"/>
                    </a:lnTo>
                    <a:lnTo>
                      <a:pt x="31" y="200"/>
                    </a:lnTo>
                    <a:lnTo>
                      <a:pt x="31" y="192"/>
                    </a:lnTo>
                    <a:lnTo>
                      <a:pt x="28" y="176"/>
                    </a:lnTo>
                    <a:lnTo>
                      <a:pt x="28" y="159"/>
                    </a:lnTo>
                    <a:lnTo>
                      <a:pt x="31" y="143"/>
                    </a:lnTo>
                    <a:lnTo>
                      <a:pt x="37" y="139"/>
                    </a:lnTo>
                    <a:lnTo>
                      <a:pt x="42" y="133"/>
                    </a:lnTo>
                    <a:lnTo>
                      <a:pt x="47" y="130"/>
                    </a:lnTo>
                    <a:lnTo>
                      <a:pt x="52" y="126"/>
                    </a:lnTo>
                    <a:lnTo>
                      <a:pt x="58" y="121"/>
                    </a:lnTo>
                    <a:lnTo>
                      <a:pt x="63" y="118"/>
                    </a:lnTo>
                    <a:lnTo>
                      <a:pt x="69" y="113"/>
                    </a:lnTo>
                    <a:lnTo>
                      <a:pt x="77" y="108"/>
                    </a:lnTo>
                    <a:lnTo>
                      <a:pt x="77" y="99"/>
                    </a:lnTo>
                    <a:lnTo>
                      <a:pt x="72" y="95"/>
                    </a:lnTo>
                    <a:lnTo>
                      <a:pt x="64" y="93"/>
                    </a:lnTo>
                    <a:lnTo>
                      <a:pt x="57" y="91"/>
                    </a:lnTo>
                    <a:lnTo>
                      <a:pt x="51" y="91"/>
                    </a:lnTo>
                    <a:lnTo>
                      <a:pt x="49" y="96"/>
                    </a:lnTo>
                    <a:lnTo>
                      <a:pt x="48" y="101"/>
                    </a:lnTo>
                    <a:lnTo>
                      <a:pt x="43" y="102"/>
                    </a:lnTo>
                    <a:lnTo>
                      <a:pt x="34" y="105"/>
                    </a:lnTo>
                    <a:lnTo>
                      <a:pt x="28" y="113"/>
                    </a:lnTo>
                    <a:lnTo>
                      <a:pt x="22" y="120"/>
                    </a:lnTo>
                    <a:lnTo>
                      <a:pt x="16" y="123"/>
                    </a:lnTo>
                    <a:lnTo>
                      <a:pt x="10" y="105"/>
                    </a:lnTo>
                    <a:lnTo>
                      <a:pt x="3" y="91"/>
                    </a:lnTo>
                    <a:lnTo>
                      <a:pt x="0" y="76"/>
                    </a:lnTo>
                    <a:lnTo>
                      <a:pt x="1" y="55"/>
                    </a:lnTo>
                    <a:lnTo>
                      <a:pt x="5" y="48"/>
                    </a:lnTo>
                    <a:lnTo>
                      <a:pt x="8" y="41"/>
                    </a:lnTo>
                    <a:lnTo>
                      <a:pt x="12" y="32"/>
                    </a:lnTo>
                    <a:lnTo>
                      <a:pt x="16" y="25"/>
                    </a:lnTo>
                    <a:lnTo>
                      <a:pt x="21" y="17"/>
                    </a:lnTo>
                    <a:lnTo>
                      <a:pt x="26" y="10"/>
                    </a:lnTo>
                    <a:lnTo>
                      <a:pt x="32" y="6"/>
                    </a:lnTo>
                    <a:lnTo>
                      <a:pt x="41" y="1"/>
                    </a:lnTo>
                    <a:lnTo>
                      <a:pt x="52" y="0"/>
                    </a:lnTo>
                    <a:lnTo>
                      <a:pt x="63" y="1"/>
                    </a:lnTo>
                    <a:lnTo>
                      <a:pt x="72" y="6"/>
                    </a:lnTo>
                    <a:lnTo>
                      <a:pt x="81" y="10"/>
                    </a:lnTo>
                    <a:lnTo>
                      <a:pt x="89" y="17"/>
                    </a:lnTo>
                    <a:lnTo>
                      <a:pt x="97" y="25"/>
                    </a:lnTo>
                    <a:lnTo>
                      <a:pt x="103" y="33"/>
                    </a:lnTo>
                    <a:lnTo>
                      <a:pt x="110" y="41"/>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1" name="Freeform 23"/>
              <p:cNvSpPr>
                <a:spLocks/>
              </p:cNvSpPr>
              <p:nvPr/>
            </p:nvSpPr>
            <p:spPr bwMode="auto">
              <a:xfrm>
                <a:off x="1298" y="2073"/>
                <a:ext cx="148" cy="63"/>
              </a:xfrm>
              <a:custGeom>
                <a:avLst/>
                <a:gdLst>
                  <a:gd name="T0" fmla="*/ 75 w 148"/>
                  <a:gd name="T1" fmla="*/ 39 h 63"/>
                  <a:gd name="T2" fmla="*/ 87 w 148"/>
                  <a:gd name="T3" fmla="*/ 41 h 63"/>
                  <a:gd name="T4" fmla="*/ 97 w 148"/>
                  <a:gd name="T5" fmla="*/ 38 h 63"/>
                  <a:gd name="T6" fmla="*/ 107 w 148"/>
                  <a:gd name="T7" fmla="*/ 32 h 63"/>
                  <a:gd name="T8" fmla="*/ 117 w 148"/>
                  <a:gd name="T9" fmla="*/ 26 h 63"/>
                  <a:gd name="T10" fmla="*/ 124 w 148"/>
                  <a:gd name="T11" fmla="*/ 20 h 63"/>
                  <a:gd name="T12" fmla="*/ 133 w 148"/>
                  <a:gd name="T13" fmla="*/ 17 h 63"/>
                  <a:gd name="T14" fmla="*/ 141 w 148"/>
                  <a:gd name="T15" fmla="*/ 16 h 63"/>
                  <a:gd name="T16" fmla="*/ 148 w 148"/>
                  <a:gd name="T17" fmla="*/ 22 h 63"/>
                  <a:gd name="T18" fmla="*/ 148 w 148"/>
                  <a:gd name="T19" fmla="*/ 34 h 63"/>
                  <a:gd name="T20" fmla="*/ 85 w 148"/>
                  <a:gd name="T21" fmla="*/ 63 h 63"/>
                  <a:gd name="T22" fmla="*/ 82 w 148"/>
                  <a:gd name="T23" fmla="*/ 63 h 63"/>
                  <a:gd name="T24" fmla="*/ 76 w 148"/>
                  <a:gd name="T25" fmla="*/ 63 h 63"/>
                  <a:gd name="T26" fmla="*/ 67 w 148"/>
                  <a:gd name="T27" fmla="*/ 61 h 63"/>
                  <a:gd name="T28" fmla="*/ 56 w 148"/>
                  <a:gd name="T29" fmla="*/ 58 h 63"/>
                  <a:gd name="T30" fmla="*/ 44 w 148"/>
                  <a:gd name="T31" fmla="*/ 54 h 63"/>
                  <a:gd name="T32" fmla="*/ 30 w 148"/>
                  <a:gd name="T33" fmla="*/ 47 h 63"/>
                  <a:gd name="T34" fmla="*/ 17 w 148"/>
                  <a:gd name="T35" fmla="*/ 37 h 63"/>
                  <a:gd name="T36" fmla="*/ 6 w 148"/>
                  <a:gd name="T37" fmla="*/ 22 h 63"/>
                  <a:gd name="T38" fmla="*/ 5 w 148"/>
                  <a:gd name="T39" fmla="*/ 16 h 63"/>
                  <a:gd name="T40" fmla="*/ 2 w 148"/>
                  <a:gd name="T41" fmla="*/ 13 h 63"/>
                  <a:gd name="T42" fmla="*/ 0 w 148"/>
                  <a:gd name="T43" fmla="*/ 9 h 63"/>
                  <a:gd name="T44" fmla="*/ 0 w 148"/>
                  <a:gd name="T45" fmla="*/ 0 h 63"/>
                  <a:gd name="T46" fmla="*/ 9 w 148"/>
                  <a:gd name="T47" fmla="*/ 1 h 63"/>
                  <a:gd name="T48" fmla="*/ 16 w 148"/>
                  <a:gd name="T49" fmla="*/ 6 h 63"/>
                  <a:gd name="T50" fmla="*/ 25 w 148"/>
                  <a:gd name="T51" fmla="*/ 13 h 63"/>
                  <a:gd name="T52" fmla="*/ 34 w 148"/>
                  <a:gd name="T53" fmla="*/ 22 h 63"/>
                  <a:gd name="T54" fmla="*/ 42 w 148"/>
                  <a:gd name="T55" fmla="*/ 29 h 63"/>
                  <a:gd name="T56" fmla="*/ 51 w 148"/>
                  <a:gd name="T57" fmla="*/ 35 h 63"/>
                  <a:gd name="T58" fmla="*/ 62 w 148"/>
                  <a:gd name="T59" fmla="*/ 39 h 63"/>
                  <a:gd name="T60" fmla="*/ 75 w 148"/>
                  <a:gd name="T61" fmla="*/ 39 h 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8" h="63">
                    <a:moveTo>
                      <a:pt x="75" y="39"/>
                    </a:moveTo>
                    <a:lnTo>
                      <a:pt x="87" y="41"/>
                    </a:lnTo>
                    <a:lnTo>
                      <a:pt x="97" y="38"/>
                    </a:lnTo>
                    <a:lnTo>
                      <a:pt x="107" y="32"/>
                    </a:lnTo>
                    <a:lnTo>
                      <a:pt x="117" y="26"/>
                    </a:lnTo>
                    <a:lnTo>
                      <a:pt x="124" y="20"/>
                    </a:lnTo>
                    <a:lnTo>
                      <a:pt x="133" y="17"/>
                    </a:lnTo>
                    <a:lnTo>
                      <a:pt x="141" y="16"/>
                    </a:lnTo>
                    <a:lnTo>
                      <a:pt x="148" y="22"/>
                    </a:lnTo>
                    <a:lnTo>
                      <a:pt x="148" y="34"/>
                    </a:lnTo>
                    <a:lnTo>
                      <a:pt x="85" y="63"/>
                    </a:lnTo>
                    <a:lnTo>
                      <a:pt x="82" y="63"/>
                    </a:lnTo>
                    <a:lnTo>
                      <a:pt x="76" y="63"/>
                    </a:lnTo>
                    <a:lnTo>
                      <a:pt x="67" y="61"/>
                    </a:lnTo>
                    <a:lnTo>
                      <a:pt x="56" y="58"/>
                    </a:lnTo>
                    <a:lnTo>
                      <a:pt x="44" y="54"/>
                    </a:lnTo>
                    <a:lnTo>
                      <a:pt x="30" y="47"/>
                    </a:lnTo>
                    <a:lnTo>
                      <a:pt x="17" y="37"/>
                    </a:lnTo>
                    <a:lnTo>
                      <a:pt x="6" y="22"/>
                    </a:lnTo>
                    <a:lnTo>
                      <a:pt x="5" y="16"/>
                    </a:lnTo>
                    <a:lnTo>
                      <a:pt x="2" y="13"/>
                    </a:lnTo>
                    <a:lnTo>
                      <a:pt x="0" y="9"/>
                    </a:lnTo>
                    <a:lnTo>
                      <a:pt x="0" y="0"/>
                    </a:lnTo>
                    <a:lnTo>
                      <a:pt x="9" y="1"/>
                    </a:lnTo>
                    <a:lnTo>
                      <a:pt x="16" y="6"/>
                    </a:lnTo>
                    <a:lnTo>
                      <a:pt x="25" y="13"/>
                    </a:lnTo>
                    <a:lnTo>
                      <a:pt x="34" y="22"/>
                    </a:lnTo>
                    <a:lnTo>
                      <a:pt x="42" y="29"/>
                    </a:lnTo>
                    <a:lnTo>
                      <a:pt x="51" y="35"/>
                    </a:lnTo>
                    <a:lnTo>
                      <a:pt x="62" y="39"/>
                    </a:lnTo>
                    <a:lnTo>
                      <a:pt x="75"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2" name="Freeform 24"/>
              <p:cNvSpPr>
                <a:spLocks/>
              </p:cNvSpPr>
              <p:nvPr/>
            </p:nvSpPr>
            <p:spPr bwMode="auto">
              <a:xfrm>
                <a:off x="1751" y="2089"/>
                <a:ext cx="131" cy="59"/>
              </a:xfrm>
              <a:custGeom>
                <a:avLst/>
                <a:gdLst>
                  <a:gd name="T0" fmla="*/ 57 w 131"/>
                  <a:gd name="T1" fmla="*/ 40 h 59"/>
                  <a:gd name="T2" fmla="*/ 65 w 131"/>
                  <a:gd name="T3" fmla="*/ 40 h 59"/>
                  <a:gd name="T4" fmla="*/ 74 w 131"/>
                  <a:gd name="T5" fmla="*/ 40 h 59"/>
                  <a:gd name="T6" fmla="*/ 82 w 131"/>
                  <a:gd name="T7" fmla="*/ 40 h 59"/>
                  <a:gd name="T8" fmla="*/ 90 w 131"/>
                  <a:gd name="T9" fmla="*/ 38 h 59"/>
                  <a:gd name="T10" fmla="*/ 97 w 131"/>
                  <a:gd name="T11" fmla="*/ 35 h 59"/>
                  <a:gd name="T12" fmla="*/ 105 w 131"/>
                  <a:gd name="T13" fmla="*/ 32 h 59"/>
                  <a:gd name="T14" fmla="*/ 112 w 131"/>
                  <a:gd name="T15" fmla="*/ 26 h 59"/>
                  <a:gd name="T16" fmla="*/ 118 w 131"/>
                  <a:gd name="T17" fmla="*/ 19 h 59"/>
                  <a:gd name="T18" fmla="*/ 130 w 131"/>
                  <a:gd name="T19" fmla="*/ 19 h 59"/>
                  <a:gd name="T20" fmla="*/ 131 w 131"/>
                  <a:gd name="T21" fmla="*/ 34 h 59"/>
                  <a:gd name="T22" fmla="*/ 126 w 131"/>
                  <a:gd name="T23" fmla="*/ 44 h 59"/>
                  <a:gd name="T24" fmla="*/ 118 w 131"/>
                  <a:gd name="T25" fmla="*/ 50 h 59"/>
                  <a:gd name="T26" fmla="*/ 107 w 131"/>
                  <a:gd name="T27" fmla="*/ 53 h 59"/>
                  <a:gd name="T28" fmla="*/ 97 w 131"/>
                  <a:gd name="T29" fmla="*/ 54 h 59"/>
                  <a:gd name="T30" fmla="*/ 87 w 131"/>
                  <a:gd name="T31" fmla="*/ 57 h 59"/>
                  <a:gd name="T32" fmla="*/ 77 w 131"/>
                  <a:gd name="T33" fmla="*/ 59 h 59"/>
                  <a:gd name="T34" fmla="*/ 67 w 131"/>
                  <a:gd name="T35" fmla="*/ 59 h 59"/>
                  <a:gd name="T36" fmla="*/ 56 w 131"/>
                  <a:gd name="T37" fmla="*/ 59 h 59"/>
                  <a:gd name="T38" fmla="*/ 46 w 131"/>
                  <a:gd name="T39" fmla="*/ 57 h 59"/>
                  <a:gd name="T40" fmla="*/ 35 w 131"/>
                  <a:gd name="T41" fmla="*/ 53 h 59"/>
                  <a:gd name="T42" fmla="*/ 24 w 131"/>
                  <a:gd name="T43" fmla="*/ 48 h 59"/>
                  <a:gd name="T44" fmla="*/ 18 w 131"/>
                  <a:gd name="T45" fmla="*/ 38 h 59"/>
                  <a:gd name="T46" fmla="*/ 10 w 131"/>
                  <a:gd name="T47" fmla="*/ 29 h 59"/>
                  <a:gd name="T48" fmla="*/ 4 w 131"/>
                  <a:gd name="T49" fmla="*/ 19 h 59"/>
                  <a:gd name="T50" fmla="*/ 0 w 131"/>
                  <a:gd name="T51" fmla="*/ 7 h 59"/>
                  <a:gd name="T52" fmla="*/ 4 w 131"/>
                  <a:gd name="T53" fmla="*/ 7 h 59"/>
                  <a:gd name="T54" fmla="*/ 8 w 131"/>
                  <a:gd name="T55" fmla="*/ 3 h 59"/>
                  <a:gd name="T56" fmla="*/ 11 w 131"/>
                  <a:gd name="T57" fmla="*/ 0 h 59"/>
                  <a:gd name="T58" fmla="*/ 18 w 131"/>
                  <a:gd name="T59" fmla="*/ 1 h 59"/>
                  <a:gd name="T60" fmla="*/ 19 w 131"/>
                  <a:gd name="T61" fmla="*/ 9 h 59"/>
                  <a:gd name="T62" fmla="*/ 23 w 131"/>
                  <a:gd name="T63" fmla="*/ 16 h 59"/>
                  <a:gd name="T64" fmla="*/ 26 w 131"/>
                  <a:gd name="T65" fmla="*/ 22 h 59"/>
                  <a:gd name="T66" fmla="*/ 31 w 131"/>
                  <a:gd name="T67" fmla="*/ 26 h 59"/>
                  <a:gd name="T68" fmla="*/ 38 w 131"/>
                  <a:gd name="T69" fmla="*/ 31 h 59"/>
                  <a:gd name="T70" fmla="*/ 44 w 131"/>
                  <a:gd name="T71" fmla="*/ 35 h 59"/>
                  <a:gd name="T72" fmla="*/ 50 w 131"/>
                  <a:gd name="T73" fmla="*/ 38 h 59"/>
                  <a:gd name="T74" fmla="*/ 57 w 131"/>
                  <a:gd name="T75" fmla="*/ 40 h 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1" h="59">
                    <a:moveTo>
                      <a:pt x="57" y="40"/>
                    </a:moveTo>
                    <a:lnTo>
                      <a:pt x="65" y="40"/>
                    </a:lnTo>
                    <a:lnTo>
                      <a:pt x="74" y="40"/>
                    </a:lnTo>
                    <a:lnTo>
                      <a:pt x="82" y="40"/>
                    </a:lnTo>
                    <a:lnTo>
                      <a:pt x="90" y="38"/>
                    </a:lnTo>
                    <a:lnTo>
                      <a:pt x="97" y="35"/>
                    </a:lnTo>
                    <a:lnTo>
                      <a:pt x="105" y="32"/>
                    </a:lnTo>
                    <a:lnTo>
                      <a:pt x="112" y="26"/>
                    </a:lnTo>
                    <a:lnTo>
                      <a:pt x="118" y="19"/>
                    </a:lnTo>
                    <a:lnTo>
                      <a:pt x="130" y="19"/>
                    </a:lnTo>
                    <a:lnTo>
                      <a:pt x="131" y="34"/>
                    </a:lnTo>
                    <a:lnTo>
                      <a:pt x="126" y="44"/>
                    </a:lnTo>
                    <a:lnTo>
                      <a:pt x="118" y="50"/>
                    </a:lnTo>
                    <a:lnTo>
                      <a:pt x="107" y="53"/>
                    </a:lnTo>
                    <a:lnTo>
                      <a:pt x="97" y="54"/>
                    </a:lnTo>
                    <a:lnTo>
                      <a:pt x="87" y="57"/>
                    </a:lnTo>
                    <a:lnTo>
                      <a:pt x="77" y="59"/>
                    </a:lnTo>
                    <a:lnTo>
                      <a:pt x="67" y="59"/>
                    </a:lnTo>
                    <a:lnTo>
                      <a:pt x="56" y="59"/>
                    </a:lnTo>
                    <a:lnTo>
                      <a:pt x="46" y="57"/>
                    </a:lnTo>
                    <a:lnTo>
                      <a:pt x="35" y="53"/>
                    </a:lnTo>
                    <a:lnTo>
                      <a:pt x="24" y="48"/>
                    </a:lnTo>
                    <a:lnTo>
                      <a:pt x="18" y="38"/>
                    </a:lnTo>
                    <a:lnTo>
                      <a:pt x="10" y="29"/>
                    </a:lnTo>
                    <a:lnTo>
                      <a:pt x="4" y="19"/>
                    </a:lnTo>
                    <a:lnTo>
                      <a:pt x="0" y="7"/>
                    </a:lnTo>
                    <a:lnTo>
                      <a:pt x="4" y="7"/>
                    </a:lnTo>
                    <a:lnTo>
                      <a:pt x="8" y="3"/>
                    </a:lnTo>
                    <a:lnTo>
                      <a:pt x="11" y="0"/>
                    </a:lnTo>
                    <a:lnTo>
                      <a:pt x="18" y="1"/>
                    </a:lnTo>
                    <a:lnTo>
                      <a:pt x="19" y="9"/>
                    </a:lnTo>
                    <a:lnTo>
                      <a:pt x="23" y="16"/>
                    </a:lnTo>
                    <a:lnTo>
                      <a:pt x="26" y="22"/>
                    </a:lnTo>
                    <a:lnTo>
                      <a:pt x="31" y="26"/>
                    </a:lnTo>
                    <a:lnTo>
                      <a:pt x="38" y="31"/>
                    </a:lnTo>
                    <a:lnTo>
                      <a:pt x="44" y="35"/>
                    </a:lnTo>
                    <a:lnTo>
                      <a:pt x="50" y="38"/>
                    </a:lnTo>
                    <a:lnTo>
                      <a:pt x="57"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3" name="Freeform 25"/>
              <p:cNvSpPr>
                <a:spLocks/>
              </p:cNvSpPr>
              <p:nvPr/>
            </p:nvSpPr>
            <p:spPr bwMode="auto">
              <a:xfrm>
                <a:off x="2499" y="2105"/>
                <a:ext cx="76" cy="126"/>
              </a:xfrm>
              <a:custGeom>
                <a:avLst/>
                <a:gdLst>
                  <a:gd name="T0" fmla="*/ 76 w 76"/>
                  <a:gd name="T1" fmla="*/ 15 h 126"/>
                  <a:gd name="T2" fmla="*/ 76 w 76"/>
                  <a:gd name="T3" fmla="*/ 43 h 126"/>
                  <a:gd name="T4" fmla="*/ 73 w 76"/>
                  <a:gd name="T5" fmla="*/ 65 h 126"/>
                  <a:gd name="T6" fmla="*/ 65 w 76"/>
                  <a:gd name="T7" fmla="*/ 87 h 126"/>
                  <a:gd name="T8" fmla="*/ 57 w 76"/>
                  <a:gd name="T9" fmla="*/ 106 h 126"/>
                  <a:gd name="T10" fmla="*/ 52 w 76"/>
                  <a:gd name="T11" fmla="*/ 109 h 126"/>
                  <a:gd name="T12" fmla="*/ 45 w 76"/>
                  <a:gd name="T13" fmla="*/ 113 h 126"/>
                  <a:gd name="T14" fmla="*/ 40 w 76"/>
                  <a:gd name="T15" fmla="*/ 119 h 126"/>
                  <a:gd name="T16" fmla="*/ 35 w 76"/>
                  <a:gd name="T17" fmla="*/ 123 h 126"/>
                  <a:gd name="T18" fmla="*/ 29 w 76"/>
                  <a:gd name="T19" fmla="*/ 126 h 126"/>
                  <a:gd name="T20" fmla="*/ 24 w 76"/>
                  <a:gd name="T21" fmla="*/ 126 h 126"/>
                  <a:gd name="T22" fmla="*/ 18 w 76"/>
                  <a:gd name="T23" fmla="*/ 125 h 126"/>
                  <a:gd name="T24" fmla="*/ 13 w 76"/>
                  <a:gd name="T25" fmla="*/ 119 h 126"/>
                  <a:gd name="T26" fmla="*/ 12 w 76"/>
                  <a:gd name="T27" fmla="*/ 114 h 126"/>
                  <a:gd name="T28" fmla="*/ 9 w 76"/>
                  <a:gd name="T29" fmla="*/ 109 h 126"/>
                  <a:gd name="T30" fmla="*/ 7 w 76"/>
                  <a:gd name="T31" fmla="*/ 106 h 126"/>
                  <a:gd name="T32" fmla="*/ 2 w 76"/>
                  <a:gd name="T33" fmla="*/ 107 h 126"/>
                  <a:gd name="T34" fmla="*/ 0 w 76"/>
                  <a:gd name="T35" fmla="*/ 87 h 126"/>
                  <a:gd name="T36" fmla="*/ 7 w 76"/>
                  <a:gd name="T37" fmla="*/ 67 h 126"/>
                  <a:gd name="T38" fmla="*/ 14 w 76"/>
                  <a:gd name="T39" fmla="*/ 50 h 126"/>
                  <a:gd name="T40" fmla="*/ 19 w 76"/>
                  <a:gd name="T41" fmla="*/ 32 h 126"/>
                  <a:gd name="T42" fmla="*/ 23 w 76"/>
                  <a:gd name="T43" fmla="*/ 26 h 126"/>
                  <a:gd name="T44" fmla="*/ 28 w 76"/>
                  <a:gd name="T45" fmla="*/ 19 h 126"/>
                  <a:gd name="T46" fmla="*/ 35 w 76"/>
                  <a:gd name="T47" fmla="*/ 12 h 126"/>
                  <a:gd name="T48" fmla="*/ 43 w 76"/>
                  <a:gd name="T49" fmla="*/ 5 h 126"/>
                  <a:gd name="T50" fmla="*/ 52 w 76"/>
                  <a:gd name="T51" fmla="*/ 0 h 126"/>
                  <a:gd name="T52" fmla="*/ 60 w 76"/>
                  <a:gd name="T53" fmla="*/ 0 h 126"/>
                  <a:gd name="T54" fmla="*/ 69 w 76"/>
                  <a:gd name="T55" fmla="*/ 5 h 126"/>
                  <a:gd name="T56" fmla="*/ 76 w 76"/>
                  <a:gd name="T57" fmla="*/ 15 h 12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6" h="126">
                    <a:moveTo>
                      <a:pt x="76" y="15"/>
                    </a:moveTo>
                    <a:lnTo>
                      <a:pt x="76" y="43"/>
                    </a:lnTo>
                    <a:lnTo>
                      <a:pt x="73" y="65"/>
                    </a:lnTo>
                    <a:lnTo>
                      <a:pt x="65" y="87"/>
                    </a:lnTo>
                    <a:lnTo>
                      <a:pt x="57" y="106"/>
                    </a:lnTo>
                    <a:lnTo>
                      <a:pt x="52" y="109"/>
                    </a:lnTo>
                    <a:lnTo>
                      <a:pt x="45" y="113"/>
                    </a:lnTo>
                    <a:lnTo>
                      <a:pt x="40" y="119"/>
                    </a:lnTo>
                    <a:lnTo>
                      <a:pt x="35" y="123"/>
                    </a:lnTo>
                    <a:lnTo>
                      <a:pt x="29" y="126"/>
                    </a:lnTo>
                    <a:lnTo>
                      <a:pt x="24" y="126"/>
                    </a:lnTo>
                    <a:lnTo>
                      <a:pt x="18" y="125"/>
                    </a:lnTo>
                    <a:lnTo>
                      <a:pt x="13" y="119"/>
                    </a:lnTo>
                    <a:lnTo>
                      <a:pt x="12" y="114"/>
                    </a:lnTo>
                    <a:lnTo>
                      <a:pt x="9" y="109"/>
                    </a:lnTo>
                    <a:lnTo>
                      <a:pt x="7" y="106"/>
                    </a:lnTo>
                    <a:lnTo>
                      <a:pt x="2" y="107"/>
                    </a:lnTo>
                    <a:lnTo>
                      <a:pt x="0" y="87"/>
                    </a:lnTo>
                    <a:lnTo>
                      <a:pt x="7" y="67"/>
                    </a:lnTo>
                    <a:lnTo>
                      <a:pt x="14" y="50"/>
                    </a:lnTo>
                    <a:lnTo>
                      <a:pt x="19" y="32"/>
                    </a:lnTo>
                    <a:lnTo>
                      <a:pt x="23" y="26"/>
                    </a:lnTo>
                    <a:lnTo>
                      <a:pt x="28" y="19"/>
                    </a:lnTo>
                    <a:lnTo>
                      <a:pt x="35" y="12"/>
                    </a:lnTo>
                    <a:lnTo>
                      <a:pt x="43" y="5"/>
                    </a:lnTo>
                    <a:lnTo>
                      <a:pt x="52" y="0"/>
                    </a:lnTo>
                    <a:lnTo>
                      <a:pt x="60" y="0"/>
                    </a:lnTo>
                    <a:lnTo>
                      <a:pt x="69" y="5"/>
                    </a:lnTo>
                    <a:lnTo>
                      <a:pt x="76" y="15"/>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4" name="Freeform 26"/>
              <p:cNvSpPr>
                <a:spLocks/>
              </p:cNvSpPr>
              <p:nvPr/>
            </p:nvSpPr>
            <p:spPr bwMode="auto">
              <a:xfrm>
                <a:off x="2590" y="2131"/>
                <a:ext cx="102" cy="151"/>
              </a:xfrm>
              <a:custGeom>
                <a:avLst/>
                <a:gdLst>
                  <a:gd name="T0" fmla="*/ 25 w 102"/>
                  <a:gd name="T1" fmla="*/ 151 h 151"/>
                  <a:gd name="T2" fmla="*/ 15 w 102"/>
                  <a:gd name="T3" fmla="*/ 150 h 151"/>
                  <a:gd name="T4" fmla="*/ 7 w 102"/>
                  <a:gd name="T5" fmla="*/ 146 h 151"/>
                  <a:gd name="T6" fmla="*/ 2 w 102"/>
                  <a:gd name="T7" fmla="*/ 137 h 151"/>
                  <a:gd name="T8" fmla="*/ 0 w 102"/>
                  <a:gd name="T9" fmla="*/ 126 h 151"/>
                  <a:gd name="T10" fmla="*/ 2 w 102"/>
                  <a:gd name="T11" fmla="*/ 119 h 151"/>
                  <a:gd name="T12" fmla="*/ 7 w 102"/>
                  <a:gd name="T13" fmla="*/ 103 h 151"/>
                  <a:gd name="T14" fmla="*/ 15 w 102"/>
                  <a:gd name="T15" fmla="*/ 84 h 151"/>
                  <a:gd name="T16" fmla="*/ 25 w 102"/>
                  <a:gd name="T17" fmla="*/ 63 h 151"/>
                  <a:gd name="T18" fmla="*/ 38 w 102"/>
                  <a:gd name="T19" fmla="*/ 43 h 151"/>
                  <a:gd name="T20" fmla="*/ 49 w 102"/>
                  <a:gd name="T21" fmla="*/ 24 h 151"/>
                  <a:gd name="T22" fmla="*/ 58 w 102"/>
                  <a:gd name="T23" fmla="*/ 11 h 151"/>
                  <a:gd name="T24" fmla="*/ 65 w 102"/>
                  <a:gd name="T25" fmla="*/ 5 h 151"/>
                  <a:gd name="T26" fmla="*/ 71 w 102"/>
                  <a:gd name="T27" fmla="*/ 2 h 151"/>
                  <a:gd name="T28" fmla="*/ 78 w 102"/>
                  <a:gd name="T29" fmla="*/ 0 h 151"/>
                  <a:gd name="T30" fmla="*/ 85 w 102"/>
                  <a:gd name="T31" fmla="*/ 2 h 151"/>
                  <a:gd name="T32" fmla="*/ 90 w 102"/>
                  <a:gd name="T33" fmla="*/ 6 h 151"/>
                  <a:gd name="T34" fmla="*/ 100 w 102"/>
                  <a:gd name="T35" fmla="*/ 22 h 151"/>
                  <a:gd name="T36" fmla="*/ 102 w 102"/>
                  <a:gd name="T37" fmla="*/ 43 h 151"/>
                  <a:gd name="T38" fmla="*/ 97 w 102"/>
                  <a:gd name="T39" fmla="*/ 65 h 151"/>
                  <a:gd name="T40" fmla="*/ 86 w 102"/>
                  <a:gd name="T41" fmla="*/ 88 h 151"/>
                  <a:gd name="T42" fmla="*/ 73 w 102"/>
                  <a:gd name="T43" fmla="*/ 110 h 151"/>
                  <a:gd name="T44" fmla="*/ 56 w 102"/>
                  <a:gd name="T45" fmla="*/ 129 h 151"/>
                  <a:gd name="T46" fmla="*/ 40 w 102"/>
                  <a:gd name="T47" fmla="*/ 143 h 151"/>
                  <a:gd name="T48" fmla="*/ 25 w 102"/>
                  <a:gd name="T49" fmla="*/ 151 h 1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2" h="151">
                    <a:moveTo>
                      <a:pt x="25" y="151"/>
                    </a:moveTo>
                    <a:lnTo>
                      <a:pt x="15" y="150"/>
                    </a:lnTo>
                    <a:lnTo>
                      <a:pt x="7" y="146"/>
                    </a:lnTo>
                    <a:lnTo>
                      <a:pt x="2" y="137"/>
                    </a:lnTo>
                    <a:lnTo>
                      <a:pt x="0" y="126"/>
                    </a:lnTo>
                    <a:lnTo>
                      <a:pt x="2" y="119"/>
                    </a:lnTo>
                    <a:lnTo>
                      <a:pt x="7" y="103"/>
                    </a:lnTo>
                    <a:lnTo>
                      <a:pt x="15" y="84"/>
                    </a:lnTo>
                    <a:lnTo>
                      <a:pt x="25" y="63"/>
                    </a:lnTo>
                    <a:lnTo>
                      <a:pt x="38" y="43"/>
                    </a:lnTo>
                    <a:lnTo>
                      <a:pt x="49" y="24"/>
                    </a:lnTo>
                    <a:lnTo>
                      <a:pt x="58" y="11"/>
                    </a:lnTo>
                    <a:lnTo>
                      <a:pt x="65" y="5"/>
                    </a:lnTo>
                    <a:lnTo>
                      <a:pt x="71" y="2"/>
                    </a:lnTo>
                    <a:lnTo>
                      <a:pt x="78" y="0"/>
                    </a:lnTo>
                    <a:lnTo>
                      <a:pt x="85" y="2"/>
                    </a:lnTo>
                    <a:lnTo>
                      <a:pt x="90" y="6"/>
                    </a:lnTo>
                    <a:lnTo>
                      <a:pt x="100" y="22"/>
                    </a:lnTo>
                    <a:lnTo>
                      <a:pt x="102" y="43"/>
                    </a:lnTo>
                    <a:lnTo>
                      <a:pt x="97" y="65"/>
                    </a:lnTo>
                    <a:lnTo>
                      <a:pt x="86" y="88"/>
                    </a:lnTo>
                    <a:lnTo>
                      <a:pt x="73" y="110"/>
                    </a:lnTo>
                    <a:lnTo>
                      <a:pt x="56" y="129"/>
                    </a:lnTo>
                    <a:lnTo>
                      <a:pt x="40" y="143"/>
                    </a:lnTo>
                    <a:lnTo>
                      <a:pt x="25" y="151"/>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5" name="Freeform 27"/>
              <p:cNvSpPr>
                <a:spLocks/>
              </p:cNvSpPr>
              <p:nvPr/>
            </p:nvSpPr>
            <p:spPr bwMode="auto">
              <a:xfrm>
                <a:off x="2259" y="2137"/>
                <a:ext cx="437" cy="418"/>
              </a:xfrm>
              <a:custGeom>
                <a:avLst/>
                <a:gdLst>
                  <a:gd name="T0" fmla="*/ 122 w 437"/>
                  <a:gd name="T1" fmla="*/ 123 h 418"/>
                  <a:gd name="T2" fmla="*/ 130 w 437"/>
                  <a:gd name="T3" fmla="*/ 112 h 418"/>
                  <a:gd name="T4" fmla="*/ 143 w 437"/>
                  <a:gd name="T5" fmla="*/ 104 h 418"/>
                  <a:gd name="T6" fmla="*/ 162 w 437"/>
                  <a:gd name="T7" fmla="*/ 93 h 418"/>
                  <a:gd name="T8" fmla="*/ 179 w 437"/>
                  <a:gd name="T9" fmla="*/ 84 h 418"/>
                  <a:gd name="T10" fmla="*/ 199 w 437"/>
                  <a:gd name="T11" fmla="*/ 82 h 418"/>
                  <a:gd name="T12" fmla="*/ 228 w 437"/>
                  <a:gd name="T13" fmla="*/ 97 h 418"/>
                  <a:gd name="T14" fmla="*/ 258 w 437"/>
                  <a:gd name="T15" fmla="*/ 131 h 418"/>
                  <a:gd name="T16" fmla="*/ 273 w 437"/>
                  <a:gd name="T17" fmla="*/ 183 h 418"/>
                  <a:gd name="T18" fmla="*/ 262 w 437"/>
                  <a:gd name="T19" fmla="*/ 248 h 418"/>
                  <a:gd name="T20" fmla="*/ 248 w 437"/>
                  <a:gd name="T21" fmla="*/ 290 h 418"/>
                  <a:gd name="T22" fmla="*/ 260 w 437"/>
                  <a:gd name="T23" fmla="*/ 299 h 418"/>
                  <a:gd name="T24" fmla="*/ 282 w 437"/>
                  <a:gd name="T25" fmla="*/ 277 h 418"/>
                  <a:gd name="T26" fmla="*/ 295 w 437"/>
                  <a:gd name="T27" fmla="*/ 232 h 418"/>
                  <a:gd name="T28" fmla="*/ 297 w 437"/>
                  <a:gd name="T29" fmla="*/ 188 h 418"/>
                  <a:gd name="T30" fmla="*/ 292 w 437"/>
                  <a:gd name="T31" fmla="*/ 145 h 418"/>
                  <a:gd name="T32" fmla="*/ 309 w 437"/>
                  <a:gd name="T33" fmla="*/ 116 h 418"/>
                  <a:gd name="T34" fmla="*/ 311 w 437"/>
                  <a:gd name="T35" fmla="*/ 150 h 418"/>
                  <a:gd name="T36" fmla="*/ 331 w 437"/>
                  <a:gd name="T37" fmla="*/ 172 h 418"/>
                  <a:gd name="T38" fmla="*/ 360 w 437"/>
                  <a:gd name="T39" fmla="*/ 178 h 418"/>
                  <a:gd name="T40" fmla="*/ 386 w 437"/>
                  <a:gd name="T41" fmla="*/ 164 h 418"/>
                  <a:gd name="T42" fmla="*/ 382 w 437"/>
                  <a:gd name="T43" fmla="*/ 195 h 418"/>
                  <a:gd name="T44" fmla="*/ 397 w 437"/>
                  <a:gd name="T45" fmla="*/ 213 h 418"/>
                  <a:gd name="T46" fmla="*/ 417 w 437"/>
                  <a:gd name="T47" fmla="*/ 220 h 418"/>
                  <a:gd name="T48" fmla="*/ 427 w 437"/>
                  <a:gd name="T49" fmla="*/ 222 h 418"/>
                  <a:gd name="T50" fmla="*/ 426 w 437"/>
                  <a:gd name="T51" fmla="*/ 263 h 418"/>
                  <a:gd name="T52" fmla="*/ 437 w 437"/>
                  <a:gd name="T53" fmla="*/ 285 h 418"/>
                  <a:gd name="T54" fmla="*/ 422 w 437"/>
                  <a:gd name="T55" fmla="*/ 337 h 418"/>
                  <a:gd name="T56" fmla="*/ 399 w 437"/>
                  <a:gd name="T57" fmla="*/ 381 h 418"/>
                  <a:gd name="T58" fmla="*/ 370 w 437"/>
                  <a:gd name="T59" fmla="*/ 409 h 418"/>
                  <a:gd name="T60" fmla="*/ 344 w 437"/>
                  <a:gd name="T61" fmla="*/ 418 h 418"/>
                  <a:gd name="T62" fmla="*/ 321 w 437"/>
                  <a:gd name="T63" fmla="*/ 396 h 418"/>
                  <a:gd name="T64" fmla="*/ 295 w 437"/>
                  <a:gd name="T65" fmla="*/ 375 h 418"/>
                  <a:gd name="T66" fmla="*/ 263 w 437"/>
                  <a:gd name="T67" fmla="*/ 356 h 418"/>
                  <a:gd name="T68" fmla="*/ 228 w 437"/>
                  <a:gd name="T69" fmla="*/ 340 h 418"/>
                  <a:gd name="T70" fmla="*/ 191 w 437"/>
                  <a:gd name="T71" fmla="*/ 327 h 418"/>
                  <a:gd name="T72" fmla="*/ 152 w 437"/>
                  <a:gd name="T73" fmla="*/ 318 h 418"/>
                  <a:gd name="T74" fmla="*/ 113 w 437"/>
                  <a:gd name="T75" fmla="*/ 311 h 418"/>
                  <a:gd name="T76" fmla="*/ 76 w 437"/>
                  <a:gd name="T77" fmla="*/ 307 h 418"/>
                  <a:gd name="T78" fmla="*/ 52 w 437"/>
                  <a:gd name="T79" fmla="*/ 277 h 418"/>
                  <a:gd name="T80" fmla="*/ 40 w 437"/>
                  <a:gd name="T81" fmla="*/ 248 h 418"/>
                  <a:gd name="T82" fmla="*/ 39 w 437"/>
                  <a:gd name="T83" fmla="*/ 217 h 418"/>
                  <a:gd name="T84" fmla="*/ 49 w 437"/>
                  <a:gd name="T85" fmla="*/ 181 h 418"/>
                  <a:gd name="T86" fmla="*/ 31 w 437"/>
                  <a:gd name="T87" fmla="*/ 167 h 418"/>
                  <a:gd name="T88" fmla="*/ 19 w 437"/>
                  <a:gd name="T89" fmla="*/ 151 h 418"/>
                  <a:gd name="T90" fmla="*/ 9 w 437"/>
                  <a:gd name="T91" fmla="*/ 131 h 418"/>
                  <a:gd name="T92" fmla="*/ 3 w 437"/>
                  <a:gd name="T93" fmla="*/ 104 h 418"/>
                  <a:gd name="T94" fmla="*/ 0 w 437"/>
                  <a:gd name="T95" fmla="*/ 71 h 418"/>
                  <a:gd name="T96" fmla="*/ 1 w 437"/>
                  <a:gd name="T97" fmla="*/ 37 h 418"/>
                  <a:gd name="T98" fmla="*/ 14 w 437"/>
                  <a:gd name="T99" fmla="*/ 11 h 418"/>
                  <a:gd name="T100" fmla="*/ 42 w 437"/>
                  <a:gd name="T101" fmla="*/ 0 h 418"/>
                  <a:gd name="T102" fmla="*/ 74 w 437"/>
                  <a:gd name="T103" fmla="*/ 21 h 418"/>
                  <a:gd name="T104" fmla="*/ 92 w 437"/>
                  <a:gd name="T105" fmla="*/ 63 h 418"/>
                  <a:gd name="T106" fmla="*/ 105 w 437"/>
                  <a:gd name="T107" fmla="*/ 104 h 418"/>
                  <a:gd name="T108" fmla="*/ 113 w 437"/>
                  <a:gd name="T109" fmla="*/ 122 h 4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37" h="418">
                    <a:moveTo>
                      <a:pt x="113" y="122"/>
                    </a:moveTo>
                    <a:lnTo>
                      <a:pt x="122" y="123"/>
                    </a:lnTo>
                    <a:lnTo>
                      <a:pt x="127" y="118"/>
                    </a:lnTo>
                    <a:lnTo>
                      <a:pt x="130" y="112"/>
                    </a:lnTo>
                    <a:lnTo>
                      <a:pt x="132" y="109"/>
                    </a:lnTo>
                    <a:lnTo>
                      <a:pt x="143" y="104"/>
                    </a:lnTo>
                    <a:lnTo>
                      <a:pt x="152" y="98"/>
                    </a:lnTo>
                    <a:lnTo>
                      <a:pt x="162" y="93"/>
                    </a:lnTo>
                    <a:lnTo>
                      <a:pt x="171" y="87"/>
                    </a:lnTo>
                    <a:lnTo>
                      <a:pt x="179" y="84"/>
                    </a:lnTo>
                    <a:lnTo>
                      <a:pt x="189" y="81"/>
                    </a:lnTo>
                    <a:lnTo>
                      <a:pt x="199" y="82"/>
                    </a:lnTo>
                    <a:lnTo>
                      <a:pt x="212" y="87"/>
                    </a:lnTo>
                    <a:lnTo>
                      <a:pt x="228" y="97"/>
                    </a:lnTo>
                    <a:lnTo>
                      <a:pt x="244" y="112"/>
                    </a:lnTo>
                    <a:lnTo>
                      <a:pt x="258" y="131"/>
                    </a:lnTo>
                    <a:lnTo>
                      <a:pt x="268" y="156"/>
                    </a:lnTo>
                    <a:lnTo>
                      <a:pt x="273" y="183"/>
                    </a:lnTo>
                    <a:lnTo>
                      <a:pt x="272" y="214"/>
                    </a:lnTo>
                    <a:lnTo>
                      <a:pt x="262" y="248"/>
                    </a:lnTo>
                    <a:lnTo>
                      <a:pt x="243" y="285"/>
                    </a:lnTo>
                    <a:lnTo>
                      <a:pt x="248" y="290"/>
                    </a:lnTo>
                    <a:lnTo>
                      <a:pt x="254" y="295"/>
                    </a:lnTo>
                    <a:lnTo>
                      <a:pt x="260" y="299"/>
                    </a:lnTo>
                    <a:lnTo>
                      <a:pt x="268" y="298"/>
                    </a:lnTo>
                    <a:lnTo>
                      <a:pt x="282" y="277"/>
                    </a:lnTo>
                    <a:lnTo>
                      <a:pt x="290" y="255"/>
                    </a:lnTo>
                    <a:lnTo>
                      <a:pt x="295" y="232"/>
                    </a:lnTo>
                    <a:lnTo>
                      <a:pt x="298" y="210"/>
                    </a:lnTo>
                    <a:lnTo>
                      <a:pt x="297" y="188"/>
                    </a:lnTo>
                    <a:lnTo>
                      <a:pt x="294" y="166"/>
                    </a:lnTo>
                    <a:lnTo>
                      <a:pt x="292" y="145"/>
                    </a:lnTo>
                    <a:lnTo>
                      <a:pt x="288" y="128"/>
                    </a:lnTo>
                    <a:lnTo>
                      <a:pt x="309" y="116"/>
                    </a:lnTo>
                    <a:lnTo>
                      <a:pt x="308" y="135"/>
                    </a:lnTo>
                    <a:lnTo>
                      <a:pt x="311" y="150"/>
                    </a:lnTo>
                    <a:lnTo>
                      <a:pt x="320" y="163"/>
                    </a:lnTo>
                    <a:lnTo>
                      <a:pt x="331" y="172"/>
                    </a:lnTo>
                    <a:lnTo>
                      <a:pt x="345" y="178"/>
                    </a:lnTo>
                    <a:lnTo>
                      <a:pt x="360" y="178"/>
                    </a:lnTo>
                    <a:lnTo>
                      <a:pt x="374" y="173"/>
                    </a:lnTo>
                    <a:lnTo>
                      <a:pt x="386" y="164"/>
                    </a:lnTo>
                    <a:lnTo>
                      <a:pt x="381" y="182"/>
                    </a:lnTo>
                    <a:lnTo>
                      <a:pt x="382" y="195"/>
                    </a:lnTo>
                    <a:lnTo>
                      <a:pt x="389" y="205"/>
                    </a:lnTo>
                    <a:lnTo>
                      <a:pt x="397" y="213"/>
                    </a:lnTo>
                    <a:lnTo>
                      <a:pt x="407" y="217"/>
                    </a:lnTo>
                    <a:lnTo>
                      <a:pt x="417" y="220"/>
                    </a:lnTo>
                    <a:lnTo>
                      <a:pt x="425" y="222"/>
                    </a:lnTo>
                    <a:lnTo>
                      <a:pt x="427" y="222"/>
                    </a:lnTo>
                    <a:lnTo>
                      <a:pt x="422" y="242"/>
                    </a:lnTo>
                    <a:lnTo>
                      <a:pt x="426" y="263"/>
                    </a:lnTo>
                    <a:lnTo>
                      <a:pt x="433" y="279"/>
                    </a:lnTo>
                    <a:lnTo>
                      <a:pt x="437" y="285"/>
                    </a:lnTo>
                    <a:lnTo>
                      <a:pt x="431" y="311"/>
                    </a:lnTo>
                    <a:lnTo>
                      <a:pt x="422" y="337"/>
                    </a:lnTo>
                    <a:lnTo>
                      <a:pt x="411" y="361"/>
                    </a:lnTo>
                    <a:lnTo>
                      <a:pt x="399" y="381"/>
                    </a:lnTo>
                    <a:lnTo>
                      <a:pt x="384" y="397"/>
                    </a:lnTo>
                    <a:lnTo>
                      <a:pt x="370" y="409"/>
                    </a:lnTo>
                    <a:lnTo>
                      <a:pt x="356" y="416"/>
                    </a:lnTo>
                    <a:lnTo>
                      <a:pt x="344" y="418"/>
                    </a:lnTo>
                    <a:lnTo>
                      <a:pt x="334" y="406"/>
                    </a:lnTo>
                    <a:lnTo>
                      <a:pt x="321" y="396"/>
                    </a:lnTo>
                    <a:lnTo>
                      <a:pt x="309" y="384"/>
                    </a:lnTo>
                    <a:lnTo>
                      <a:pt x="295" y="375"/>
                    </a:lnTo>
                    <a:lnTo>
                      <a:pt x="279" y="365"/>
                    </a:lnTo>
                    <a:lnTo>
                      <a:pt x="263" y="356"/>
                    </a:lnTo>
                    <a:lnTo>
                      <a:pt x="245" y="349"/>
                    </a:lnTo>
                    <a:lnTo>
                      <a:pt x="228" y="340"/>
                    </a:lnTo>
                    <a:lnTo>
                      <a:pt x="209" y="334"/>
                    </a:lnTo>
                    <a:lnTo>
                      <a:pt x="191" y="327"/>
                    </a:lnTo>
                    <a:lnTo>
                      <a:pt x="171" y="323"/>
                    </a:lnTo>
                    <a:lnTo>
                      <a:pt x="152" y="318"/>
                    </a:lnTo>
                    <a:lnTo>
                      <a:pt x="132" y="314"/>
                    </a:lnTo>
                    <a:lnTo>
                      <a:pt x="113" y="311"/>
                    </a:lnTo>
                    <a:lnTo>
                      <a:pt x="95" y="308"/>
                    </a:lnTo>
                    <a:lnTo>
                      <a:pt x="76" y="307"/>
                    </a:lnTo>
                    <a:lnTo>
                      <a:pt x="62" y="292"/>
                    </a:lnTo>
                    <a:lnTo>
                      <a:pt x="52" y="277"/>
                    </a:lnTo>
                    <a:lnTo>
                      <a:pt x="45" y="263"/>
                    </a:lnTo>
                    <a:lnTo>
                      <a:pt x="40" y="248"/>
                    </a:lnTo>
                    <a:lnTo>
                      <a:pt x="39" y="233"/>
                    </a:lnTo>
                    <a:lnTo>
                      <a:pt x="39" y="217"/>
                    </a:lnTo>
                    <a:lnTo>
                      <a:pt x="42" y="200"/>
                    </a:lnTo>
                    <a:lnTo>
                      <a:pt x="49" y="181"/>
                    </a:lnTo>
                    <a:lnTo>
                      <a:pt x="40" y="175"/>
                    </a:lnTo>
                    <a:lnTo>
                      <a:pt x="31" y="167"/>
                    </a:lnTo>
                    <a:lnTo>
                      <a:pt x="25" y="160"/>
                    </a:lnTo>
                    <a:lnTo>
                      <a:pt x="19" y="151"/>
                    </a:lnTo>
                    <a:lnTo>
                      <a:pt x="13" y="142"/>
                    </a:lnTo>
                    <a:lnTo>
                      <a:pt x="9" y="131"/>
                    </a:lnTo>
                    <a:lnTo>
                      <a:pt x="5" y="119"/>
                    </a:lnTo>
                    <a:lnTo>
                      <a:pt x="3" y="104"/>
                    </a:lnTo>
                    <a:lnTo>
                      <a:pt x="1" y="88"/>
                    </a:lnTo>
                    <a:lnTo>
                      <a:pt x="0" y="71"/>
                    </a:lnTo>
                    <a:lnTo>
                      <a:pt x="0" y="53"/>
                    </a:lnTo>
                    <a:lnTo>
                      <a:pt x="1" y="37"/>
                    </a:lnTo>
                    <a:lnTo>
                      <a:pt x="6" y="22"/>
                    </a:lnTo>
                    <a:lnTo>
                      <a:pt x="14" y="11"/>
                    </a:lnTo>
                    <a:lnTo>
                      <a:pt x="26" y="3"/>
                    </a:lnTo>
                    <a:lnTo>
                      <a:pt x="42" y="0"/>
                    </a:lnTo>
                    <a:lnTo>
                      <a:pt x="60" y="6"/>
                    </a:lnTo>
                    <a:lnTo>
                      <a:pt x="74" y="21"/>
                    </a:lnTo>
                    <a:lnTo>
                      <a:pt x="84" y="40"/>
                    </a:lnTo>
                    <a:lnTo>
                      <a:pt x="92" y="63"/>
                    </a:lnTo>
                    <a:lnTo>
                      <a:pt x="100" y="85"/>
                    </a:lnTo>
                    <a:lnTo>
                      <a:pt x="105" y="104"/>
                    </a:lnTo>
                    <a:lnTo>
                      <a:pt x="110" y="118"/>
                    </a:lnTo>
                    <a:lnTo>
                      <a:pt x="113" y="122"/>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6" name="Freeform 28"/>
              <p:cNvSpPr>
                <a:spLocks/>
              </p:cNvSpPr>
              <p:nvPr/>
            </p:nvSpPr>
            <p:spPr bwMode="auto">
              <a:xfrm>
                <a:off x="1412" y="2171"/>
                <a:ext cx="362" cy="316"/>
              </a:xfrm>
              <a:custGeom>
                <a:avLst/>
                <a:gdLst>
                  <a:gd name="T0" fmla="*/ 28 w 362"/>
                  <a:gd name="T1" fmla="*/ 48 h 316"/>
                  <a:gd name="T2" fmla="*/ 52 w 362"/>
                  <a:gd name="T3" fmla="*/ 73 h 316"/>
                  <a:gd name="T4" fmla="*/ 81 w 362"/>
                  <a:gd name="T5" fmla="*/ 89 h 316"/>
                  <a:gd name="T6" fmla="*/ 116 w 362"/>
                  <a:gd name="T7" fmla="*/ 97 h 316"/>
                  <a:gd name="T8" fmla="*/ 151 w 362"/>
                  <a:gd name="T9" fmla="*/ 98 h 316"/>
                  <a:gd name="T10" fmla="*/ 184 w 362"/>
                  <a:gd name="T11" fmla="*/ 95 h 316"/>
                  <a:gd name="T12" fmla="*/ 216 w 362"/>
                  <a:gd name="T13" fmla="*/ 91 h 316"/>
                  <a:gd name="T14" fmla="*/ 246 w 362"/>
                  <a:gd name="T15" fmla="*/ 84 h 316"/>
                  <a:gd name="T16" fmla="*/ 274 w 362"/>
                  <a:gd name="T17" fmla="*/ 73 h 316"/>
                  <a:gd name="T18" fmla="*/ 302 w 362"/>
                  <a:gd name="T19" fmla="*/ 59 h 316"/>
                  <a:gd name="T20" fmla="*/ 325 w 362"/>
                  <a:gd name="T21" fmla="*/ 40 h 316"/>
                  <a:gd name="T22" fmla="*/ 344 w 362"/>
                  <a:gd name="T23" fmla="*/ 15 h 316"/>
                  <a:gd name="T24" fmla="*/ 359 w 362"/>
                  <a:gd name="T25" fmla="*/ 0 h 316"/>
                  <a:gd name="T26" fmla="*/ 362 w 362"/>
                  <a:gd name="T27" fmla="*/ 10 h 316"/>
                  <a:gd name="T28" fmla="*/ 354 w 362"/>
                  <a:gd name="T29" fmla="*/ 26 h 316"/>
                  <a:gd name="T30" fmla="*/ 342 w 362"/>
                  <a:gd name="T31" fmla="*/ 47 h 316"/>
                  <a:gd name="T32" fmla="*/ 332 w 362"/>
                  <a:gd name="T33" fmla="*/ 76 h 316"/>
                  <a:gd name="T34" fmla="*/ 327 w 362"/>
                  <a:gd name="T35" fmla="*/ 158 h 316"/>
                  <a:gd name="T36" fmla="*/ 322 w 362"/>
                  <a:gd name="T37" fmla="*/ 207 h 316"/>
                  <a:gd name="T38" fmla="*/ 299 w 362"/>
                  <a:gd name="T39" fmla="*/ 248 h 316"/>
                  <a:gd name="T40" fmla="*/ 266 w 362"/>
                  <a:gd name="T41" fmla="*/ 286 h 316"/>
                  <a:gd name="T42" fmla="*/ 226 w 362"/>
                  <a:gd name="T43" fmla="*/ 309 h 316"/>
                  <a:gd name="T44" fmla="*/ 185 w 362"/>
                  <a:gd name="T45" fmla="*/ 315 h 316"/>
                  <a:gd name="T46" fmla="*/ 144 w 362"/>
                  <a:gd name="T47" fmla="*/ 315 h 316"/>
                  <a:gd name="T48" fmla="*/ 105 w 362"/>
                  <a:gd name="T49" fmla="*/ 306 h 316"/>
                  <a:gd name="T50" fmla="*/ 71 w 362"/>
                  <a:gd name="T51" fmla="*/ 289 h 316"/>
                  <a:gd name="T52" fmla="*/ 44 w 362"/>
                  <a:gd name="T53" fmla="*/ 259 h 316"/>
                  <a:gd name="T54" fmla="*/ 22 w 362"/>
                  <a:gd name="T55" fmla="*/ 212 h 316"/>
                  <a:gd name="T56" fmla="*/ 13 w 362"/>
                  <a:gd name="T57" fmla="*/ 155 h 316"/>
                  <a:gd name="T58" fmla="*/ 12 w 362"/>
                  <a:gd name="T59" fmla="*/ 94 h 316"/>
                  <a:gd name="T60" fmla="*/ 4 w 362"/>
                  <a:gd name="T61" fmla="*/ 47 h 316"/>
                  <a:gd name="T62" fmla="*/ 0 w 362"/>
                  <a:gd name="T63" fmla="*/ 15 h 316"/>
                  <a:gd name="T64" fmla="*/ 14 w 362"/>
                  <a:gd name="T65" fmla="*/ 0 h 316"/>
                  <a:gd name="T66" fmla="*/ 17 w 362"/>
                  <a:gd name="T67" fmla="*/ 19 h 31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62" h="316">
                    <a:moveTo>
                      <a:pt x="19" y="29"/>
                    </a:moveTo>
                    <a:lnTo>
                      <a:pt x="28" y="48"/>
                    </a:lnTo>
                    <a:lnTo>
                      <a:pt x="39" y="63"/>
                    </a:lnTo>
                    <a:lnTo>
                      <a:pt x="52" y="73"/>
                    </a:lnTo>
                    <a:lnTo>
                      <a:pt x="65" y="82"/>
                    </a:lnTo>
                    <a:lnTo>
                      <a:pt x="81" y="89"/>
                    </a:lnTo>
                    <a:lnTo>
                      <a:pt x="98" y="94"/>
                    </a:lnTo>
                    <a:lnTo>
                      <a:pt x="116" y="97"/>
                    </a:lnTo>
                    <a:lnTo>
                      <a:pt x="135" y="100"/>
                    </a:lnTo>
                    <a:lnTo>
                      <a:pt x="151" y="98"/>
                    </a:lnTo>
                    <a:lnTo>
                      <a:pt x="167" y="98"/>
                    </a:lnTo>
                    <a:lnTo>
                      <a:pt x="184" y="95"/>
                    </a:lnTo>
                    <a:lnTo>
                      <a:pt x="200" y="94"/>
                    </a:lnTo>
                    <a:lnTo>
                      <a:pt x="216" y="91"/>
                    </a:lnTo>
                    <a:lnTo>
                      <a:pt x="231" y="88"/>
                    </a:lnTo>
                    <a:lnTo>
                      <a:pt x="246" y="84"/>
                    </a:lnTo>
                    <a:lnTo>
                      <a:pt x="261" y="79"/>
                    </a:lnTo>
                    <a:lnTo>
                      <a:pt x="274" y="73"/>
                    </a:lnTo>
                    <a:lnTo>
                      <a:pt x="288" y="66"/>
                    </a:lnTo>
                    <a:lnTo>
                      <a:pt x="302" y="59"/>
                    </a:lnTo>
                    <a:lnTo>
                      <a:pt x="313" y="50"/>
                    </a:lnTo>
                    <a:lnTo>
                      <a:pt x="325" y="40"/>
                    </a:lnTo>
                    <a:lnTo>
                      <a:pt x="335" y="28"/>
                    </a:lnTo>
                    <a:lnTo>
                      <a:pt x="344" y="15"/>
                    </a:lnTo>
                    <a:lnTo>
                      <a:pt x="353" y="0"/>
                    </a:lnTo>
                    <a:lnTo>
                      <a:pt x="359" y="0"/>
                    </a:lnTo>
                    <a:lnTo>
                      <a:pt x="362" y="4"/>
                    </a:lnTo>
                    <a:lnTo>
                      <a:pt x="362" y="10"/>
                    </a:lnTo>
                    <a:lnTo>
                      <a:pt x="362" y="18"/>
                    </a:lnTo>
                    <a:lnTo>
                      <a:pt x="354" y="26"/>
                    </a:lnTo>
                    <a:lnTo>
                      <a:pt x="349" y="37"/>
                    </a:lnTo>
                    <a:lnTo>
                      <a:pt x="342" y="47"/>
                    </a:lnTo>
                    <a:lnTo>
                      <a:pt x="329" y="54"/>
                    </a:lnTo>
                    <a:lnTo>
                      <a:pt x="332" y="76"/>
                    </a:lnTo>
                    <a:lnTo>
                      <a:pt x="329" y="116"/>
                    </a:lnTo>
                    <a:lnTo>
                      <a:pt x="327" y="158"/>
                    </a:lnTo>
                    <a:lnTo>
                      <a:pt x="327" y="189"/>
                    </a:lnTo>
                    <a:lnTo>
                      <a:pt x="322" y="207"/>
                    </a:lnTo>
                    <a:lnTo>
                      <a:pt x="313" y="227"/>
                    </a:lnTo>
                    <a:lnTo>
                      <a:pt x="299" y="248"/>
                    </a:lnTo>
                    <a:lnTo>
                      <a:pt x="284" y="268"/>
                    </a:lnTo>
                    <a:lnTo>
                      <a:pt x="266" y="286"/>
                    </a:lnTo>
                    <a:lnTo>
                      <a:pt x="246" y="300"/>
                    </a:lnTo>
                    <a:lnTo>
                      <a:pt x="226" y="309"/>
                    </a:lnTo>
                    <a:lnTo>
                      <a:pt x="203" y="312"/>
                    </a:lnTo>
                    <a:lnTo>
                      <a:pt x="185" y="315"/>
                    </a:lnTo>
                    <a:lnTo>
                      <a:pt x="165" y="316"/>
                    </a:lnTo>
                    <a:lnTo>
                      <a:pt x="144" y="315"/>
                    </a:lnTo>
                    <a:lnTo>
                      <a:pt x="124" y="312"/>
                    </a:lnTo>
                    <a:lnTo>
                      <a:pt x="105" y="306"/>
                    </a:lnTo>
                    <a:lnTo>
                      <a:pt x="86" y="299"/>
                    </a:lnTo>
                    <a:lnTo>
                      <a:pt x="71" y="289"/>
                    </a:lnTo>
                    <a:lnTo>
                      <a:pt x="60" y="277"/>
                    </a:lnTo>
                    <a:lnTo>
                      <a:pt x="44" y="259"/>
                    </a:lnTo>
                    <a:lnTo>
                      <a:pt x="30" y="237"/>
                    </a:lnTo>
                    <a:lnTo>
                      <a:pt x="22" y="212"/>
                    </a:lnTo>
                    <a:lnTo>
                      <a:pt x="17" y="185"/>
                    </a:lnTo>
                    <a:lnTo>
                      <a:pt x="13" y="155"/>
                    </a:lnTo>
                    <a:lnTo>
                      <a:pt x="12" y="125"/>
                    </a:lnTo>
                    <a:lnTo>
                      <a:pt x="12" y="94"/>
                    </a:lnTo>
                    <a:lnTo>
                      <a:pt x="12" y="63"/>
                    </a:lnTo>
                    <a:lnTo>
                      <a:pt x="4" y="47"/>
                    </a:lnTo>
                    <a:lnTo>
                      <a:pt x="0" y="31"/>
                    </a:lnTo>
                    <a:lnTo>
                      <a:pt x="0" y="15"/>
                    </a:lnTo>
                    <a:lnTo>
                      <a:pt x="4" y="0"/>
                    </a:lnTo>
                    <a:lnTo>
                      <a:pt x="14" y="0"/>
                    </a:lnTo>
                    <a:lnTo>
                      <a:pt x="17" y="7"/>
                    </a:lnTo>
                    <a:lnTo>
                      <a:pt x="17" y="19"/>
                    </a:lnTo>
                    <a:lnTo>
                      <a:pt x="19"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7" name="Freeform 29"/>
              <p:cNvSpPr>
                <a:spLocks/>
              </p:cNvSpPr>
              <p:nvPr/>
            </p:nvSpPr>
            <p:spPr bwMode="auto">
              <a:xfrm>
                <a:off x="2661" y="2230"/>
                <a:ext cx="85" cy="101"/>
              </a:xfrm>
              <a:custGeom>
                <a:avLst/>
                <a:gdLst>
                  <a:gd name="T0" fmla="*/ 85 w 85"/>
                  <a:gd name="T1" fmla="*/ 19 h 101"/>
                  <a:gd name="T2" fmla="*/ 81 w 85"/>
                  <a:gd name="T3" fmla="*/ 35 h 101"/>
                  <a:gd name="T4" fmla="*/ 75 w 85"/>
                  <a:gd name="T5" fmla="*/ 48 h 101"/>
                  <a:gd name="T6" fmla="*/ 66 w 85"/>
                  <a:gd name="T7" fmla="*/ 61 h 101"/>
                  <a:gd name="T8" fmla="*/ 58 w 85"/>
                  <a:gd name="T9" fmla="*/ 71 h 101"/>
                  <a:gd name="T10" fmla="*/ 48 w 85"/>
                  <a:gd name="T11" fmla="*/ 80 h 101"/>
                  <a:gd name="T12" fmla="*/ 36 w 85"/>
                  <a:gd name="T13" fmla="*/ 89 h 101"/>
                  <a:gd name="T14" fmla="*/ 25 w 85"/>
                  <a:gd name="T15" fmla="*/ 95 h 101"/>
                  <a:gd name="T16" fmla="*/ 14 w 85"/>
                  <a:gd name="T17" fmla="*/ 101 h 101"/>
                  <a:gd name="T18" fmla="*/ 0 w 85"/>
                  <a:gd name="T19" fmla="*/ 93 h 101"/>
                  <a:gd name="T20" fmla="*/ 4 w 85"/>
                  <a:gd name="T21" fmla="*/ 89 h 101"/>
                  <a:gd name="T22" fmla="*/ 4 w 85"/>
                  <a:gd name="T23" fmla="*/ 86 h 101"/>
                  <a:gd name="T24" fmla="*/ 3 w 85"/>
                  <a:gd name="T25" fmla="*/ 83 h 101"/>
                  <a:gd name="T26" fmla="*/ 0 w 85"/>
                  <a:gd name="T27" fmla="*/ 82 h 101"/>
                  <a:gd name="T28" fmla="*/ 5 w 85"/>
                  <a:gd name="T29" fmla="*/ 67 h 101"/>
                  <a:gd name="T30" fmla="*/ 12 w 85"/>
                  <a:gd name="T31" fmla="*/ 51 h 101"/>
                  <a:gd name="T32" fmla="*/ 18 w 85"/>
                  <a:gd name="T33" fmla="*/ 38 h 101"/>
                  <a:gd name="T34" fmla="*/ 25 w 85"/>
                  <a:gd name="T35" fmla="*/ 25 h 101"/>
                  <a:gd name="T36" fmla="*/ 35 w 85"/>
                  <a:gd name="T37" fmla="*/ 13 h 101"/>
                  <a:gd name="T38" fmla="*/ 48 w 85"/>
                  <a:gd name="T39" fmla="*/ 5 h 101"/>
                  <a:gd name="T40" fmla="*/ 61 w 85"/>
                  <a:gd name="T41" fmla="*/ 0 h 101"/>
                  <a:gd name="T42" fmla="*/ 80 w 85"/>
                  <a:gd name="T43" fmla="*/ 0 h 101"/>
                  <a:gd name="T44" fmla="*/ 85 w 85"/>
                  <a:gd name="T45" fmla="*/ 19 h 10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5" h="101">
                    <a:moveTo>
                      <a:pt x="85" y="19"/>
                    </a:moveTo>
                    <a:lnTo>
                      <a:pt x="81" y="35"/>
                    </a:lnTo>
                    <a:lnTo>
                      <a:pt x="75" y="48"/>
                    </a:lnTo>
                    <a:lnTo>
                      <a:pt x="66" y="61"/>
                    </a:lnTo>
                    <a:lnTo>
                      <a:pt x="58" y="71"/>
                    </a:lnTo>
                    <a:lnTo>
                      <a:pt x="48" y="80"/>
                    </a:lnTo>
                    <a:lnTo>
                      <a:pt x="36" y="89"/>
                    </a:lnTo>
                    <a:lnTo>
                      <a:pt x="25" y="95"/>
                    </a:lnTo>
                    <a:lnTo>
                      <a:pt x="14" y="101"/>
                    </a:lnTo>
                    <a:lnTo>
                      <a:pt x="0" y="93"/>
                    </a:lnTo>
                    <a:lnTo>
                      <a:pt x="4" y="89"/>
                    </a:lnTo>
                    <a:lnTo>
                      <a:pt x="4" y="86"/>
                    </a:lnTo>
                    <a:lnTo>
                      <a:pt x="3" y="83"/>
                    </a:lnTo>
                    <a:lnTo>
                      <a:pt x="0" y="82"/>
                    </a:lnTo>
                    <a:lnTo>
                      <a:pt x="5" y="67"/>
                    </a:lnTo>
                    <a:lnTo>
                      <a:pt x="12" y="51"/>
                    </a:lnTo>
                    <a:lnTo>
                      <a:pt x="18" y="38"/>
                    </a:lnTo>
                    <a:lnTo>
                      <a:pt x="25" y="25"/>
                    </a:lnTo>
                    <a:lnTo>
                      <a:pt x="35" y="13"/>
                    </a:lnTo>
                    <a:lnTo>
                      <a:pt x="48" y="5"/>
                    </a:lnTo>
                    <a:lnTo>
                      <a:pt x="61" y="0"/>
                    </a:lnTo>
                    <a:lnTo>
                      <a:pt x="80" y="0"/>
                    </a:lnTo>
                    <a:lnTo>
                      <a:pt x="85" y="19"/>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8" name="Freeform 30"/>
              <p:cNvSpPr>
                <a:spLocks/>
              </p:cNvSpPr>
              <p:nvPr/>
            </p:nvSpPr>
            <p:spPr bwMode="auto">
              <a:xfrm>
                <a:off x="1441" y="2249"/>
                <a:ext cx="285" cy="112"/>
              </a:xfrm>
              <a:custGeom>
                <a:avLst/>
                <a:gdLst>
                  <a:gd name="T0" fmla="*/ 283 w 285"/>
                  <a:gd name="T1" fmla="*/ 0 h 112"/>
                  <a:gd name="T2" fmla="*/ 285 w 285"/>
                  <a:gd name="T3" fmla="*/ 25 h 112"/>
                  <a:gd name="T4" fmla="*/ 283 w 285"/>
                  <a:gd name="T5" fmla="*/ 47 h 112"/>
                  <a:gd name="T6" fmla="*/ 275 w 285"/>
                  <a:gd name="T7" fmla="*/ 66 h 112"/>
                  <a:gd name="T8" fmla="*/ 260 w 285"/>
                  <a:gd name="T9" fmla="*/ 79 h 112"/>
                  <a:gd name="T10" fmla="*/ 248 w 285"/>
                  <a:gd name="T11" fmla="*/ 88 h 112"/>
                  <a:gd name="T12" fmla="*/ 234 w 285"/>
                  <a:gd name="T13" fmla="*/ 93 h 112"/>
                  <a:gd name="T14" fmla="*/ 219 w 285"/>
                  <a:gd name="T15" fmla="*/ 99 h 112"/>
                  <a:gd name="T16" fmla="*/ 204 w 285"/>
                  <a:gd name="T17" fmla="*/ 105 h 112"/>
                  <a:gd name="T18" fmla="*/ 188 w 285"/>
                  <a:gd name="T19" fmla="*/ 108 h 112"/>
                  <a:gd name="T20" fmla="*/ 172 w 285"/>
                  <a:gd name="T21" fmla="*/ 111 h 112"/>
                  <a:gd name="T22" fmla="*/ 156 w 285"/>
                  <a:gd name="T23" fmla="*/ 112 h 112"/>
                  <a:gd name="T24" fmla="*/ 138 w 285"/>
                  <a:gd name="T25" fmla="*/ 112 h 112"/>
                  <a:gd name="T26" fmla="*/ 122 w 285"/>
                  <a:gd name="T27" fmla="*/ 112 h 112"/>
                  <a:gd name="T28" fmla="*/ 105 w 285"/>
                  <a:gd name="T29" fmla="*/ 111 h 112"/>
                  <a:gd name="T30" fmla="*/ 89 w 285"/>
                  <a:gd name="T31" fmla="*/ 108 h 112"/>
                  <a:gd name="T32" fmla="*/ 72 w 285"/>
                  <a:gd name="T33" fmla="*/ 105 h 112"/>
                  <a:gd name="T34" fmla="*/ 56 w 285"/>
                  <a:gd name="T35" fmla="*/ 99 h 112"/>
                  <a:gd name="T36" fmla="*/ 41 w 285"/>
                  <a:gd name="T37" fmla="*/ 95 h 112"/>
                  <a:gd name="T38" fmla="*/ 26 w 285"/>
                  <a:gd name="T39" fmla="*/ 88 h 112"/>
                  <a:gd name="T40" fmla="*/ 13 w 285"/>
                  <a:gd name="T41" fmla="*/ 80 h 112"/>
                  <a:gd name="T42" fmla="*/ 3 w 285"/>
                  <a:gd name="T43" fmla="*/ 67 h 112"/>
                  <a:gd name="T44" fmla="*/ 0 w 285"/>
                  <a:gd name="T45" fmla="*/ 49 h 112"/>
                  <a:gd name="T46" fmla="*/ 1 w 285"/>
                  <a:gd name="T47" fmla="*/ 29 h 112"/>
                  <a:gd name="T48" fmla="*/ 1 w 285"/>
                  <a:gd name="T49" fmla="*/ 10 h 112"/>
                  <a:gd name="T50" fmla="*/ 19 w 285"/>
                  <a:gd name="T51" fmla="*/ 19 h 112"/>
                  <a:gd name="T52" fmla="*/ 35 w 285"/>
                  <a:gd name="T53" fmla="*/ 28 h 112"/>
                  <a:gd name="T54" fmla="*/ 54 w 285"/>
                  <a:gd name="T55" fmla="*/ 33 h 112"/>
                  <a:gd name="T56" fmla="*/ 71 w 285"/>
                  <a:gd name="T57" fmla="*/ 38 h 112"/>
                  <a:gd name="T58" fmla="*/ 90 w 285"/>
                  <a:gd name="T59" fmla="*/ 41 h 112"/>
                  <a:gd name="T60" fmla="*/ 107 w 285"/>
                  <a:gd name="T61" fmla="*/ 42 h 112"/>
                  <a:gd name="T62" fmla="*/ 126 w 285"/>
                  <a:gd name="T63" fmla="*/ 42 h 112"/>
                  <a:gd name="T64" fmla="*/ 145 w 285"/>
                  <a:gd name="T65" fmla="*/ 42 h 112"/>
                  <a:gd name="T66" fmla="*/ 163 w 285"/>
                  <a:gd name="T67" fmla="*/ 39 h 112"/>
                  <a:gd name="T68" fmla="*/ 181 w 285"/>
                  <a:gd name="T69" fmla="*/ 36 h 112"/>
                  <a:gd name="T70" fmla="*/ 199 w 285"/>
                  <a:gd name="T71" fmla="*/ 32 h 112"/>
                  <a:gd name="T72" fmla="*/ 217 w 285"/>
                  <a:gd name="T73" fmla="*/ 28 h 112"/>
                  <a:gd name="T74" fmla="*/ 234 w 285"/>
                  <a:gd name="T75" fmla="*/ 22 h 112"/>
                  <a:gd name="T76" fmla="*/ 250 w 285"/>
                  <a:gd name="T77" fmla="*/ 14 h 112"/>
                  <a:gd name="T78" fmla="*/ 267 w 285"/>
                  <a:gd name="T79" fmla="*/ 7 h 112"/>
                  <a:gd name="T80" fmla="*/ 283 w 285"/>
                  <a:gd name="T81" fmla="*/ 0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5" h="112">
                    <a:moveTo>
                      <a:pt x="283" y="0"/>
                    </a:moveTo>
                    <a:lnTo>
                      <a:pt x="285" y="25"/>
                    </a:lnTo>
                    <a:lnTo>
                      <a:pt x="283" y="47"/>
                    </a:lnTo>
                    <a:lnTo>
                      <a:pt x="275" y="66"/>
                    </a:lnTo>
                    <a:lnTo>
                      <a:pt x="260" y="79"/>
                    </a:lnTo>
                    <a:lnTo>
                      <a:pt x="248" y="88"/>
                    </a:lnTo>
                    <a:lnTo>
                      <a:pt x="234" y="93"/>
                    </a:lnTo>
                    <a:lnTo>
                      <a:pt x="219" y="99"/>
                    </a:lnTo>
                    <a:lnTo>
                      <a:pt x="204" y="105"/>
                    </a:lnTo>
                    <a:lnTo>
                      <a:pt x="188" y="108"/>
                    </a:lnTo>
                    <a:lnTo>
                      <a:pt x="172" y="111"/>
                    </a:lnTo>
                    <a:lnTo>
                      <a:pt x="156" y="112"/>
                    </a:lnTo>
                    <a:lnTo>
                      <a:pt x="138" y="112"/>
                    </a:lnTo>
                    <a:lnTo>
                      <a:pt x="122" y="112"/>
                    </a:lnTo>
                    <a:lnTo>
                      <a:pt x="105" y="111"/>
                    </a:lnTo>
                    <a:lnTo>
                      <a:pt x="89" y="108"/>
                    </a:lnTo>
                    <a:lnTo>
                      <a:pt x="72" y="105"/>
                    </a:lnTo>
                    <a:lnTo>
                      <a:pt x="56" y="99"/>
                    </a:lnTo>
                    <a:lnTo>
                      <a:pt x="41" y="95"/>
                    </a:lnTo>
                    <a:lnTo>
                      <a:pt x="26" y="88"/>
                    </a:lnTo>
                    <a:lnTo>
                      <a:pt x="13" y="80"/>
                    </a:lnTo>
                    <a:lnTo>
                      <a:pt x="3" y="67"/>
                    </a:lnTo>
                    <a:lnTo>
                      <a:pt x="0" y="49"/>
                    </a:lnTo>
                    <a:lnTo>
                      <a:pt x="1" y="29"/>
                    </a:lnTo>
                    <a:lnTo>
                      <a:pt x="1" y="10"/>
                    </a:lnTo>
                    <a:lnTo>
                      <a:pt x="19" y="19"/>
                    </a:lnTo>
                    <a:lnTo>
                      <a:pt x="35" y="28"/>
                    </a:lnTo>
                    <a:lnTo>
                      <a:pt x="54" y="33"/>
                    </a:lnTo>
                    <a:lnTo>
                      <a:pt x="71" y="38"/>
                    </a:lnTo>
                    <a:lnTo>
                      <a:pt x="90" y="41"/>
                    </a:lnTo>
                    <a:lnTo>
                      <a:pt x="107" y="42"/>
                    </a:lnTo>
                    <a:lnTo>
                      <a:pt x="126" y="42"/>
                    </a:lnTo>
                    <a:lnTo>
                      <a:pt x="145" y="42"/>
                    </a:lnTo>
                    <a:lnTo>
                      <a:pt x="163" y="39"/>
                    </a:lnTo>
                    <a:lnTo>
                      <a:pt x="181" y="36"/>
                    </a:lnTo>
                    <a:lnTo>
                      <a:pt x="199" y="32"/>
                    </a:lnTo>
                    <a:lnTo>
                      <a:pt x="217" y="28"/>
                    </a:lnTo>
                    <a:lnTo>
                      <a:pt x="234" y="22"/>
                    </a:lnTo>
                    <a:lnTo>
                      <a:pt x="250" y="14"/>
                    </a:lnTo>
                    <a:lnTo>
                      <a:pt x="267" y="7"/>
                    </a:lnTo>
                    <a:lnTo>
                      <a:pt x="28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9" name="Freeform 31"/>
              <p:cNvSpPr>
                <a:spLocks/>
              </p:cNvSpPr>
              <p:nvPr/>
            </p:nvSpPr>
            <p:spPr bwMode="auto">
              <a:xfrm>
                <a:off x="2719" y="2313"/>
                <a:ext cx="57" cy="79"/>
              </a:xfrm>
              <a:custGeom>
                <a:avLst/>
                <a:gdLst>
                  <a:gd name="T0" fmla="*/ 28 w 57"/>
                  <a:gd name="T1" fmla="*/ 73 h 79"/>
                  <a:gd name="T2" fmla="*/ 22 w 57"/>
                  <a:gd name="T3" fmla="*/ 78 h 79"/>
                  <a:gd name="T4" fmla="*/ 15 w 57"/>
                  <a:gd name="T5" fmla="*/ 79 h 79"/>
                  <a:gd name="T6" fmla="*/ 8 w 57"/>
                  <a:gd name="T7" fmla="*/ 76 h 79"/>
                  <a:gd name="T8" fmla="*/ 3 w 57"/>
                  <a:gd name="T9" fmla="*/ 70 h 79"/>
                  <a:gd name="T10" fmla="*/ 0 w 57"/>
                  <a:gd name="T11" fmla="*/ 62 h 79"/>
                  <a:gd name="T12" fmla="*/ 0 w 57"/>
                  <a:gd name="T13" fmla="*/ 50 h 79"/>
                  <a:gd name="T14" fmla="*/ 3 w 57"/>
                  <a:gd name="T15" fmla="*/ 35 h 79"/>
                  <a:gd name="T16" fmla="*/ 11 w 57"/>
                  <a:gd name="T17" fmla="*/ 18 h 79"/>
                  <a:gd name="T18" fmla="*/ 13 w 57"/>
                  <a:gd name="T19" fmla="*/ 15 h 79"/>
                  <a:gd name="T20" fmla="*/ 17 w 57"/>
                  <a:gd name="T21" fmla="*/ 12 h 79"/>
                  <a:gd name="T22" fmla="*/ 21 w 57"/>
                  <a:gd name="T23" fmla="*/ 7 h 79"/>
                  <a:gd name="T24" fmla="*/ 26 w 57"/>
                  <a:gd name="T25" fmla="*/ 3 h 79"/>
                  <a:gd name="T26" fmla="*/ 32 w 57"/>
                  <a:gd name="T27" fmla="*/ 2 h 79"/>
                  <a:gd name="T28" fmla="*/ 37 w 57"/>
                  <a:gd name="T29" fmla="*/ 0 h 79"/>
                  <a:gd name="T30" fmla="*/ 44 w 57"/>
                  <a:gd name="T31" fmla="*/ 0 h 79"/>
                  <a:gd name="T32" fmla="*/ 51 w 57"/>
                  <a:gd name="T33" fmla="*/ 3 h 79"/>
                  <a:gd name="T34" fmla="*/ 56 w 57"/>
                  <a:gd name="T35" fmla="*/ 9 h 79"/>
                  <a:gd name="T36" fmla="*/ 57 w 57"/>
                  <a:gd name="T37" fmla="*/ 18 h 79"/>
                  <a:gd name="T38" fmla="*/ 54 w 57"/>
                  <a:gd name="T39" fmla="*/ 28 h 79"/>
                  <a:gd name="T40" fmla="*/ 51 w 57"/>
                  <a:gd name="T41" fmla="*/ 40 h 79"/>
                  <a:gd name="T42" fmla="*/ 46 w 57"/>
                  <a:gd name="T43" fmla="*/ 50 h 79"/>
                  <a:gd name="T44" fmla="*/ 39 w 57"/>
                  <a:gd name="T45" fmla="*/ 60 h 79"/>
                  <a:gd name="T46" fmla="*/ 34 w 57"/>
                  <a:gd name="T47" fmla="*/ 68 h 79"/>
                  <a:gd name="T48" fmla="*/ 28 w 57"/>
                  <a:gd name="T49" fmla="*/ 73 h 7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7" h="79">
                    <a:moveTo>
                      <a:pt x="28" y="73"/>
                    </a:moveTo>
                    <a:lnTo>
                      <a:pt x="22" y="78"/>
                    </a:lnTo>
                    <a:lnTo>
                      <a:pt x="15" y="79"/>
                    </a:lnTo>
                    <a:lnTo>
                      <a:pt x="8" y="76"/>
                    </a:lnTo>
                    <a:lnTo>
                      <a:pt x="3" y="70"/>
                    </a:lnTo>
                    <a:lnTo>
                      <a:pt x="0" y="62"/>
                    </a:lnTo>
                    <a:lnTo>
                      <a:pt x="0" y="50"/>
                    </a:lnTo>
                    <a:lnTo>
                      <a:pt x="3" y="35"/>
                    </a:lnTo>
                    <a:lnTo>
                      <a:pt x="11" y="18"/>
                    </a:lnTo>
                    <a:lnTo>
                      <a:pt x="13" y="15"/>
                    </a:lnTo>
                    <a:lnTo>
                      <a:pt x="17" y="12"/>
                    </a:lnTo>
                    <a:lnTo>
                      <a:pt x="21" y="7"/>
                    </a:lnTo>
                    <a:lnTo>
                      <a:pt x="26" y="3"/>
                    </a:lnTo>
                    <a:lnTo>
                      <a:pt x="32" y="2"/>
                    </a:lnTo>
                    <a:lnTo>
                      <a:pt x="37" y="0"/>
                    </a:lnTo>
                    <a:lnTo>
                      <a:pt x="44" y="0"/>
                    </a:lnTo>
                    <a:lnTo>
                      <a:pt x="51" y="3"/>
                    </a:lnTo>
                    <a:lnTo>
                      <a:pt x="56" y="9"/>
                    </a:lnTo>
                    <a:lnTo>
                      <a:pt x="57" y="18"/>
                    </a:lnTo>
                    <a:lnTo>
                      <a:pt x="54" y="28"/>
                    </a:lnTo>
                    <a:lnTo>
                      <a:pt x="51" y="40"/>
                    </a:lnTo>
                    <a:lnTo>
                      <a:pt x="46" y="50"/>
                    </a:lnTo>
                    <a:lnTo>
                      <a:pt x="39" y="60"/>
                    </a:lnTo>
                    <a:lnTo>
                      <a:pt x="34" y="68"/>
                    </a:lnTo>
                    <a:lnTo>
                      <a:pt x="28" y="73"/>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0" name="Freeform 32"/>
              <p:cNvSpPr>
                <a:spLocks/>
              </p:cNvSpPr>
              <p:nvPr/>
            </p:nvSpPr>
            <p:spPr bwMode="auto">
              <a:xfrm>
                <a:off x="441" y="2438"/>
                <a:ext cx="741" cy="868"/>
              </a:xfrm>
              <a:custGeom>
                <a:avLst/>
                <a:gdLst>
                  <a:gd name="T0" fmla="*/ 724 w 741"/>
                  <a:gd name="T1" fmla="*/ 104 h 868"/>
                  <a:gd name="T2" fmla="*/ 741 w 741"/>
                  <a:gd name="T3" fmla="*/ 186 h 868"/>
                  <a:gd name="T4" fmla="*/ 712 w 741"/>
                  <a:gd name="T5" fmla="*/ 297 h 868"/>
                  <a:gd name="T6" fmla="*/ 649 w 741"/>
                  <a:gd name="T7" fmla="*/ 379 h 868"/>
                  <a:gd name="T8" fmla="*/ 597 w 741"/>
                  <a:gd name="T9" fmla="*/ 401 h 868"/>
                  <a:gd name="T10" fmla="*/ 549 w 741"/>
                  <a:gd name="T11" fmla="*/ 397 h 868"/>
                  <a:gd name="T12" fmla="*/ 502 w 741"/>
                  <a:gd name="T13" fmla="*/ 394 h 868"/>
                  <a:gd name="T14" fmla="*/ 457 w 741"/>
                  <a:gd name="T15" fmla="*/ 376 h 868"/>
                  <a:gd name="T16" fmla="*/ 445 w 741"/>
                  <a:gd name="T17" fmla="*/ 322 h 868"/>
                  <a:gd name="T18" fmla="*/ 378 w 741"/>
                  <a:gd name="T19" fmla="*/ 256 h 868"/>
                  <a:gd name="T20" fmla="*/ 365 w 741"/>
                  <a:gd name="T21" fmla="*/ 260 h 868"/>
                  <a:gd name="T22" fmla="*/ 375 w 741"/>
                  <a:gd name="T23" fmla="*/ 279 h 868"/>
                  <a:gd name="T24" fmla="*/ 402 w 741"/>
                  <a:gd name="T25" fmla="*/ 299 h 868"/>
                  <a:gd name="T26" fmla="*/ 429 w 741"/>
                  <a:gd name="T27" fmla="*/ 331 h 868"/>
                  <a:gd name="T28" fmla="*/ 439 w 741"/>
                  <a:gd name="T29" fmla="*/ 372 h 868"/>
                  <a:gd name="T30" fmla="*/ 417 w 741"/>
                  <a:gd name="T31" fmla="*/ 403 h 868"/>
                  <a:gd name="T32" fmla="*/ 381 w 741"/>
                  <a:gd name="T33" fmla="*/ 405 h 868"/>
                  <a:gd name="T34" fmla="*/ 344 w 741"/>
                  <a:gd name="T35" fmla="*/ 413 h 868"/>
                  <a:gd name="T36" fmla="*/ 297 w 741"/>
                  <a:gd name="T37" fmla="*/ 423 h 868"/>
                  <a:gd name="T38" fmla="*/ 251 w 741"/>
                  <a:gd name="T39" fmla="*/ 432 h 868"/>
                  <a:gd name="T40" fmla="*/ 231 w 741"/>
                  <a:gd name="T41" fmla="*/ 451 h 868"/>
                  <a:gd name="T42" fmla="*/ 262 w 741"/>
                  <a:gd name="T43" fmla="*/ 448 h 868"/>
                  <a:gd name="T44" fmla="*/ 299 w 741"/>
                  <a:gd name="T45" fmla="*/ 441 h 868"/>
                  <a:gd name="T46" fmla="*/ 333 w 741"/>
                  <a:gd name="T47" fmla="*/ 441 h 868"/>
                  <a:gd name="T48" fmla="*/ 378 w 741"/>
                  <a:gd name="T49" fmla="*/ 436 h 868"/>
                  <a:gd name="T50" fmla="*/ 431 w 741"/>
                  <a:gd name="T51" fmla="*/ 430 h 868"/>
                  <a:gd name="T52" fmla="*/ 485 w 741"/>
                  <a:gd name="T53" fmla="*/ 426 h 868"/>
                  <a:gd name="T54" fmla="*/ 531 w 741"/>
                  <a:gd name="T55" fmla="*/ 423 h 868"/>
                  <a:gd name="T56" fmla="*/ 552 w 741"/>
                  <a:gd name="T57" fmla="*/ 429 h 868"/>
                  <a:gd name="T58" fmla="*/ 471 w 741"/>
                  <a:gd name="T59" fmla="*/ 515 h 868"/>
                  <a:gd name="T60" fmla="*/ 409 w 741"/>
                  <a:gd name="T61" fmla="*/ 613 h 868"/>
                  <a:gd name="T62" fmla="*/ 364 w 741"/>
                  <a:gd name="T63" fmla="*/ 703 h 868"/>
                  <a:gd name="T64" fmla="*/ 336 w 741"/>
                  <a:gd name="T65" fmla="*/ 767 h 868"/>
                  <a:gd name="T66" fmla="*/ 310 w 741"/>
                  <a:gd name="T67" fmla="*/ 841 h 868"/>
                  <a:gd name="T68" fmla="*/ 256 w 741"/>
                  <a:gd name="T69" fmla="*/ 846 h 868"/>
                  <a:gd name="T70" fmla="*/ 186 w 741"/>
                  <a:gd name="T71" fmla="*/ 807 h 868"/>
                  <a:gd name="T72" fmla="*/ 120 w 741"/>
                  <a:gd name="T73" fmla="*/ 757 h 868"/>
                  <a:gd name="T74" fmla="*/ 64 w 741"/>
                  <a:gd name="T75" fmla="*/ 696 h 868"/>
                  <a:gd name="T76" fmla="*/ 21 w 741"/>
                  <a:gd name="T77" fmla="*/ 625 h 868"/>
                  <a:gd name="T78" fmla="*/ 0 w 741"/>
                  <a:gd name="T79" fmla="*/ 530 h 868"/>
                  <a:gd name="T80" fmla="*/ 19 w 741"/>
                  <a:gd name="T81" fmla="*/ 422 h 868"/>
                  <a:gd name="T82" fmla="*/ 76 w 741"/>
                  <a:gd name="T83" fmla="*/ 335 h 868"/>
                  <a:gd name="T84" fmla="*/ 141 w 741"/>
                  <a:gd name="T85" fmla="*/ 285 h 868"/>
                  <a:gd name="T86" fmla="*/ 202 w 741"/>
                  <a:gd name="T87" fmla="*/ 253 h 868"/>
                  <a:gd name="T88" fmla="*/ 269 w 741"/>
                  <a:gd name="T89" fmla="*/ 244 h 868"/>
                  <a:gd name="T90" fmla="*/ 287 w 741"/>
                  <a:gd name="T91" fmla="*/ 246 h 868"/>
                  <a:gd name="T92" fmla="*/ 297 w 741"/>
                  <a:gd name="T93" fmla="*/ 238 h 868"/>
                  <a:gd name="T94" fmla="*/ 292 w 741"/>
                  <a:gd name="T95" fmla="*/ 228 h 868"/>
                  <a:gd name="T96" fmla="*/ 279 w 741"/>
                  <a:gd name="T97" fmla="*/ 219 h 868"/>
                  <a:gd name="T98" fmla="*/ 292 w 741"/>
                  <a:gd name="T99" fmla="*/ 177 h 868"/>
                  <a:gd name="T100" fmla="*/ 313 w 741"/>
                  <a:gd name="T101" fmla="*/ 142 h 868"/>
                  <a:gd name="T102" fmla="*/ 340 w 741"/>
                  <a:gd name="T103" fmla="*/ 99 h 868"/>
                  <a:gd name="T104" fmla="*/ 386 w 741"/>
                  <a:gd name="T105" fmla="*/ 57 h 868"/>
                  <a:gd name="T106" fmla="*/ 439 w 741"/>
                  <a:gd name="T107" fmla="*/ 26 h 868"/>
                  <a:gd name="T108" fmla="*/ 497 w 741"/>
                  <a:gd name="T109" fmla="*/ 7 h 868"/>
                  <a:gd name="T110" fmla="*/ 557 w 741"/>
                  <a:gd name="T111" fmla="*/ 0 h 868"/>
                  <a:gd name="T112" fmla="*/ 618 w 741"/>
                  <a:gd name="T113" fmla="*/ 8 h 868"/>
                  <a:gd name="T114" fmla="*/ 653 w 741"/>
                  <a:gd name="T115" fmla="*/ 20 h 868"/>
                  <a:gd name="T116" fmla="*/ 684 w 741"/>
                  <a:gd name="T117" fmla="*/ 39 h 86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41" h="868">
                    <a:moveTo>
                      <a:pt x="704" y="63"/>
                    </a:moveTo>
                    <a:lnTo>
                      <a:pt x="714" y="83"/>
                    </a:lnTo>
                    <a:lnTo>
                      <a:pt x="724" y="104"/>
                    </a:lnTo>
                    <a:lnTo>
                      <a:pt x="732" y="126"/>
                    </a:lnTo>
                    <a:lnTo>
                      <a:pt x="737" y="149"/>
                    </a:lnTo>
                    <a:lnTo>
                      <a:pt x="741" y="186"/>
                    </a:lnTo>
                    <a:lnTo>
                      <a:pt x="737" y="224"/>
                    </a:lnTo>
                    <a:lnTo>
                      <a:pt x="727" y="260"/>
                    </a:lnTo>
                    <a:lnTo>
                      <a:pt x="712" y="297"/>
                    </a:lnTo>
                    <a:lnTo>
                      <a:pt x="694" y="329"/>
                    </a:lnTo>
                    <a:lnTo>
                      <a:pt x="673" y="357"/>
                    </a:lnTo>
                    <a:lnTo>
                      <a:pt x="649" y="379"/>
                    </a:lnTo>
                    <a:lnTo>
                      <a:pt x="627" y="394"/>
                    </a:lnTo>
                    <a:lnTo>
                      <a:pt x="612" y="398"/>
                    </a:lnTo>
                    <a:lnTo>
                      <a:pt x="597" y="401"/>
                    </a:lnTo>
                    <a:lnTo>
                      <a:pt x="581" y="400"/>
                    </a:lnTo>
                    <a:lnTo>
                      <a:pt x="566" y="398"/>
                    </a:lnTo>
                    <a:lnTo>
                      <a:pt x="549" y="397"/>
                    </a:lnTo>
                    <a:lnTo>
                      <a:pt x="533" y="394"/>
                    </a:lnTo>
                    <a:lnTo>
                      <a:pt x="518" y="394"/>
                    </a:lnTo>
                    <a:lnTo>
                      <a:pt x="502" y="394"/>
                    </a:lnTo>
                    <a:lnTo>
                      <a:pt x="457" y="395"/>
                    </a:lnTo>
                    <a:lnTo>
                      <a:pt x="457" y="388"/>
                    </a:lnTo>
                    <a:lnTo>
                      <a:pt x="457" y="376"/>
                    </a:lnTo>
                    <a:lnTo>
                      <a:pt x="456" y="360"/>
                    </a:lnTo>
                    <a:lnTo>
                      <a:pt x="454" y="342"/>
                    </a:lnTo>
                    <a:lnTo>
                      <a:pt x="445" y="322"/>
                    </a:lnTo>
                    <a:lnTo>
                      <a:pt x="431" y="300"/>
                    </a:lnTo>
                    <a:lnTo>
                      <a:pt x="409" y="278"/>
                    </a:lnTo>
                    <a:lnTo>
                      <a:pt x="378" y="256"/>
                    </a:lnTo>
                    <a:lnTo>
                      <a:pt x="374" y="256"/>
                    </a:lnTo>
                    <a:lnTo>
                      <a:pt x="369" y="257"/>
                    </a:lnTo>
                    <a:lnTo>
                      <a:pt x="365" y="260"/>
                    </a:lnTo>
                    <a:lnTo>
                      <a:pt x="364" y="265"/>
                    </a:lnTo>
                    <a:lnTo>
                      <a:pt x="368" y="275"/>
                    </a:lnTo>
                    <a:lnTo>
                      <a:pt x="375" y="279"/>
                    </a:lnTo>
                    <a:lnTo>
                      <a:pt x="385" y="282"/>
                    </a:lnTo>
                    <a:lnTo>
                      <a:pt x="394" y="288"/>
                    </a:lnTo>
                    <a:lnTo>
                      <a:pt x="402" y="299"/>
                    </a:lnTo>
                    <a:lnTo>
                      <a:pt x="412" y="309"/>
                    </a:lnTo>
                    <a:lnTo>
                      <a:pt x="421" y="319"/>
                    </a:lnTo>
                    <a:lnTo>
                      <a:pt x="429" y="331"/>
                    </a:lnTo>
                    <a:lnTo>
                      <a:pt x="434" y="342"/>
                    </a:lnTo>
                    <a:lnTo>
                      <a:pt x="437" y="357"/>
                    </a:lnTo>
                    <a:lnTo>
                      <a:pt x="439" y="372"/>
                    </a:lnTo>
                    <a:lnTo>
                      <a:pt x="435" y="389"/>
                    </a:lnTo>
                    <a:lnTo>
                      <a:pt x="427" y="397"/>
                    </a:lnTo>
                    <a:lnTo>
                      <a:pt x="417" y="403"/>
                    </a:lnTo>
                    <a:lnTo>
                      <a:pt x="406" y="404"/>
                    </a:lnTo>
                    <a:lnTo>
                      <a:pt x="394" y="405"/>
                    </a:lnTo>
                    <a:lnTo>
                      <a:pt x="381" y="405"/>
                    </a:lnTo>
                    <a:lnTo>
                      <a:pt x="368" y="407"/>
                    </a:lnTo>
                    <a:lnTo>
                      <a:pt x="355" y="408"/>
                    </a:lnTo>
                    <a:lnTo>
                      <a:pt x="344" y="413"/>
                    </a:lnTo>
                    <a:lnTo>
                      <a:pt x="329" y="417"/>
                    </a:lnTo>
                    <a:lnTo>
                      <a:pt x="313" y="422"/>
                    </a:lnTo>
                    <a:lnTo>
                      <a:pt x="297" y="423"/>
                    </a:lnTo>
                    <a:lnTo>
                      <a:pt x="280" y="426"/>
                    </a:lnTo>
                    <a:lnTo>
                      <a:pt x="265" y="429"/>
                    </a:lnTo>
                    <a:lnTo>
                      <a:pt x="251" y="432"/>
                    </a:lnTo>
                    <a:lnTo>
                      <a:pt x="236" y="439"/>
                    </a:lnTo>
                    <a:lnTo>
                      <a:pt x="223" y="448"/>
                    </a:lnTo>
                    <a:lnTo>
                      <a:pt x="231" y="451"/>
                    </a:lnTo>
                    <a:lnTo>
                      <a:pt x="239" y="452"/>
                    </a:lnTo>
                    <a:lnTo>
                      <a:pt x="251" y="451"/>
                    </a:lnTo>
                    <a:lnTo>
                      <a:pt x="262" y="448"/>
                    </a:lnTo>
                    <a:lnTo>
                      <a:pt x="274" y="445"/>
                    </a:lnTo>
                    <a:lnTo>
                      <a:pt x="287" y="442"/>
                    </a:lnTo>
                    <a:lnTo>
                      <a:pt x="299" y="441"/>
                    </a:lnTo>
                    <a:lnTo>
                      <a:pt x="313" y="442"/>
                    </a:lnTo>
                    <a:lnTo>
                      <a:pt x="322" y="442"/>
                    </a:lnTo>
                    <a:lnTo>
                      <a:pt x="333" y="441"/>
                    </a:lnTo>
                    <a:lnTo>
                      <a:pt x="346" y="439"/>
                    </a:lnTo>
                    <a:lnTo>
                      <a:pt x="361" y="438"/>
                    </a:lnTo>
                    <a:lnTo>
                      <a:pt x="378" y="436"/>
                    </a:lnTo>
                    <a:lnTo>
                      <a:pt x="395" y="435"/>
                    </a:lnTo>
                    <a:lnTo>
                      <a:pt x="412" y="433"/>
                    </a:lnTo>
                    <a:lnTo>
                      <a:pt x="431" y="430"/>
                    </a:lnTo>
                    <a:lnTo>
                      <a:pt x="450" y="429"/>
                    </a:lnTo>
                    <a:lnTo>
                      <a:pt x="467" y="427"/>
                    </a:lnTo>
                    <a:lnTo>
                      <a:pt x="485" y="426"/>
                    </a:lnTo>
                    <a:lnTo>
                      <a:pt x="502" y="425"/>
                    </a:lnTo>
                    <a:lnTo>
                      <a:pt x="517" y="425"/>
                    </a:lnTo>
                    <a:lnTo>
                      <a:pt x="531" y="423"/>
                    </a:lnTo>
                    <a:lnTo>
                      <a:pt x="542" y="423"/>
                    </a:lnTo>
                    <a:lnTo>
                      <a:pt x="552" y="423"/>
                    </a:lnTo>
                    <a:lnTo>
                      <a:pt x="552" y="429"/>
                    </a:lnTo>
                    <a:lnTo>
                      <a:pt x="522" y="457"/>
                    </a:lnTo>
                    <a:lnTo>
                      <a:pt x="496" y="486"/>
                    </a:lnTo>
                    <a:lnTo>
                      <a:pt x="471" y="515"/>
                    </a:lnTo>
                    <a:lnTo>
                      <a:pt x="450" y="548"/>
                    </a:lnTo>
                    <a:lnTo>
                      <a:pt x="429" y="580"/>
                    </a:lnTo>
                    <a:lnTo>
                      <a:pt x="409" y="613"/>
                    </a:lnTo>
                    <a:lnTo>
                      <a:pt x="390" y="647"/>
                    </a:lnTo>
                    <a:lnTo>
                      <a:pt x="373" y="682"/>
                    </a:lnTo>
                    <a:lnTo>
                      <a:pt x="364" y="703"/>
                    </a:lnTo>
                    <a:lnTo>
                      <a:pt x="355" y="723"/>
                    </a:lnTo>
                    <a:lnTo>
                      <a:pt x="345" y="745"/>
                    </a:lnTo>
                    <a:lnTo>
                      <a:pt x="336" y="767"/>
                    </a:lnTo>
                    <a:lnTo>
                      <a:pt x="326" y="791"/>
                    </a:lnTo>
                    <a:lnTo>
                      <a:pt x="318" y="816"/>
                    </a:lnTo>
                    <a:lnTo>
                      <a:pt x="310" y="841"/>
                    </a:lnTo>
                    <a:lnTo>
                      <a:pt x="303" y="868"/>
                    </a:lnTo>
                    <a:lnTo>
                      <a:pt x="279" y="858"/>
                    </a:lnTo>
                    <a:lnTo>
                      <a:pt x="256" y="846"/>
                    </a:lnTo>
                    <a:lnTo>
                      <a:pt x="232" y="835"/>
                    </a:lnTo>
                    <a:lnTo>
                      <a:pt x="208" y="822"/>
                    </a:lnTo>
                    <a:lnTo>
                      <a:pt x="186" y="807"/>
                    </a:lnTo>
                    <a:lnTo>
                      <a:pt x="163" y="791"/>
                    </a:lnTo>
                    <a:lnTo>
                      <a:pt x="141" y="775"/>
                    </a:lnTo>
                    <a:lnTo>
                      <a:pt x="120" y="757"/>
                    </a:lnTo>
                    <a:lnTo>
                      <a:pt x="100" y="738"/>
                    </a:lnTo>
                    <a:lnTo>
                      <a:pt x="81" y="718"/>
                    </a:lnTo>
                    <a:lnTo>
                      <a:pt x="64" y="696"/>
                    </a:lnTo>
                    <a:lnTo>
                      <a:pt x="48" y="674"/>
                    </a:lnTo>
                    <a:lnTo>
                      <a:pt x="34" y="650"/>
                    </a:lnTo>
                    <a:lnTo>
                      <a:pt x="21" y="625"/>
                    </a:lnTo>
                    <a:lnTo>
                      <a:pt x="11" y="599"/>
                    </a:lnTo>
                    <a:lnTo>
                      <a:pt x="4" y="571"/>
                    </a:lnTo>
                    <a:lnTo>
                      <a:pt x="0" y="530"/>
                    </a:lnTo>
                    <a:lnTo>
                      <a:pt x="2" y="490"/>
                    </a:lnTo>
                    <a:lnTo>
                      <a:pt x="8" y="455"/>
                    </a:lnTo>
                    <a:lnTo>
                      <a:pt x="19" y="422"/>
                    </a:lnTo>
                    <a:lnTo>
                      <a:pt x="34" y="391"/>
                    </a:lnTo>
                    <a:lnTo>
                      <a:pt x="53" y="362"/>
                    </a:lnTo>
                    <a:lnTo>
                      <a:pt x="76" y="335"/>
                    </a:lnTo>
                    <a:lnTo>
                      <a:pt x="105" y="312"/>
                    </a:lnTo>
                    <a:lnTo>
                      <a:pt x="122" y="299"/>
                    </a:lnTo>
                    <a:lnTo>
                      <a:pt x="141" y="285"/>
                    </a:lnTo>
                    <a:lnTo>
                      <a:pt x="161" y="274"/>
                    </a:lnTo>
                    <a:lnTo>
                      <a:pt x="181" y="262"/>
                    </a:lnTo>
                    <a:lnTo>
                      <a:pt x="202" y="253"/>
                    </a:lnTo>
                    <a:lnTo>
                      <a:pt x="224" y="247"/>
                    </a:lnTo>
                    <a:lnTo>
                      <a:pt x="247" y="244"/>
                    </a:lnTo>
                    <a:lnTo>
                      <a:pt x="269" y="244"/>
                    </a:lnTo>
                    <a:lnTo>
                      <a:pt x="273" y="250"/>
                    </a:lnTo>
                    <a:lnTo>
                      <a:pt x="280" y="250"/>
                    </a:lnTo>
                    <a:lnTo>
                      <a:pt x="287" y="246"/>
                    </a:lnTo>
                    <a:lnTo>
                      <a:pt x="294" y="243"/>
                    </a:lnTo>
                    <a:lnTo>
                      <a:pt x="295" y="241"/>
                    </a:lnTo>
                    <a:lnTo>
                      <a:pt x="297" y="238"/>
                    </a:lnTo>
                    <a:lnTo>
                      <a:pt x="295" y="234"/>
                    </a:lnTo>
                    <a:lnTo>
                      <a:pt x="295" y="231"/>
                    </a:lnTo>
                    <a:lnTo>
                      <a:pt x="292" y="228"/>
                    </a:lnTo>
                    <a:lnTo>
                      <a:pt x="288" y="225"/>
                    </a:lnTo>
                    <a:lnTo>
                      <a:pt x="284" y="222"/>
                    </a:lnTo>
                    <a:lnTo>
                      <a:pt x="279" y="219"/>
                    </a:lnTo>
                    <a:lnTo>
                      <a:pt x="282" y="203"/>
                    </a:lnTo>
                    <a:lnTo>
                      <a:pt x="287" y="189"/>
                    </a:lnTo>
                    <a:lnTo>
                      <a:pt x="292" y="177"/>
                    </a:lnTo>
                    <a:lnTo>
                      <a:pt x="298" y="165"/>
                    </a:lnTo>
                    <a:lnTo>
                      <a:pt x="305" y="153"/>
                    </a:lnTo>
                    <a:lnTo>
                      <a:pt x="313" y="142"/>
                    </a:lnTo>
                    <a:lnTo>
                      <a:pt x="320" y="129"/>
                    </a:lnTo>
                    <a:lnTo>
                      <a:pt x="328" y="115"/>
                    </a:lnTo>
                    <a:lnTo>
                      <a:pt x="340" y="99"/>
                    </a:lnTo>
                    <a:lnTo>
                      <a:pt x="355" y="85"/>
                    </a:lnTo>
                    <a:lnTo>
                      <a:pt x="370" y="70"/>
                    </a:lnTo>
                    <a:lnTo>
                      <a:pt x="386" y="57"/>
                    </a:lnTo>
                    <a:lnTo>
                      <a:pt x="402" y="45"/>
                    </a:lnTo>
                    <a:lnTo>
                      <a:pt x="421" y="35"/>
                    </a:lnTo>
                    <a:lnTo>
                      <a:pt x="439" y="26"/>
                    </a:lnTo>
                    <a:lnTo>
                      <a:pt x="458" y="17"/>
                    </a:lnTo>
                    <a:lnTo>
                      <a:pt x="477" y="11"/>
                    </a:lnTo>
                    <a:lnTo>
                      <a:pt x="497" y="7"/>
                    </a:lnTo>
                    <a:lnTo>
                      <a:pt x="517" y="3"/>
                    </a:lnTo>
                    <a:lnTo>
                      <a:pt x="537" y="1"/>
                    </a:lnTo>
                    <a:lnTo>
                      <a:pt x="557" y="0"/>
                    </a:lnTo>
                    <a:lnTo>
                      <a:pt x="578" y="1"/>
                    </a:lnTo>
                    <a:lnTo>
                      <a:pt x="598" y="4"/>
                    </a:lnTo>
                    <a:lnTo>
                      <a:pt x="618" y="8"/>
                    </a:lnTo>
                    <a:lnTo>
                      <a:pt x="630" y="11"/>
                    </a:lnTo>
                    <a:lnTo>
                      <a:pt x="642" y="16"/>
                    </a:lnTo>
                    <a:lnTo>
                      <a:pt x="653" y="20"/>
                    </a:lnTo>
                    <a:lnTo>
                      <a:pt x="664" y="25"/>
                    </a:lnTo>
                    <a:lnTo>
                      <a:pt x="674" y="30"/>
                    </a:lnTo>
                    <a:lnTo>
                      <a:pt x="684" y="39"/>
                    </a:lnTo>
                    <a:lnTo>
                      <a:pt x="694" y="49"/>
                    </a:lnTo>
                    <a:lnTo>
                      <a:pt x="704" y="63"/>
                    </a:lnTo>
                    <a:close/>
                  </a:path>
                </a:pathLst>
              </a:custGeom>
              <a:solidFill>
                <a:srgbClr val="E2E5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1" name="Freeform 33"/>
              <p:cNvSpPr>
                <a:spLocks/>
              </p:cNvSpPr>
              <p:nvPr/>
            </p:nvSpPr>
            <p:spPr bwMode="auto">
              <a:xfrm>
                <a:off x="2189" y="2495"/>
                <a:ext cx="450" cy="495"/>
              </a:xfrm>
              <a:custGeom>
                <a:avLst/>
                <a:gdLst>
                  <a:gd name="T0" fmla="*/ 393 w 450"/>
                  <a:gd name="T1" fmla="*/ 92 h 495"/>
                  <a:gd name="T2" fmla="*/ 423 w 450"/>
                  <a:gd name="T3" fmla="*/ 133 h 495"/>
                  <a:gd name="T4" fmla="*/ 442 w 450"/>
                  <a:gd name="T5" fmla="*/ 183 h 495"/>
                  <a:gd name="T6" fmla="*/ 450 w 450"/>
                  <a:gd name="T7" fmla="*/ 237 h 495"/>
                  <a:gd name="T8" fmla="*/ 446 w 450"/>
                  <a:gd name="T9" fmla="*/ 271 h 495"/>
                  <a:gd name="T10" fmla="*/ 430 w 450"/>
                  <a:gd name="T11" fmla="*/ 324 h 495"/>
                  <a:gd name="T12" fmla="*/ 405 w 450"/>
                  <a:gd name="T13" fmla="*/ 400 h 495"/>
                  <a:gd name="T14" fmla="*/ 376 w 450"/>
                  <a:gd name="T15" fmla="*/ 470 h 495"/>
                  <a:gd name="T16" fmla="*/ 348 w 450"/>
                  <a:gd name="T17" fmla="*/ 473 h 495"/>
                  <a:gd name="T18" fmla="*/ 313 w 450"/>
                  <a:gd name="T19" fmla="*/ 431 h 495"/>
                  <a:gd name="T20" fmla="*/ 274 w 450"/>
                  <a:gd name="T21" fmla="*/ 391 h 495"/>
                  <a:gd name="T22" fmla="*/ 231 w 450"/>
                  <a:gd name="T23" fmla="*/ 356 h 495"/>
                  <a:gd name="T24" fmla="*/ 185 w 450"/>
                  <a:gd name="T25" fmla="*/ 325 h 495"/>
                  <a:gd name="T26" fmla="*/ 135 w 450"/>
                  <a:gd name="T27" fmla="*/ 302 h 495"/>
                  <a:gd name="T28" fmla="*/ 83 w 450"/>
                  <a:gd name="T29" fmla="*/ 285 h 495"/>
                  <a:gd name="T30" fmla="*/ 28 w 450"/>
                  <a:gd name="T31" fmla="*/ 280 h 495"/>
                  <a:gd name="T32" fmla="*/ 7 w 450"/>
                  <a:gd name="T33" fmla="*/ 261 h 495"/>
                  <a:gd name="T34" fmla="*/ 29 w 450"/>
                  <a:gd name="T35" fmla="*/ 193 h 495"/>
                  <a:gd name="T36" fmla="*/ 56 w 450"/>
                  <a:gd name="T37" fmla="*/ 114 h 495"/>
                  <a:gd name="T38" fmla="*/ 76 w 450"/>
                  <a:gd name="T39" fmla="*/ 60 h 495"/>
                  <a:gd name="T40" fmla="*/ 85 w 450"/>
                  <a:gd name="T41" fmla="*/ 44 h 495"/>
                  <a:gd name="T42" fmla="*/ 98 w 450"/>
                  <a:gd name="T43" fmla="*/ 29 h 495"/>
                  <a:gd name="T44" fmla="*/ 110 w 450"/>
                  <a:gd name="T45" fmla="*/ 16 h 495"/>
                  <a:gd name="T46" fmla="*/ 126 w 450"/>
                  <a:gd name="T47" fmla="*/ 4 h 495"/>
                  <a:gd name="T48" fmla="*/ 152 w 450"/>
                  <a:gd name="T49" fmla="*/ 4 h 495"/>
                  <a:gd name="T50" fmla="*/ 182 w 450"/>
                  <a:gd name="T51" fmla="*/ 10 h 495"/>
                  <a:gd name="T52" fmla="*/ 212 w 450"/>
                  <a:gd name="T53" fmla="*/ 16 h 495"/>
                  <a:gd name="T54" fmla="*/ 242 w 450"/>
                  <a:gd name="T55" fmla="*/ 22 h 495"/>
                  <a:gd name="T56" fmla="*/ 272 w 450"/>
                  <a:gd name="T57" fmla="*/ 28 h 495"/>
                  <a:gd name="T58" fmla="*/ 302 w 450"/>
                  <a:gd name="T59" fmla="*/ 36 h 495"/>
                  <a:gd name="T60" fmla="*/ 332 w 450"/>
                  <a:gd name="T61" fmla="*/ 50 h 495"/>
                  <a:gd name="T62" fmla="*/ 359 w 450"/>
                  <a:gd name="T63" fmla="*/ 66 h 4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0" h="495">
                    <a:moveTo>
                      <a:pt x="373" y="76"/>
                    </a:moveTo>
                    <a:lnTo>
                      <a:pt x="393" y="92"/>
                    </a:lnTo>
                    <a:lnTo>
                      <a:pt x="409" y="111"/>
                    </a:lnTo>
                    <a:lnTo>
                      <a:pt x="423" y="133"/>
                    </a:lnTo>
                    <a:lnTo>
                      <a:pt x="435" y="158"/>
                    </a:lnTo>
                    <a:lnTo>
                      <a:pt x="442" y="183"/>
                    </a:lnTo>
                    <a:lnTo>
                      <a:pt x="449" y="211"/>
                    </a:lnTo>
                    <a:lnTo>
                      <a:pt x="450" y="237"/>
                    </a:lnTo>
                    <a:lnTo>
                      <a:pt x="449" y="262"/>
                    </a:lnTo>
                    <a:lnTo>
                      <a:pt x="446" y="271"/>
                    </a:lnTo>
                    <a:lnTo>
                      <a:pt x="440" y="291"/>
                    </a:lnTo>
                    <a:lnTo>
                      <a:pt x="430" y="324"/>
                    </a:lnTo>
                    <a:lnTo>
                      <a:pt x="419" y="360"/>
                    </a:lnTo>
                    <a:lnTo>
                      <a:pt x="405" y="400"/>
                    </a:lnTo>
                    <a:lnTo>
                      <a:pt x="391" y="438"/>
                    </a:lnTo>
                    <a:lnTo>
                      <a:pt x="376" y="470"/>
                    </a:lnTo>
                    <a:lnTo>
                      <a:pt x="363" y="495"/>
                    </a:lnTo>
                    <a:lnTo>
                      <a:pt x="348" y="473"/>
                    </a:lnTo>
                    <a:lnTo>
                      <a:pt x="330" y="452"/>
                    </a:lnTo>
                    <a:lnTo>
                      <a:pt x="313" y="431"/>
                    </a:lnTo>
                    <a:lnTo>
                      <a:pt x="294" y="411"/>
                    </a:lnTo>
                    <a:lnTo>
                      <a:pt x="274" y="391"/>
                    </a:lnTo>
                    <a:lnTo>
                      <a:pt x="253" y="373"/>
                    </a:lnTo>
                    <a:lnTo>
                      <a:pt x="231" y="356"/>
                    </a:lnTo>
                    <a:lnTo>
                      <a:pt x="208" y="340"/>
                    </a:lnTo>
                    <a:lnTo>
                      <a:pt x="185" y="325"/>
                    </a:lnTo>
                    <a:lnTo>
                      <a:pt x="160" y="313"/>
                    </a:lnTo>
                    <a:lnTo>
                      <a:pt x="135" y="302"/>
                    </a:lnTo>
                    <a:lnTo>
                      <a:pt x="109" y="293"/>
                    </a:lnTo>
                    <a:lnTo>
                      <a:pt x="83" y="285"/>
                    </a:lnTo>
                    <a:lnTo>
                      <a:pt x="55" y="281"/>
                    </a:lnTo>
                    <a:lnTo>
                      <a:pt x="28" y="280"/>
                    </a:lnTo>
                    <a:lnTo>
                      <a:pt x="0" y="280"/>
                    </a:lnTo>
                    <a:lnTo>
                      <a:pt x="7" y="261"/>
                    </a:lnTo>
                    <a:lnTo>
                      <a:pt x="17" y="230"/>
                    </a:lnTo>
                    <a:lnTo>
                      <a:pt x="29" y="193"/>
                    </a:lnTo>
                    <a:lnTo>
                      <a:pt x="43" y="152"/>
                    </a:lnTo>
                    <a:lnTo>
                      <a:pt x="56" y="114"/>
                    </a:lnTo>
                    <a:lnTo>
                      <a:pt x="68" y="82"/>
                    </a:lnTo>
                    <a:lnTo>
                      <a:pt x="76" y="60"/>
                    </a:lnTo>
                    <a:lnTo>
                      <a:pt x="79" y="51"/>
                    </a:lnTo>
                    <a:lnTo>
                      <a:pt x="85" y="44"/>
                    </a:lnTo>
                    <a:lnTo>
                      <a:pt x="91" y="36"/>
                    </a:lnTo>
                    <a:lnTo>
                      <a:pt x="98" y="29"/>
                    </a:lnTo>
                    <a:lnTo>
                      <a:pt x="103" y="22"/>
                    </a:lnTo>
                    <a:lnTo>
                      <a:pt x="110" y="16"/>
                    </a:lnTo>
                    <a:lnTo>
                      <a:pt x="117" y="10"/>
                    </a:lnTo>
                    <a:lnTo>
                      <a:pt x="126" y="4"/>
                    </a:lnTo>
                    <a:lnTo>
                      <a:pt x="137" y="0"/>
                    </a:lnTo>
                    <a:lnTo>
                      <a:pt x="152" y="4"/>
                    </a:lnTo>
                    <a:lnTo>
                      <a:pt x="167" y="7"/>
                    </a:lnTo>
                    <a:lnTo>
                      <a:pt x="182" y="10"/>
                    </a:lnTo>
                    <a:lnTo>
                      <a:pt x="197" y="13"/>
                    </a:lnTo>
                    <a:lnTo>
                      <a:pt x="212" y="16"/>
                    </a:lnTo>
                    <a:lnTo>
                      <a:pt x="227" y="19"/>
                    </a:lnTo>
                    <a:lnTo>
                      <a:pt x="242" y="22"/>
                    </a:lnTo>
                    <a:lnTo>
                      <a:pt x="257" y="25"/>
                    </a:lnTo>
                    <a:lnTo>
                      <a:pt x="272" y="28"/>
                    </a:lnTo>
                    <a:lnTo>
                      <a:pt x="287" y="32"/>
                    </a:lnTo>
                    <a:lnTo>
                      <a:pt x="302" y="36"/>
                    </a:lnTo>
                    <a:lnTo>
                      <a:pt x="317" y="42"/>
                    </a:lnTo>
                    <a:lnTo>
                      <a:pt x="332" y="50"/>
                    </a:lnTo>
                    <a:lnTo>
                      <a:pt x="345" y="57"/>
                    </a:lnTo>
                    <a:lnTo>
                      <a:pt x="359" y="66"/>
                    </a:lnTo>
                    <a:lnTo>
                      <a:pt x="373" y="76"/>
                    </a:lnTo>
                    <a:close/>
                  </a:path>
                </a:pathLst>
              </a:custGeom>
              <a:solidFill>
                <a:srgbClr val="E2E5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2" name="Freeform 34"/>
              <p:cNvSpPr>
                <a:spLocks/>
              </p:cNvSpPr>
              <p:nvPr/>
            </p:nvSpPr>
            <p:spPr bwMode="auto">
              <a:xfrm>
                <a:off x="1845" y="2511"/>
                <a:ext cx="31" cy="54"/>
              </a:xfrm>
              <a:custGeom>
                <a:avLst/>
                <a:gdLst>
                  <a:gd name="T0" fmla="*/ 29 w 31"/>
                  <a:gd name="T1" fmla="*/ 19 h 54"/>
                  <a:gd name="T2" fmla="*/ 31 w 31"/>
                  <a:gd name="T3" fmla="*/ 31 h 54"/>
                  <a:gd name="T4" fmla="*/ 28 w 31"/>
                  <a:gd name="T5" fmla="*/ 39 h 54"/>
                  <a:gd name="T6" fmla="*/ 23 w 31"/>
                  <a:gd name="T7" fmla="*/ 47 h 54"/>
                  <a:gd name="T8" fmla="*/ 19 w 31"/>
                  <a:gd name="T9" fmla="*/ 54 h 54"/>
                  <a:gd name="T10" fmla="*/ 12 w 31"/>
                  <a:gd name="T11" fmla="*/ 44 h 54"/>
                  <a:gd name="T12" fmla="*/ 8 w 31"/>
                  <a:gd name="T13" fmla="*/ 29 h 54"/>
                  <a:gd name="T14" fmla="*/ 6 w 31"/>
                  <a:gd name="T15" fmla="*/ 13 h 54"/>
                  <a:gd name="T16" fmla="*/ 0 w 31"/>
                  <a:gd name="T17" fmla="*/ 0 h 54"/>
                  <a:gd name="T18" fmla="*/ 9 w 31"/>
                  <a:gd name="T19" fmla="*/ 1 h 54"/>
                  <a:gd name="T20" fmla="*/ 17 w 31"/>
                  <a:gd name="T21" fmla="*/ 7 h 54"/>
                  <a:gd name="T22" fmla="*/ 23 w 31"/>
                  <a:gd name="T23" fmla="*/ 15 h 54"/>
                  <a:gd name="T24" fmla="*/ 29 w 31"/>
                  <a:gd name="T25" fmla="*/ 19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54">
                    <a:moveTo>
                      <a:pt x="29" y="19"/>
                    </a:moveTo>
                    <a:lnTo>
                      <a:pt x="31" y="31"/>
                    </a:lnTo>
                    <a:lnTo>
                      <a:pt x="28" y="39"/>
                    </a:lnTo>
                    <a:lnTo>
                      <a:pt x="23" y="47"/>
                    </a:lnTo>
                    <a:lnTo>
                      <a:pt x="19" y="54"/>
                    </a:lnTo>
                    <a:lnTo>
                      <a:pt x="12" y="44"/>
                    </a:lnTo>
                    <a:lnTo>
                      <a:pt x="8" y="29"/>
                    </a:lnTo>
                    <a:lnTo>
                      <a:pt x="6" y="13"/>
                    </a:lnTo>
                    <a:lnTo>
                      <a:pt x="0" y="0"/>
                    </a:lnTo>
                    <a:lnTo>
                      <a:pt x="9" y="1"/>
                    </a:lnTo>
                    <a:lnTo>
                      <a:pt x="17" y="7"/>
                    </a:lnTo>
                    <a:lnTo>
                      <a:pt x="23" y="15"/>
                    </a:lnTo>
                    <a:lnTo>
                      <a:pt x="29" y="19"/>
                    </a:lnTo>
                    <a:close/>
                  </a:path>
                </a:pathLst>
              </a:custGeom>
              <a:solidFill>
                <a:srgbClr val="005B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3" name="Freeform 35"/>
              <p:cNvSpPr>
                <a:spLocks/>
              </p:cNvSpPr>
              <p:nvPr/>
            </p:nvSpPr>
            <p:spPr bwMode="auto">
              <a:xfrm>
                <a:off x="1294" y="2523"/>
                <a:ext cx="62" cy="71"/>
              </a:xfrm>
              <a:custGeom>
                <a:avLst/>
                <a:gdLst>
                  <a:gd name="T0" fmla="*/ 62 w 62"/>
                  <a:gd name="T1" fmla="*/ 4 h 71"/>
                  <a:gd name="T2" fmla="*/ 56 w 62"/>
                  <a:gd name="T3" fmla="*/ 13 h 71"/>
                  <a:gd name="T4" fmla="*/ 49 w 62"/>
                  <a:gd name="T5" fmla="*/ 22 h 71"/>
                  <a:gd name="T6" fmla="*/ 41 w 62"/>
                  <a:gd name="T7" fmla="*/ 30 h 71"/>
                  <a:gd name="T8" fmla="*/ 35 w 62"/>
                  <a:gd name="T9" fmla="*/ 39 h 71"/>
                  <a:gd name="T10" fmla="*/ 28 w 62"/>
                  <a:gd name="T11" fmla="*/ 48 h 71"/>
                  <a:gd name="T12" fmla="*/ 20 w 62"/>
                  <a:gd name="T13" fmla="*/ 55 h 71"/>
                  <a:gd name="T14" fmla="*/ 11 w 62"/>
                  <a:gd name="T15" fmla="*/ 64 h 71"/>
                  <a:gd name="T16" fmla="*/ 4 w 62"/>
                  <a:gd name="T17" fmla="*/ 71 h 71"/>
                  <a:gd name="T18" fmla="*/ 0 w 62"/>
                  <a:gd name="T19" fmla="*/ 57 h 71"/>
                  <a:gd name="T20" fmla="*/ 1 w 62"/>
                  <a:gd name="T21" fmla="*/ 41 h 71"/>
                  <a:gd name="T22" fmla="*/ 6 w 62"/>
                  <a:gd name="T23" fmla="*/ 26 h 71"/>
                  <a:gd name="T24" fmla="*/ 10 w 62"/>
                  <a:gd name="T25" fmla="*/ 11 h 71"/>
                  <a:gd name="T26" fmla="*/ 16 w 62"/>
                  <a:gd name="T27" fmla="*/ 8 h 71"/>
                  <a:gd name="T28" fmla="*/ 23 w 62"/>
                  <a:gd name="T29" fmla="*/ 5 h 71"/>
                  <a:gd name="T30" fmla="*/ 29 w 62"/>
                  <a:gd name="T31" fmla="*/ 4 h 71"/>
                  <a:gd name="T32" fmla="*/ 35 w 62"/>
                  <a:gd name="T33" fmla="*/ 1 h 71"/>
                  <a:gd name="T34" fmla="*/ 43 w 62"/>
                  <a:gd name="T35" fmla="*/ 0 h 71"/>
                  <a:gd name="T36" fmla="*/ 49 w 62"/>
                  <a:gd name="T37" fmla="*/ 0 h 71"/>
                  <a:gd name="T38" fmla="*/ 56 w 62"/>
                  <a:gd name="T39" fmla="*/ 1 h 71"/>
                  <a:gd name="T40" fmla="*/ 62 w 62"/>
                  <a:gd name="T41" fmla="*/ 4 h 7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2" h="71">
                    <a:moveTo>
                      <a:pt x="62" y="4"/>
                    </a:moveTo>
                    <a:lnTo>
                      <a:pt x="56" y="13"/>
                    </a:lnTo>
                    <a:lnTo>
                      <a:pt x="49" y="22"/>
                    </a:lnTo>
                    <a:lnTo>
                      <a:pt x="41" y="30"/>
                    </a:lnTo>
                    <a:lnTo>
                      <a:pt x="35" y="39"/>
                    </a:lnTo>
                    <a:lnTo>
                      <a:pt x="28" y="48"/>
                    </a:lnTo>
                    <a:lnTo>
                      <a:pt x="20" y="55"/>
                    </a:lnTo>
                    <a:lnTo>
                      <a:pt x="11" y="64"/>
                    </a:lnTo>
                    <a:lnTo>
                      <a:pt x="4" y="71"/>
                    </a:lnTo>
                    <a:lnTo>
                      <a:pt x="0" y="57"/>
                    </a:lnTo>
                    <a:lnTo>
                      <a:pt x="1" y="41"/>
                    </a:lnTo>
                    <a:lnTo>
                      <a:pt x="6" y="26"/>
                    </a:lnTo>
                    <a:lnTo>
                      <a:pt x="10" y="11"/>
                    </a:lnTo>
                    <a:lnTo>
                      <a:pt x="16" y="8"/>
                    </a:lnTo>
                    <a:lnTo>
                      <a:pt x="23" y="5"/>
                    </a:lnTo>
                    <a:lnTo>
                      <a:pt x="29" y="4"/>
                    </a:lnTo>
                    <a:lnTo>
                      <a:pt x="35" y="1"/>
                    </a:lnTo>
                    <a:lnTo>
                      <a:pt x="43" y="0"/>
                    </a:lnTo>
                    <a:lnTo>
                      <a:pt x="49" y="0"/>
                    </a:lnTo>
                    <a:lnTo>
                      <a:pt x="56" y="1"/>
                    </a:lnTo>
                    <a:lnTo>
                      <a:pt x="62" y="4"/>
                    </a:lnTo>
                    <a:close/>
                  </a:path>
                </a:pathLst>
              </a:custGeom>
              <a:solidFill>
                <a:srgbClr val="005B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4" name="Freeform 36"/>
              <p:cNvSpPr>
                <a:spLocks/>
              </p:cNvSpPr>
              <p:nvPr/>
            </p:nvSpPr>
            <p:spPr bwMode="auto">
              <a:xfrm>
                <a:off x="1089" y="2524"/>
                <a:ext cx="357" cy="462"/>
              </a:xfrm>
              <a:custGeom>
                <a:avLst/>
                <a:gdLst>
                  <a:gd name="T0" fmla="*/ 126 w 357"/>
                  <a:gd name="T1" fmla="*/ 46 h 462"/>
                  <a:gd name="T2" fmla="*/ 142 w 357"/>
                  <a:gd name="T3" fmla="*/ 75 h 462"/>
                  <a:gd name="T4" fmla="*/ 162 w 357"/>
                  <a:gd name="T5" fmla="*/ 100 h 462"/>
                  <a:gd name="T6" fmla="*/ 185 w 357"/>
                  <a:gd name="T7" fmla="*/ 123 h 462"/>
                  <a:gd name="T8" fmla="*/ 201 w 357"/>
                  <a:gd name="T9" fmla="*/ 142 h 462"/>
                  <a:gd name="T10" fmla="*/ 206 w 357"/>
                  <a:gd name="T11" fmla="*/ 155 h 462"/>
                  <a:gd name="T12" fmla="*/ 175 w 357"/>
                  <a:gd name="T13" fmla="*/ 177 h 462"/>
                  <a:gd name="T14" fmla="*/ 135 w 357"/>
                  <a:gd name="T15" fmla="*/ 220 h 462"/>
                  <a:gd name="T16" fmla="*/ 121 w 357"/>
                  <a:gd name="T17" fmla="*/ 270 h 462"/>
                  <a:gd name="T18" fmla="*/ 122 w 357"/>
                  <a:gd name="T19" fmla="*/ 308 h 462"/>
                  <a:gd name="T20" fmla="*/ 135 w 357"/>
                  <a:gd name="T21" fmla="*/ 330 h 462"/>
                  <a:gd name="T22" fmla="*/ 162 w 357"/>
                  <a:gd name="T23" fmla="*/ 349 h 462"/>
                  <a:gd name="T24" fmla="*/ 190 w 357"/>
                  <a:gd name="T25" fmla="*/ 359 h 462"/>
                  <a:gd name="T26" fmla="*/ 220 w 357"/>
                  <a:gd name="T27" fmla="*/ 363 h 462"/>
                  <a:gd name="T28" fmla="*/ 251 w 357"/>
                  <a:gd name="T29" fmla="*/ 363 h 462"/>
                  <a:gd name="T30" fmla="*/ 282 w 357"/>
                  <a:gd name="T31" fmla="*/ 359 h 462"/>
                  <a:gd name="T32" fmla="*/ 314 w 357"/>
                  <a:gd name="T33" fmla="*/ 352 h 462"/>
                  <a:gd name="T34" fmla="*/ 343 w 357"/>
                  <a:gd name="T35" fmla="*/ 343 h 462"/>
                  <a:gd name="T36" fmla="*/ 353 w 357"/>
                  <a:gd name="T37" fmla="*/ 349 h 462"/>
                  <a:gd name="T38" fmla="*/ 341 w 357"/>
                  <a:gd name="T39" fmla="*/ 369 h 462"/>
                  <a:gd name="T40" fmla="*/ 326 w 357"/>
                  <a:gd name="T41" fmla="*/ 388 h 462"/>
                  <a:gd name="T42" fmla="*/ 312 w 357"/>
                  <a:gd name="T43" fmla="*/ 404 h 462"/>
                  <a:gd name="T44" fmla="*/ 287 w 357"/>
                  <a:gd name="T45" fmla="*/ 412 h 462"/>
                  <a:gd name="T46" fmla="*/ 249 w 357"/>
                  <a:gd name="T47" fmla="*/ 416 h 462"/>
                  <a:gd name="T48" fmla="*/ 213 w 357"/>
                  <a:gd name="T49" fmla="*/ 431 h 462"/>
                  <a:gd name="T50" fmla="*/ 180 w 357"/>
                  <a:gd name="T51" fmla="*/ 451 h 462"/>
                  <a:gd name="T52" fmla="*/ 154 w 357"/>
                  <a:gd name="T53" fmla="*/ 435 h 462"/>
                  <a:gd name="T54" fmla="*/ 121 w 357"/>
                  <a:gd name="T55" fmla="*/ 393 h 462"/>
                  <a:gd name="T56" fmla="*/ 76 w 357"/>
                  <a:gd name="T57" fmla="*/ 362 h 462"/>
                  <a:gd name="T58" fmla="*/ 25 w 357"/>
                  <a:gd name="T59" fmla="*/ 337 h 462"/>
                  <a:gd name="T60" fmla="*/ 28 w 357"/>
                  <a:gd name="T61" fmla="*/ 306 h 462"/>
                  <a:gd name="T62" fmla="*/ 72 w 357"/>
                  <a:gd name="T63" fmla="*/ 256 h 462"/>
                  <a:gd name="T64" fmla="*/ 101 w 357"/>
                  <a:gd name="T65" fmla="*/ 195 h 462"/>
                  <a:gd name="T66" fmla="*/ 116 w 357"/>
                  <a:gd name="T67" fmla="*/ 122 h 462"/>
                  <a:gd name="T68" fmla="*/ 116 w 357"/>
                  <a:gd name="T69" fmla="*/ 69 h 462"/>
                  <a:gd name="T70" fmla="*/ 107 w 357"/>
                  <a:gd name="T71" fmla="*/ 40 h 462"/>
                  <a:gd name="T72" fmla="*/ 108 w 357"/>
                  <a:gd name="T73" fmla="*/ 16 h 462"/>
                  <a:gd name="T74" fmla="*/ 103 w 357"/>
                  <a:gd name="T75" fmla="*/ 10 h 462"/>
                  <a:gd name="T76" fmla="*/ 103 w 357"/>
                  <a:gd name="T77" fmla="*/ 0 h 462"/>
                  <a:gd name="T78" fmla="*/ 116 w 357"/>
                  <a:gd name="T79" fmla="*/ 12 h 462"/>
                  <a:gd name="T80" fmla="*/ 119 w 357"/>
                  <a:gd name="T81" fmla="*/ 29 h 4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57" h="462">
                    <a:moveTo>
                      <a:pt x="119" y="29"/>
                    </a:moveTo>
                    <a:lnTo>
                      <a:pt x="126" y="46"/>
                    </a:lnTo>
                    <a:lnTo>
                      <a:pt x="133" y="60"/>
                    </a:lnTo>
                    <a:lnTo>
                      <a:pt x="142" y="75"/>
                    </a:lnTo>
                    <a:lnTo>
                      <a:pt x="152" y="88"/>
                    </a:lnTo>
                    <a:lnTo>
                      <a:pt x="162" y="100"/>
                    </a:lnTo>
                    <a:lnTo>
                      <a:pt x="174" y="111"/>
                    </a:lnTo>
                    <a:lnTo>
                      <a:pt x="185" y="123"/>
                    </a:lnTo>
                    <a:lnTo>
                      <a:pt x="199" y="133"/>
                    </a:lnTo>
                    <a:lnTo>
                      <a:pt x="201" y="142"/>
                    </a:lnTo>
                    <a:lnTo>
                      <a:pt x="205" y="148"/>
                    </a:lnTo>
                    <a:lnTo>
                      <a:pt x="206" y="155"/>
                    </a:lnTo>
                    <a:lnTo>
                      <a:pt x="208" y="164"/>
                    </a:lnTo>
                    <a:lnTo>
                      <a:pt x="175" y="177"/>
                    </a:lnTo>
                    <a:lnTo>
                      <a:pt x="152" y="198"/>
                    </a:lnTo>
                    <a:lnTo>
                      <a:pt x="135" y="220"/>
                    </a:lnTo>
                    <a:lnTo>
                      <a:pt x="126" y="245"/>
                    </a:lnTo>
                    <a:lnTo>
                      <a:pt x="121" y="270"/>
                    </a:lnTo>
                    <a:lnTo>
                      <a:pt x="119" y="290"/>
                    </a:lnTo>
                    <a:lnTo>
                      <a:pt x="122" y="308"/>
                    </a:lnTo>
                    <a:lnTo>
                      <a:pt x="124" y="318"/>
                    </a:lnTo>
                    <a:lnTo>
                      <a:pt x="135" y="330"/>
                    </a:lnTo>
                    <a:lnTo>
                      <a:pt x="148" y="340"/>
                    </a:lnTo>
                    <a:lnTo>
                      <a:pt x="162" y="349"/>
                    </a:lnTo>
                    <a:lnTo>
                      <a:pt x="175" y="355"/>
                    </a:lnTo>
                    <a:lnTo>
                      <a:pt x="190" y="359"/>
                    </a:lnTo>
                    <a:lnTo>
                      <a:pt x="204" y="362"/>
                    </a:lnTo>
                    <a:lnTo>
                      <a:pt x="220" y="363"/>
                    </a:lnTo>
                    <a:lnTo>
                      <a:pt x="235" y="365"/>
                    </a:lnTo>
                    <a:lnTo>
                      <a:pt x="251" y="363"/>
                    </a:lnTo>
                    <a:lnTo>
                      <a:pt x="266" y="362"/>
                    </a:lnTo>
                    <a:lnTo>
                      <a:pt x="282" y="359"/>
                    </a:lnTo>
                    <a:lnTo>
                      <a:pt x="297" y="356"/>
                    </a:lnTo>
                    <a:lnTo>
                      <a:pt x="314" y="352"/>
                    </a:lnTo>
                    <a:lnTo>
                      <a:pt x="328" y="347"/>
                    </a:lnTo>
                    <a:lnTo>
                      <a:pt x="343" y="343"/>
                    </a:lnTo>
                    <a:lnTo>
                      <a:pt x="357" y="337"/>
                    </a:lnTo>
                    <a:lnTo>
                      <a:pt x="353" y="349"/>
                    </a:lnTo>
                    <a:lnTo>
                      <a:pt x="347" y="360"/>
                    </a:lnTo>
                    <a:lnTo>
                      <a:pt x="341" y="369"/>
                    </a:lnTo>
                    <a:lnTo>
                      <a:pt x="333" y="380"/>
                    </a:lnTo>
                    <a:lnTo>
                      <a:pt x="326" y="388"/>
                    </a:lnTo>
                    <a:lnTo>
                      <a:pt x="318" y="396"/>
                    </a:lnTo>
                    <a:lnTo>
                      <a:pt x="312" y="404"/>
                    </a:lnTo>
                    <a:lnTo>
                      <a:pt x="307" y="413"/>
                    </a:lnTo>
                    <a:lnTo>
                      <a:pt x="287" y="412"/>
                    </a:lnTo>
                    <a:lnTo>
                      <a:pt x="269" y="412"/>
                    </a:lnTo>
                    <a:lnTo>
                      <a:pt x="249" y="416"/>
                    </a:lnTo>
                    <a:lnTo>
                      <a:pt x="231" y="422"/>
                    </a:lnTo>
                    <a:lnTo>
                      <a:pt x="213" y="431"/>
                    </a:lnTo>
                    <a:lnTo>
                      <a:pt x="196" y="440"/>
                    </a:lnTo>
                    <a:lnTo>
                      <a:pt x="180" y="451"/>
                    </a:lnTo>
                    <a:lnTo>
                      <a:pt x="165" y="462"/>
                    </a:lnTo>
                    <a:lnTo>
                      <a:pt x="154" y="435"/>
                    </a:lnTo>
                    <a:lnTo>
                      <a:pt x="139" y="412"/>
                    </a:lnTo>
                    <a:lnTo>
                      <a:pt x="121" y="393"/>
                    </a:lnTo>
                    <a:lnTo>
                      <a:pt x="99" y="375"/>
                    </a:lnTo>
                    <a:lnTo>
                      <a:pt x="76" y="362"/>
                    </a:lnTo>
                    <a:lnTo>
                      <a:pt x="51" y="349"/>
                    </a:lnTo>
                    <a:lnTo>
                      <a:pt x="25" y="337"/>
                    </a:lnTo>
                    <a:lnTo>
                      <a:pt x="0" y="325"/>
                    </a:lnTo>
                    <a:lnTo>
                      <a:pt x="28" y="306"/>
                    </a:lnTo>
                    <a:lnTo>
                      <a:pt x="52" y="283"/>
                    </a:lnTo>
                    <a:lnTo>
                      <a:pt x="72" y="256"/>
                    </a:lnTo>
                    <a:lnTo>
                      <a:pt x="88" y="227"/>
                    </a:lnTo>
                    <a:lnTo>
                      <a:pt x="101" y="195"/>
                    </a:lnTo>
                    <a:lnTo>
                      <a:pt x="109" y="160"/>
                    </a:lnTo>
                    <a:lnTo>
                      <a:pt x="116" y="122"/>
                    </a:lnTo>
                    <a:lnTo>
                      <a:pt x="119" y="82"/>
                    </a:lnTo>
                    <a:lnTo>
                      <a:pt x="116" y="69"/>
                    </a:lnTo>
                    <a:lnTo>
                      <a:pt x="112" y="54"/>
                    </a:lnTo>
                    <a:lnTo>
                      <a:pt x="107" y="40"/>
                    </a:lnTo>
                    <a:lnTo>
                      <a:pt x="103" y="24"/>
                    </a:lnTo>
                    <a:lnTo>
                      <a:pt x="108" y="16"/>
                    </a:lnTo>
                    <a:lnTo>
                      <a:pt x="104" y="15"/>
                    </a:lnTo>
                    <a:lnTo>
                      <a:pt x="103" y="10"/>
                    </a:lnTo>
                    <a:lnTo>
                      <a:pt x="103" y="4"/>
                    </a:lnTo>
                    <a:lnTo>
                      <a:pt x="103" y="0"/>
                    </a:lnTo>
                    <a:lnTo>
                      <a:pt x="112" y="4"/>
                    </a:lnTo>
                    <a:lnTo>
                      <a:pt x="116" y="12"/>
                    </a:lnTo>
                    <a:lnTo>
                      <a:pt x="117" y="21"/>
                    </a:lnTo>
                    <a:lnTo>
                      <a:pt x="119" y="29"/>
                    </a:lnTo>
                    <a:close/>
                  </a:path>
                </a:pathLst>
              </a:custGeom>
              <a:solidFill>
                <a:srgbClr val="E2E5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5" name="Freeform 37"/>
              <p:cNvSpPr>
                <a:spLocks/>
              </p:cNvSpPr>
              <p:nvPr/>
            </p:nvSpPr>
            <p:spPr bwMode="auto">
              <a:xfrm>
                <a:off x="1710" y="2528"/>
                <a:ext cx="64" cy="112"/>
              </a:xfrm>
              <a:custGeom>
                <a:avLst/>
                <a:gdLst>
                  <a:gd name="T0" fmla="*/ 64 w 64"/>
                  <a:gd name="T1" fmla="*/ 0 h 112"/>
                  <a:gd name="T2" fmla="*/ 60 w 64"/>
                  <a:gd name="T3" fmla="*/ 21 h 112"/>
                  <a:gd name="T4" fmla="*/ 55 w 64"/>
                  <a:gd name="T5" fmla="*/ 46 h 112"/>
                  <a:gd name="T6" fmla="*/ 50 w 64"/>
                  <a:gd name="T7" fmla="*/ 71 h 112"/>
                  <a:gd name="T8" fmla="*/ 45 w 64"/>
                  <a:gd name="T9" fmla="*/ 93 h 112"/>
                  <a:gd name="T10" fmla="*/ 49 w 64"/>
                  <a:gd name="T11" fmla="*/ 96 h 112"/>
                  <a:gd name="T12" fmla="*/ 49 w 64"/>
                  <a:gd name="T13" fmla="*/ 99 h 112"/>
                  <a:gd name="T14" fmla="*/ 46 w 64"/>
                  <a:gd name="T15" fmla="*/ 102 h 112"/>
                  <a:gd name="T16" fmla="*/ 45 w 64"/>
                  <a:gd name="T17" fmla="*/ 106 h 112"/>
                  <a:gd name="T18" fmla="*/ 41 w 64"/>
                  <a:gd name="T19" fmla="*/ 112 h 112"/>
                  <a:gd name="T20" fmla="*/ 35 w 64"/>
                  <a:gd name="T21" fmla="*/ 105 h 112"/>
                  <a:gd name="T22" fmla="*/ 29 w 64"/>
                  <a:gd name="T23" fmla="*/ 97 h 112"/>
                  <a:gd name="T24" fmla="*/ 21 w 64"/>
                  <a:gd name="T25" fmla="*/ 90 h 112"/>
                  <a:gd name="T26" fmla="*/ 15 w 64"/>
                  <a:gd name="T27" fmla="*/ 83 h 112"/>
                  <a:gd name="T28" fmla="*/ 9 w 64"/>
                  <a:gd name="T29" fmla="*/ 75 h 112"/>
                  <a:gd name="T30" fmla="*/ 5 w 64"/>
                  <a:gd name="T31" fmla="*/ 66 h 112"/>
                  <a:gd name="T32" fmla="*/ 1 w 64"/>
                  <a:gd name="T33" fmla="*/ 58 h 112"/>
                  <a:gd name="T34" fmla="*/ 0 w 64"/>
                  <a:gd name="T35" fmla="*/ 47 h 112"/>
                  <a:gd name="T36" fmla="*/ 8 w 64"/>
                  <a:gd name="T37" fmla="*/ 40 h 112"/>
                  <a:gd name="T38" fmla="*/ 15 w 64"/>
                  <a:gd name="T39" fmla="*/ 33 h 112"/>
                  <a:gd name="T40" fmla="*/ 22 w 64"/>
                  <a:gd name="T41" fmla="*/ 27 h 112"/>
                  <a:gd name="T42" fmla="*/ 30 w 64"/>
                  <a:gd name="T43" fmla="*/ 21 h 112"/>
                  <a:gd name="T44" fmla="*/ 39 w 64"/>
                  <a:gd name="T45" fmla="*/ 15 h 112"/>
                  <a:gd name="T46" fmla="*/ 47 w 64"/>
                  <a:gd name="T47" fmla="*/ 9 h 112"/>
                  <a:gd name="T48" fmla="*/ 55 w 64"/>
                  <a:gd name="T49" fmla="*/ 5 h 112"/>
                  <a:gd name="T50" fmla="*/ 64 w 64"/>
                  <a:gd name="T51" fmla="*/ 0 h 1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4" h="112">
                    <a:moveTo>
                      <a:pt x="64" y="0"/>
                    </a:moveTo>
                    <a:lnTo>
                      <a:pt x="60" y="21"/>
                    </a:lnTo>
                    <a:lnTo>
                      <a:pt x="55" y="46"/>
                    </a:lnTo>
                    <a:lnTo>
                      <a:pt x="50" y="71"/>
                    </a:lnTo>
                    <a:lnTo>
                      <a:pt x="45" y="93"/>
                    </a:lnTo>
                    <a:lnTo>
                      <a:pt x="49" y="96"/>
                    </a:lnTo>
                    <a:lnTo>
                      <a:pt x="49" y="99"/>
                    </a:lnTo>
                    <a:lnTo>
                      <a:pt x="46" y="102"/>
                    </a:lnTo>
                    <a:lnTo>
                      <a:pt x="45" y="106"/>
                    </a:lnTo>
                    <a:lnTo>
                      <a:pt x="41" y="112"/>
                    </a:lnTo>
                    <a:lnTo>
                      <a:pt x="35" y="105"/>
                    </a:lnTo>
                    <a:lnTo>
                      <a:pt x="29" y="97"/>
                    </a:lnTo>
                    <a:lnTo>
                      <a:pt x="21" y="90"/>
                    </a:lnTo>
                    <a:lnTo>
                      <a:pt x="15" y="83"/>
                    </a:lnTo>
                    <a:lnTo>
                      <a:pt x="9" y="75"/>
                    </a:lnTo>
                    <a:lnTo>
                      <a:pt x="5" y="66"/>
                    </a:lnTo>
                    <a:lnTo>
                      <a:pt x="1" y="58"/>
                    </a:lnTo>
                    <a:lnTo>
                      <a:pt x="0" y="47"/>
                    </a:lnTo>
                    <a:lnTo>
                      <a:pt x="8" y="40"/>
                    </a:lnTo>
                    <a:lnTo>
                      <a:pt x="15" y="33"/>
                    </a:lnTo>
                    <a:lnTo>
                      <a:pt x="22" y="27"/>
                    </a:lnTo>
                    <a:lnTo>
                      <a:pt x="30" y="21"/>
                    </a:lnTo>
                    <a:lnTo>
                      <a:pt x="39" y="15"/>
                    </a:lnTo>
                    <a:lnTo>
                      <a:pt x="47" y="9"/>
                    </a:lnTo>
                    <a:lnTo>
                      <a:pt x="55" y="5"/>
                    </a:lnTo>
                    <a:lnTo>
                      <a:pt x="64" y="0"/>
                    </a:lnTo>
                    <a:close/>
                  </a:path>
                </a:pathLst>
              </a:custGeom>
              <a:solidFill>
                <a:srgbClr val="005B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6" name="Freeform 38"/>
              <p:cNvSpPr>
                <a:spLocks/>
              </p:cNvSpPr>
              <p:nvPr/>
            </p:nvSpPr>
            <p:spPr bwMode="auto">
              <a:xfrm>
                <a:off x="1396" y="2552"/>
                <a:ext cx="80" cy="116"/>
              </a:xfrm>
              <a:custGeom>
                <a:avLst/>
                <a:gdLst>
                  <a:gd name="T0" fmla="*/ 80 w 80"/>
                  <a:gd name="T1" fmla="*/ 47 h 116"/>
                  <a:gd name="T2" fmla="*/ 73 w 80"/>
                  <a:gd name="T3" fmla="*/ 59 h 116"/>
                  <a:gd name="T4" fmla="*/ 63 w 80"/>
                  <a:gd name="T5" fmla="*/ 69 h 116"/>
                  <a:gd name="T6" fmla="*/ 53 w 80"/>
                  <a:gd name="T7" fmla="*/ 76 h 116"/>
                  <a:gd name="T8" fmla="*/ 41 w 80"/>
                  <a:gd name="T9" fmla="*/ 83 h 116"/>
                  <a:gd name="T10" fmla="*/ 30 w 80"/>
                  <a:gd name="T11" fmla="*/ 91 h 116"/>
                  <a:gd name="T12" fmla="*/ 19 w 80"/>
                  <a:gd name="T13" fmla="*/ 98 h 116"/>
                  <a:gd name="T14" fmla="*/ 9 w 80"/>
                  <a:gd name="T15" fmla="*/ 107 h 116"/>
                  <a:gd name="T16" fmla="*/ 0 w 80"/>
                  <a:gd name="T17" fmla="*/ 116 h 116"/>
                  <a:gd name="T18" fmla="*/ 2 w 80"/>
                  <a:gd name="T19" fmla="*/ 98 h 116"/>
                  <a:gd name="T20" fmla="*/ 3 w 80"/>
                  <a:gd name="T21" fmla="*/ 83 h 116"/>
                  <a:gd name="T22" fmla="*/ 5 w 80"/>
                  <a:gd name="T23" fmla="*/ 67 h 116"/>
                  <a:gd name="T24" fmla="*/ 7 w 80"/>
                  <a:gd name="T25" fmla="*/ 47 h 116"/>
                  <a:gd name="T26" fmla="*/ 8 w 80"/>
                  <a:gd name="T27" fmla="*/ 48 h 116"/>
                  <a:gd name="T28" fmla="*/ 11 w 80"/>
                  <a:gd name="T29" fmla="*/ 0 h 116"/>
                  <a:gd name="T30" fmla="*/ 21 w 80"/>
                  <a:gd name="T31" fmla="*/ 3 h 116"/>
                  <a:gd name="T32" fmla="*/ 30 w 80"/>
                  <a:gd name="T33" fmla="*/ 7 h 116"/>
                  <a:gd name="T34" fmla="*/ 39 w 80"/>
                  <a:gd name="T35" fmla="*/ 15 h 116"/>
                  <a:gd name="T36" fmla="*/ 48 w 80"/>
                  <a:gd name="T37" fmla="*/ 20 h 116"/>
                  <a:gd name="T38" fmla="*/ 55 w 80"/>
                  <a:gd name="T39" fmla="*/ 28 h 116"/>
                  <a:gd name="T40" fmla="*/ 63 w 80"/>
                  <a:gd name="T41" fmla="*/ 35 h 116"/>
                  <a:gd name="T42" fmla="*/ 71 w 80"/>
                  <a:gd name="T43" fmla="*/ 41 h 116"/>
                  <a:gd name="T44" fmla="*/ 80 w 80"/>
                  <a:gd name="T45" fmla="*/ 47 h 1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0" h="116">
                    <a:moveTo>
                      <a:pt x="80" y="47"/>
                    </a:moveTo>
                    <a:lnTo>
                      <a:pt x="73" y="59"/>
                    </a:lnTo>
                    <a:lnTo>
                      <a:pt x="63" y="69"/>
                    </a:lnTo>
                    <a:lnTo>
                      <a:pt x="53" y="76"/>
                    </a:lnTo>
                    <a:lnTo>
                      <a:pt x="41" y="83"/>
                    </a:lnTo>
                    <a:lnTo>
                      <a:pt x="30" y="91"/>
                    </a:lnTo>
                    <a:lnTo>
                      <a:pt x="19" y="98"/>
                    </a:lnTo>
                    <a:lnTo>
                      <a:pt x="9" y="107"/>
                    </a:lnTo>
                    <a:lnTo>
                      <a:pt x="0" y="116"/>
                    </a:lnTo>
                    <a:lnTo>
                      <a:pt x="2" y="98"/>
                    </a:lnTo>
                    <a:lnTo>
                      <a:pt x="3" y="83"/>
                    </a:lnTo>
                    <a:lnTo>
                      <a:pt x="5" y="67"/>
                    </a:lnTo>
                    <a:lnTo>
                      <a:pt x="7" y="47"/>
                    </a:lnTo>
                    <a:lnTo>
                      <a:pt x="8" y="48"/>
                    </a:lnTo>
                    <a:lnTo>
                      <a:pt x="11" y="0"/>
                    </a:lnTo>
                    <a:lnTo>
                      <a:pt x="21" y="3"/>
                    </a:lnTo>
                    <a:lnTo>
                      <a:pt x="30" y="7"/>
                    </a:lnTo>
                    <a:lnTo>
                      <a:pt x="39" y="15"/>
                    </a:lnTo>
                    <a:lnTo>
                      <a:pt x="48" y="20"/>
                    </a:lnTo>
                    <a:lnTo>
                      <a:pt x="55" y="28"/>
                    </a:lnTo>
                    <a:lnTo>
                      <a:pt x="63" y="35"/>
                    </a:lnTo>
                    <a:lnTo>
                      <a:pt x="71" y="41"/>
                    </a:lnTo>
                    <a:lnTo>
                      <a:pt x="80" y="47"/>
                    </a:lnTo>
                    <a:close/>
                  </a:path>
                </a:pathLst>
              </a:custGeom>
              <a:solidFill>
                <a:srgbClr val="005B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7" name="Freeform 39"/>
              <p:cNvSpPr>
                <a:spLocks/>
              </p:cNvSpPr>
              <p:nvPr/>
            </p:nvSpPr>
            <p:spPr bwMode="auto">
              <a:xfrm>
                <a:off x="1873" y="2559"/>
                <a:ext cx="173" cy="302"/>
              </a:xfrm>
              <a:custGeom>
                <a:avLst/>
                <a:gdLst>
                  <a:gd name="T0" fmla="*/ 170 w 173"/>
                  <a:gd name="T1" fmla="*/ 128 h 302"/>
                  <a:gd name="T2" fmla="*/ 173 w 173"/>
                  <a:gd name="T3" fmla="*/ 163 h 302"/>
                  <a:gd name="T4" fmla="*/ 172 w 173"/>
                  <a:gd name="T5" fmla="*/ 199 h 302"/>
                  <a:gd name="T6" fmla="*/ 165 w 173"/>
                  <a:gd name="T7" fmla="*/ 233 h 302"/>
                  <a:gd name="T8" fmla="*/ 156 w 173"/>
                  <a:gd name="T9" fmla="*/ 262 h 302"/>
                  <a:gd name="T10" fmla="*/ 136 w 173"/>
                  <a:gd name="T11" fmla="*/ 302 h 302"/>
                  <a:gd name="T12" fmla="*/ 36 w 173"/>
                  <a:gd name="T13" fmla="*/ 249 h 302"/>
                  <a:gd name="T14" fmla="*/ 45 w 173"/>
                  <a:gd name="T15" fmla="*/ 241 h 302"/>
                  <a:gd name="T16" fmla="*/ 52 w 173"/>
                  <a:gd name="T17" fmla="*/ 232 h 302"/>
                  <a:gd name="T18" fmla="*/ 59 w 173"/>
                  <a:gd name="T19" fmla="*/ 220 h 302"/>
                  <a:gd name="T20" fmla="*/ 64 w 173"/>
                  <a:gd name="T21" fmla="*/ 210 h 302"/>
                  <a:gd name="T22" fmla="*/ 67 w 173"/>
                  <a:gd name="T23" fmla="*/ 198 h 302"/>
                  <a:gd name="T24" fmla="*/ 72 w 173"/>
                  <a:gd name="T25" fmla="*/ 186 h 302"/>
                  <a:gd name="T26" fmla="*/ 76 w 173"/>
                  <a:gd name="T27" fmla="*/ 175 h 302"/>
                  <a:gd name="T28" fmla="*/ 81 w 173"/>
                  <a:gd name="T29" fmla="*/ 163 h 302"/>
                  <a:gd name="T30" fmla="*/ 84 w 173"/>
                  <a:gd name="T31" fmla="*/ 142 h 302"/>
                  <a:gd name="T32" fmla="*/ 81 w 173"/>
                  <a:gd name="T33" fmla="*/ 125 h 302"/>
                  <a:gd name="T34" fmla="*/ 76 w 173"/>
                  <a:gd name="T35" fmla="*/ 109 h 302"/>
                  <a:gd name="T36" fmla="*/ 75 w 173"/>
                  <a:gd name="T37" fmla="*/ 93 h 302"/>
                  <a:gd name="T38" fmla="*/ 67 w 173"/>
                  <a:gd name="T39" fmla="*/ 84 h 302"/>
                  <a:gd name="T40" fmla="*/ 59 w 173"/>
                  <a:gd name="T41" fmla="*/ 78 h 302"/>
                  <a:gd name="T42" fmla="*/ 50 w 173"/>
                  <a:gd name="T43" fmla="*/ 72 h 302"/>
                  <a:gd name="T44" fmla="*/ 41 w 173"/>
                  <a:gd name="T45" fmla="*/ 66 h 302"/>
                  <a:gd name="T46" fmla="*/ 31 w 173"/>
                  <a:gd name="T47" fmla="*/ 62 h 302"/>
                  <a:gd name="T48" fmla="*/ 21 w 173"/>
                  <a:gd name="T49" fmla="*/ 59 h 302"/>
                  <a:gd name="T50" fmla="*/ 10 w 173"/>
                  <a:gd name="T51" fmla="*/ 54 h 302"/>
                  <a:gd name="T52" fmla="*/ 0 w 173"/>
                  <a:gd name="T53" fmla="*/ 50 h 302"/>
                  <a:gd name="T54" fmla="*/ 61 w 173"/>
                  <a:gd name="T55" fmla="*/ 0 h 302"/>
                  <a:gd name="T56" fmla="*/ 80 w 173"/>
                  <a:gd name="T57" fmla="*/ 13 h 302"/>
                  <a:gd name="T58" fmla="*/ 99 w 173"/>
                  <a:gd name="T59" fmla="*/ 27 h 302"/>
                  <a:gd name="T60" fmla="*/ 116 w 173"/>
                  <a:gd name="T61" fmla="*/ 40 h 302"/>
                  <a:gd name="T62" fmla="*/ 131 w 173"/>
                  <a:gd name="T63" fmla="*/ 56 h 302"/>
                  <a:gd name="T64" fmla="*/ 145 w 173"/>
                  <a:gd name="T65" fmla="*/ 72 h 302"/>
                  <a:gd name="T66" fmla="*/ 157 w 173"/>
                  <a:gd name="T67" fmla="*/ 90 h 302"/>
                  <a:gd name="T68" fmla="*/ 165 w 173"/>
                  <a:gd name="T69" fmla="*/ 109 h 302"/>
                  <a:gd name="T70" fmla="*/ 170 w 173"/>
                  <a:gd name="T71" fmla="*/ 128 h 3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3" h="302">
                    <a:moveTo>
                      <a:pt x="170" y="128"/>
                    </a:moveTo>
                    <a:lnTo>
                      <a:pt x="173" y="163"/>
                    </a:lnTo>
                    <a:lnTo>
                      <a:pt x="172" y="199"/>
                    </a:lnTo>
                    <a:lnTo>
                      <a:pt x="165" y="233"/>
                    </a:lnTo>
                    <a:lnTo>
                      <a:pt x="156" y="262"/>
                    </a:lnTo>
                    <a:lnTo>
                      <a:pt x="136" y="302"/>
                    </a:lnTo>
                    <a:lnTo>
                      <a:pt x="36" y="249"/>
                    </a:lnTo>
                    <a:lnTo>
                      <a:pt x="45" y="241"/>
                    </a:lnTo>
                    <a:lnTo>
                      <a:pt x="52" y="232"/>
                    </a:lnTo>
                    <a:lnTo>
                      <a:pt x="59" y="220"/>
                    </a:lnTo>
                    <a:lnTo>
                      <a:pt x="64" y="210"/>
                    </a:lnTo>
                    <a:lnTo>
                      <a:pt x="67" y="198"/>
                    </a:lnTo>
                    <a:lnTo>
                      <a:pt x="72" y="186"/>
                    </a:lnTo>
                    <a:lnTo>
                      <a:pt x="76" y="175"/>
                    </a:lnTo>
                    <a:lnTo>
                      <a:pt x="81" y="163"/>
                    </a:lnTo>
                    <a:lnTo>
                      <a:pt x="84" y="142"/>
                    </a:lnTo>
                    <a:lnTo>
                      <a:pt x="81" y="125"/>
                    </a:lnTo>
                    <a:lnTo>
                      <a:pt x="76" y="109"/>
                    </a:lnTo>
                    <a:lnTo>
                      <a:pt x="75" y="93"/>
                    </a:lnTo>
                    <a:lnTo>
                      <a:pt x="67" y="84"/>
                    </a:lnTo>
                    <a:lnTo>
                      <a:pt x="59" y="78"/>
                    </a:lnTo>
                    <a:lnTo>
                      <a:pt x="50" y="72"/>
                    </a:lnTo>
                    <a:lnTo>
                      <a:pt x="41" y="66"/>
                    </a:lnTo>
                    <a:lnTo>
                      <a:pt x="31" y="62"/>
                    </a:lnTo>
                    <a:lnTo>
                      <a:pt x="21" y="59"/>
                    </a:lnTo>
                    <a:lnTo>
                      <a:pt x="10" y="54"/>
                    </a:lnTo>
                    <a:lnTo>
                      <a:pt x="0" y="50"/>
                    </a:lnTo>
                    <a:lnTo>
                      <a:pt x="61" y="0"/>
                    </a:lnTo>
                    <a:lnTo>
                      <a:pt x="80" y="13"/>
                    </a:lnTo>
                    <a:lnTo>
                      <a:pt x="99" y="27"/>
                    </a:lnTo>
                    <a:lnTo>
                      <a:pt x="116" y="40"/>
                    </a:lnTo>
                    <a:lnTo>
                      <a:pt x="131" y="56"/>
                    </a:lnTo>
                    <a:lnTo>
                      <a:pt x="145" y="72"/>
                    </a:lnTo>
                    <a:lnTo>
                      <a:pt x="157" y="90"/>
                    </a:lnTo>
                    <a:lnTo>
                      <a:pt x="165" y="109"/>
                    </a:lnTo>
                    <a:lnTo>
                      <a:pt x="170" y="128"/>
                    </a:lnTo>
                    <a:close/>
                  </a:path>
                </a:pathLst>
              </a:custGeom>
              <a:solidFill>
                <a:srgbClr val="E2E5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8" name="Freeform 40"/>
              <p:cNvSpPr>
                <a:spLocks/>
              </p:cNvSpPr>
              <p:nvPr/>
            </p:nvSpPr>
            <p:spPr bwMode="auto">
              <a:xfrm>
                <a:off x="1734" y="2562"/>
                <a:ext cx="16" cy="19"/>
              </a:xfrm>
              <a:custGeom>
                <a:avLst/>
                <a:gdLst>
                  <a:gd name="T0" fmla="*/ 16 w 16"/>
                  <a:gd name="T1" fmla="*/ 19 h 19"/>
                  <a:gd name="T2" fmla="*/ 0 w 16"/>
                  <a:gd name="T3" fmla="*/ 19 h 19"/>
                  <a:gd name="T4" fmla="*/ 0 w 16"/>
                  <a:gd name="T5" fmla="*/ 0 h 19"/>
                  <a:gd name="T6" fmla="*/ 16 w 16"/>
                  <a:gd name="T7" fmla="*/ 2 h 19"/>
                  <a:gd name="T8" fmla="*/ 16 w 16"/>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9">
                    <a:moveTo>
                      <a:pt x="16" y="19"/>
                    </a:moveTo>
                    <a:lnTo>
                      <a:pt x="0" y="19"/>
                    </a:lnTo>
                    <a:lnTo>
                      <a:pt x="0" y="0"/>
                    </a:lnTo>
                    <a:lnTo>
                      <a:pt x="16" y="2"/>
                    </a:lnTo>
                    <a:lnTo>
                      <a:pt x="16"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9" name="Freeform 41"/>
              <p:cNvSpPr>
                <a:spLocks/>
              </p:cNvSpPr>
              <p:nvPr/>
            </p:nvSpPr>
            <p:spPr bwMode="auto">
              <a:xfrm>
                <a:off x="1424" y="2597"/>
                <a:ext cx="17" cy="21"/>
              </a:xfrm>
              <a:custGeom>
                <a:avLst/>
                <a:gdLst>
                  <a:gd name="T0" fmla="*/ 17 w 17"/>
                  <a:gd name="T1" fmla="*/ 21 h 21"/>
                  <a:gd name="T2" fmla="*/ 0 w 17"/>
                  <a:gd name="T3" fmla="*/ 19 h 21"/>
                  <a:gd name="T4" fmla="*/ 0 w 17"/>
                  <a:gd name="T5" fmla="*/ 0 h 21"/>
                  <a:gd name="T6" fmla="*/ 8 w 17"/>
                  <a:gd name="T7" fmla="*/ 0 h 21"/>
                  <a:gd name="T8" fmla="*/ 15 w 17"/>
                  <a:gd name="T9" fmla="*/ 5 h 21"/>
                  <a:gd name="T10" fmla="*/ 17 w 17"/>
                  <a:gd name="T11" fmla="*/ 12 h 21"/>
                  <a:gd name="T12" fmla="*/ 17 w 17"/>
                  <a:gd name="T13" fmla="*/ 21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21">
                    <a:moveTo>
                      <a:pt x="17" y="21"/>
                    </a:moveTo>
                    <a:lnTo>
                      <a:pt x="0" y="19"/>
                    </a:lnTo>
                    <a:lnTo>
                      <a:pt x="0" y="0"/>
                    </a:lnTo>
                    <a:lnTo>
                      <a:pt x="8" y="0"/>
                    </a:lnTo>
                    <a:lnTo>
                      <a:pt x="15" y="5"/>
                    </a:lnTo>
                    <a:lnTo>
                      <a:pt x="17" y="12"/>
                    </a:lnTo>
                    <a:lnTo>
                      <a:pt x="17"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0" name="Freeform 42"/>
              <p:cNvSpPr>
                <a:spLocks/>
              </p:cNvSpPr>
              <p:nvPr/>
            </p:nvSpPr>
            <p:spPr bwMode="auto">
              <a:xfrm>
                <a:off x="1592" y="2605"/>
                <a:ext cx="47" cy="63"/>
              </a:xfrm>
              <a:custGeom>
                <a:avLst/>
                <a:gdLst>
                  <a:gd name="T0" fmla="*/ 45 w 47"/>
                  <a:gd name="T1" fmla="*/ 23 h 63"/>
                  <a:gd name="T2" fmla="*/ 47 w 47"/>
                  <a:gd name="T3" fmla="*/ 36 h 63"/>
                  <a:gd name="T4" fmla="*/ 46 w 47"/>
                  <a:gd name="T5" fmla="*/ 45 h 63"/>
                  <a:gd name="T6" fmla="*/ 40 w 47"/>
                  <a:gd name="T7" fmla="*/ 49 h 63"/>
                  <a:gd name="T8" fmla="*/ 32 w 47"/>
                  <a:gd name="T9" fmla="*/ 52 h 63"/>
                  <a:gd name="T10" fmla="*/ 23 w 47"/>
                  <a:gd name="T11" fmla="*/ 54 h 63"/>
                  <a:gd name="T12" fmla="*/ 15 w 47"/>
                  <a:gd name="T13" fmla="*/ 55 h 63"/>
                  <a:gd name="T14" fmla="*/ 7 w 47"/>
                  <a:gd name="T15" fmla="*/ 58 h 63"/>
                  <a:gd name="T16" fmla="*/ 1 w 47"/>
                  <a:gd name="T17" fmla="*/ 63 h 63"/>
                  <a:gd name="T18" fmla="*/ 0 w 47"/>
                  <a:gd name="T19" fmla="*/ 0 h 63"/>
                  <a:gd name="T20" fmla="*/ 6 w 47"/>
                  <a:gd name="T21" fmla="*/ 0 h 63"/>
                  <a:gd name="T22" fmla="*/ 13 w 47"/>
                  <a:gd name="T23" fmla="*/ 1 h 63"/>
                  <a:gd name="T24" fmla="*/ 20 w 47"/>
                  <a:gd name="T25" fmla="*/ 3 h 63"/>
                  <a:gd name="T26" fmla="*/ 26 w 47"/>
                  <a:gd name="T27" fmla="*/ 4 h 63"/>
                  <a:gd name="T28" fmla="*/ 32 w 47"/>
                  <a:gd name="T29" fmla="*/ 7 h 63"/>
                  <a:gd name="T30" fmla="*/ 38 w 47"/>
                  <a:gd name="T31" fmla="*/ 10 h 63"/>
                  <a:gd name="T32" fmla="*/ 42 w 47"/>
                  <a:gd name="T33" fmla="*/ 16 h 63"/>
                  <a:gd name="T34" fmla="*/ 45 w 47"/>
                  <a:gd name="T35" fmla="*/ 23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7" h="63">
                    <a:moveTo>
                      <a:pt x="45" y="23"/>
                    </a:moveTo>
                    <a:lnTo>
                      <a:pt x="47" y="36"/>
                    </a:lnTo>
                    <a:lnTo>
                      <a:pt x="46" y="45"/>
                    </a:lnTo>
                    <a:lnTo>
                      <a:pt x="40" y="49"/>
                    </a:lnTo>
                    <a:lnTo>
                      <a:pt x="32" y="52"/>
                    </a:lnTo>
                    <a:lnTo>
                      <a:pt x="23" y="54"/>
                    </a:lnTo>
                    <a:lnTo>
                      <a:pt x="15" y="55"/>
                    </a:lnTo>
                    <a:lnTo>
                      <a:pt x="7" y="58"/>
                    </a:lnTo>
                    <a:lnTo>
                      <a:pt x="1" y="63"/>
                    </a:lnTo>
                    <a:lnTo>
                      <a:pt x="0" y="0"/>
                    </a:lnTo>
                    <a:lnTo>
                      <a:pt x="6" y="0"/>
                    </a:lnTo>
                    <a:lnTo>
                      <a:pt x="13" y="1"/>
                    </a:lnTo>
                    <a:lnTo>
                      <a:pt x="20" y="3"/>
                    </a:lnTo>
                    <a:lnTo>
                      <a:pt x="26" y="4"/>
                    </a:lnTo>
                    <a:lnTo>
                      <a:pt x="32" y="7"/>
                    </a:lnTo>
                    <a:lnTo>
                      <a:pt x="38" y="10"/>
                    </a:lnTo>
                    <a:lnTo>
                      <a:pt x="42" y="16"/>
                    </a:lnTo>
                    <a:lnTo>
                      <a:pt x="45" y="23"/>
                    </a:lnTo>
                    <a:close/>
                  </a:path>
                </a:pathLst>
              </a:custGeom>
              <a:solidFill>
                <a:srgbClr val="005B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1" name="Freeform 43"/>
              <p:cNvSpPr>
                <a:spLocks/>
              </p:cNvSpPr>
              <p:nvPr/>
            </p:nvSpPr>
            <p:spPr bwMode="auto">
              <a:xfrm>
                <a:off x="1597" y="2622"/>
                <a:ext cx="23" cy="22"/>
              </a:xfrm>
              <a:custGeom>
                <a:avLst/>
                <a:gdLst>
                  <a:gd name="T0" fmla="*/ 23 w 23"/>
                  <a:gd name="T1" fmla="*/ 6 h 22"/>
                  <a:gd name="T2" fmla="*/ 16 w 23"/>
                  <a:gd name="T3" fmla="*/ 22 h 22"/>
                  <a:gd name="T4" fmla="*/ 10 w 23"/>
                  <a:gd name="T5" fmla="*/ 22 h 22"/>
                  <a:gd name="T6" fmla="*/ 3 w 23"/>
                  <a:gd name="T7" fmla="*/ 21 h 22"/>
                  <a:gd name="T8" fmla="*/ 0 w 23"/>
                  <a:gd name="T9" fmla="*/ 15 h 22"/>
                  <a:gd name="T10" fmla="*/ 0 w 23"/>
                  <a:gd name="T11" fmla="*/ 6 h 22"/>
                  <a:gd name="T12" fmla="*/ 5 w 23"/>
                  <a:gd name="T13" fmla="*/ 2 h 22"/>
                  <a:gd name="T14" fmla="*/ 12 w 23"/>
                  <a:gd name="T15" fmla="*/ 0 h 22"/>
                  <a:gd name="T16" fmla="*/ 18 w 23"/>
                  <a:gd name="T17" fmla="*/ 2 h 22"/>
                  <a:gd name="T18" fmla="*/ 23 w 23"/>
                  <a:gd name="T19" fmla="*/ 6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22">
                    <a:moveTo>
                      <a:pt x="23" y="6"/>
                    </a:moveTo>
                    <a:lnTo>
                      <a:pt x="16" y="22"/>
                    </a:lnTo>
                    <a:lnTo>
                      <a:pt x="10" y="22"/>
                    </a:lnTo>
                    <a:lnTo>
                      <a:pt x="3" y="21"/>
                    </a:lnTo>
                    <a:lnTo>
                      <a:pt x="0" y="15"/>
                    </a:lnTo>
                    <a:lnTo>
                      <a:pt x="0" y="6"/>
                    </a:lnTo>
                    <a:lnTo>
                      <a:pt x="5" y="2"/>
                    </a:lnTo>
                    <a:lnTo>
                      <a:pt x="12" y="0"/>
                    </a:lnTo>
                    <a:lnTo>
                      <a:pt x="18" y="2"/>
                    </a:lnTo>
                    <a:lnTo>
                      <a:pt x="23"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2" name="Freeform 44"/>
              <p:cNvSpPr>
                <a:spLocks/>
              </p:cNvSpPr>
              <p:nvPr/>
            </p:nvSpPr>
            <p:spPr bwMode="auto">
              <a:xfrm>
                <a:off x="909" y="2624"/>
                <a:ext cx="40" cy="137"/>
              </a:xfrm>
              <a:custGeom>
                <a:avLst/>
                <a:gdLst>
                  <a:gd name="T0" fmla="*/ 40 w 40"/>
                  <a:gd name="T1" fmla="*/ 80 h 137"/>
                  <a:gd name="T2" fmla="*/ 35 w 40"/>
                  <a:gd name="T3" fmla="*/ 98 h 137"/>
                  <a:gd name="T4" fmla="*/ 33 w 40"/>
                  <a:gd name="T5" fmla="*/ 118 h 137"/>
                  <a:gd name="T6" fmla="*/ 25 w 40"/>
                  <a:gd name="T7" fmla="*/ 133 h 137"/>
                  <a:gd name="T8" fmla="*/ 10 w 40"/>
                  <a:gd name="T9" fmla="*/ 137 h 137"/>
                  <a:gd name="T10" fmla="*/ 7 w 40"/>
                  <a:gd name="T11" fmla="*/ 127 h 137"/>
                  <a:gd name="T12" fmla="*/ 7 w 40"/>
                  <a:gd name="T13" fmla="*/ 129 h 137"/>
                  <a:gd name="T14" fmla="*/ 8 w 40"/>
                  <a:gd name="T15" fmla="*/ 130 h 137"/>
                  <a:gd name="T16" fmla="*/ 9 w 40"/>
                  <a:gd name="T17" fmla="*/ 132 h 137"/>
                  <a:gd name="T18" fmla="*/ 9 w 40"/>
                  <a:gd name="T19" fmla="*/ 133 h 137"/>
                  <a:gd name="T20" fmla="*/ 14 w 40"/>
                  <a:gd name="T21" fmla="*/ 115 h 137"/>
                  <a:gd name="T22" fmla="*/ 20 w 40"/>
                  <a:gd name="T23" fmla="*/ 98 h 137"/>
                  <a:gd name="T24" fmla="*/ 23 w 40"/>
                  <a:gd name="T25" fmla="*/ 80 h 137"/>
                  <a:gd name="T26" fmla="*/ 19 w 40"/>
                  <a:gd name="T27" fmla="*/ 63 h 137"/>
                  <a:gd name="T28" fmla="*/ 20 w 40"/>
                  <a:gd name="T29" fmla="*/ 63 h 137"/>
                  <a:gd name="T30" fmla="*/ 17 w 40"/>
                  <a:gd name="T31" fmla="*/ 47 h 137"/>
                  <a:gd name="T32" fmla="*/ 10 w 40"/>
                  <a:gd name="T33" fmla="*/ 32 h 137"/>
                  <a:gd name="T34" fmla="*/ 3 w 40"/>
                  <a:gd name="T35" fmla="*/ 17 h 137"/>
                  <a:gd name="T36" fmla="*/ 0 w 40"/>
                  <a:gd name="T37" fmla="*/ 0 h 137"/>
                  <a:gd name="T38" fmla="*/ 10 w 40"/>
                  <a:gd name="T39" fmla="*/ 4 h 137"/>
                  <a:gd name="T40" fmla="*/ 18 w 40"/>
                  <a:gd name="T41" fmla="*/ 11 h 137"/>
                  <a:gd name="T42" fmla="*/ 24 w 40"/>
                  <a:gd name="T43" fmla="*/ 20 h 137"/>
                  <a:gd name="T44" fmla="*/ 30 w 40"/>
                  <a:gd name="T45" fmla="*/ 30 h 137"/>
                  <a:gd name="T46" fmla="*/ 34 w 40"/>
                  <a:gd name="T47" fmla="*/ 42 h 137"/>
                  <a:gd name="T48" fmla="*/ 37 w 40"/>
                  <a:gd name="T49" fmla="*/ 55 h 137"/>
                  <a:gd name="T50" fmla="*/ 39 w 40"/>
                  <a:gd name="T51" fmla="*/ 67 h 137"/>
                  <a:gd name="T52" fmla="*/ 40 w 40"/>
                  <a:gd name="T53" fmla="*/ 80 h 1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0" h="137">
                    <a:moveTo>
                      <a:pt x="40" y="80"/>
                    </a:moveTo>
                    <a:lnTo>
                      <a:pt x="35" y="98"/>
                    </a:lnTo>
                    <a:lnTo>
                      <a:pt x="33" y="118"/>
                    </a:lnTo>
                    <a:lnTo>
                      <a:pt x="25" y="133"/>
                    </a:lnTo>
                    <a:lnTo>
                      <a:pt x="10" y="137"/>
                    </a:lnTo>
                    <a:lnTo>
                      <a:pt x="7" y="127"/>
                    </a:lnTo>
                    <a:lnTo>
                      <a:pt x="7" y="129"/>
                    </a:lnTo>
                    <a:lnTo>
                      <a:pt x="8" y="130"/>
                    </a:lnTo>
                    <a:lnTo>
                      <a:pt x="9" y="132"/>
                    </a:lnTo>
                    <a:lnTo>
                      <a:pt x="9" y="133"/>
                    </a:lnTo>
                    <a:lnTo>
                      <a:pt x="14" y="115"/>
                    </a:lnTo>
                    <a:lnTo>
                      <a:pt x="20" y="98"/>
                    </a:lnTo>
                    <a:lnTo>
                      <a:pt x="23" y="80"/>
                    </a:lnTo>
                    <a:lnTo>
                      <a:pt x="19" y="63"/>
                    </a:lnTo>
                    <a:lnTo>
                      <a:pt x="20" y="63"/>
                    </a:lnTo>
                    <a:lnTo>
                      <a:pt x="17" y="47"/>
                    </a:lnTo>
                    <a:lnTo>
                      <a:pt x="10" y="32"/>
                    </a:lnTo>
                    <a:lnTo>
                      <a:pt x="3" y="17"/>
                    </a:lnTo>
                    <a:lnTo>
                      <a:pt x="0" y="0"/>
                    </a:lnTo>
                    <a:lnTo>
                      <a:pt x="10" y="4"/>
                    </a:lnTo>
                    <a:lnTo>
                      <a:pt x="18" y="11"/>
                    </a:lnTo>
                    <a:lnTo>
                      <a:pt x="24" y="20"/>
                    </a:lnTo>
                    <a:lnTo>
                      <a:pt x="30" y="30"/>
                    </a:lnTo>
                    <a:lnTo>
                      <a:pt x="34" y="42"/>
                    </a:lnTo>
                    <a:lnTo>
                      <a:pt x="37" y="55"/>
                    </a:lnTo>
                    <a:lnTo>
                      <a:pt x="39" y="67"/>
                    </a:lnTo>
                    <a:lnTo>
                      <a:pt x="40"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3" name="Freeform 45"/>
              <p:cNvSpPr>
                <a:spLocks/>
              </p:cNvSpPr>
              <p:nvPr/>
            </p:nvSpPr>
            <p:spPr bwMode="auto">
              <a:xfrm>
                <a:off x="1808" y="2671"/>
                <a:ext cx="78" cy="117"/>
              </a:xfrm>
              <a:custGeom>
                <a:avLst/>
                <a:gdLst>
                  <a:gd name="T0" fmla="*/ 70 w 78"/>
                  <a:gd name="T1" fmla="*/ 39 h 117"/>
                  <a:gd name="T2" fmla="*/ 71 w 78"/>
                  <a:gd name="T3" fmla="*/ 46 h 117"/>
                  <a:gd name="T4" fmla="*/ 71 w 78"/>
                  <a:gd name="T5" fmla="*/ 58 h 117"/>
                  <a:gd name="T6" fmla="*/ 74 w 78"/>
                  <a:gd name="T7" fmla="*/ 70 h 117"/>
                  <a:gd name="T8" fmla="*/ 76 w 78"/>
                  <a:gd name="T9" fmla="*/ 79 h 117"/>
                  <a:gd name="T10" fmla="*/ 73 w 78"/>
                  <a:gd name="T11" fmla="*/ 90 h 117"/>
                  <a:gd name="T12" fmla="*/ 76 w 78"/>
                  <a:gd name="T13" fmla="*/ 93 h 117"/>
                  <a:gd name="T14" fmla="*/ 78 w 78"/>
                  <a:gd name="T15" fmla="*/ 98 h 117"/>
                  <a:gd name="T16" fmla="*/ 76 w 78"/>
                  <a:gd name="T17" fmla="*/ 105 h 117"/>
                  <a:gd name="T18" fmla="*/ 75 w 78"/>
                  <a:gd name="T19" fmla="*/ 111 h 117"/>
                  <a:gd name="T20" fmla="*/ 70 w 78"/>
                  <a:gd name="T21" fmla="*/ 117 h 117"/>
                  <a:gd name="T22" fmla="*/ 60 w 78"/>
                  <a:gd name="T23" fmla="*/ 112 h 117"/>
                  <a:gd name="T24" fmla="*/ 50 w 78"/>
                  <a:gd name="T25" fmla="*/ 107 h 117"/>
                  <a:gd name="T26" fmla="*/ 40 w 78"/>
                  <a:gd name="T27" fmla="*/ 101 h 117"/>
                  <a:gd name="T28" fmla="*/ 32 w 78"/>
                  <a:gd name="T29" fmla="*/ 95 h 117"/>
                  <a:gd name="T30" fmla="*/ 23 w 78"/>
                  <a:gd name="T31" fmla="*/ 89 h 117"/>
                  <a:gd name="T32" fmla="*/ 15 w 78"/>
                  <a:gd name="T33" fmla="*/ 82 h 117"/>
                  <a:gd name="T34" fmla="*/ 8 w 78"/>
                  <a:gd name="T35" fmla="*/ 76 h 117"/>
                  <a:gd name="T36" fmla="*/ 0 w 78"/>
                  <a:gd name="T37" fmla="*/ 68 h 117"/>
                  <a:gd name="T38" fmla="*/ 8 w 78"/>
                  <a:gd name="T39" fmla="*/ 58 h 117"/>
                  <a:gd name="T40" fmla="*/ 17 w 78"/>
                  <a:gd name="T41" fmla="*/ 48 h 117"/>
                  <a:gd name="T42" fmla="*/ 24 w 78"/>
                  <a:gd name="T43" fmla="*/ 39 h 117"/>
                  <a:gd name="T44" fmla="*/ 34 w 78"/>
                  <a:gd name="T45" fmla="*/ 30 h 117"/>
                  <a:gd name="T46" fmla="*/ 43 w 78"/>
                  <a:gd name="T47" fmla="*/ 22 h 117"/>
                  <a:gd name="T48" fmla="*/ 51 w 78"/>
                  <a:gd name="T49" fmla="*/ 14 h 117"/>
                  <a:gd name="T50" fmla="*/ 61 w 78"/>
                  <a:gd name="T51" fmla="*/ 7 h 117"/>
                  <a:gd name="T52" fmla="*/ 70 w 78"/>
                  <a:gd name="T53" fmla="*/ 0 h 117"/>
                  <a:gd name="T54" fmla="*/ 73 w 78"/>
                  <a:gd name="T55" fmla="*/ 10 h 117"/>
                  <a:gd name="T56" fmla="*/ 73 w 78"/>
                  <a:gd name="T57" fmla="*/ 22 h 117"/>
                  <a:gd name="T58" fmla="*/ 71 w 78"/>
                  <a:gd name="T59" fmla="*/ 32 h 117"/>
                  <a:gd name="T60" fmla="*/ 70 w 78"/>
                  <a:gd name="T61" fmla="*/ 39 h 11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8" h="117">
                    <a:moveTo>
                      <a:pt x="70" y="39"/>
                    </a:moveTo>
                    <a:lnTo>
                      <a:pt x="71" y="46"/>
                    </a:lnTo>
                    <a:lnTo>
                      <a:pt x="71" y="58"/>
                    </a:lnTo>
                    <a:lnTo>
                      <a:pt x="74" y="70"/>
                    </a:lnTo>
                    <a:lnTo>
                      <a:pt x="76" y="79"/>
                    </a:lnTo>
                    <a:lnTo>
                      <a:pt x="73" y="90"/>
                    </a:lnTo>
                    <a:lnTo>
                      <a:pt x="76" y="93"/>
                    </a:lnTo>
                    <a:lnTo>
                      <a:pt x="78" y="98"/>
                    </a:lnTo>
                    <a:lnTo>
                      <a:pt x="76" y="105"/>
                    </a:lnTo>
                    <a:lnTo>
                      <a:pt x="75" y="111"/>
                    </a:lnTo>
                    <a:lnTo>
                      <a:pt x="70" y="117"/>
                    </a:lnTo>
                    <a:lnTo>
                      <a:pt x="60" y="112"/>
                    </a:lnTo>
                    <a:lnTo>
                      <a:pt x="50" y="107"/>
                    </a:lnTo>
                    <a:lnTo>
                      <a:pt x="40" y="101"/>
                    </a:lnTo>
                    <a:lnTo>
                      <a:pt x="32" y="95"/>
                    </a:lnTo>
                    <a:lnTo>
                      <a:pt x="23" y="89"/>
                    </a:lnTo>
                    <a:lnTo>
                      <a:pt x="15" y="82"/>
                    </a:lnTo>
                    <a:lnTo>
                      <a:pt x="8" y="76"/>
                    </a:lnTo>
                    <a:lnTo>
                      <a:pt x="0" y="68"/>
                    </a:lnTo>
                    <a:lnTo>
                      <a:pt x="8" y="58"/>
                    </a:lnTo>
                    <a:lnTo>
                      <a:pt x="17" y="48"/>
                    </a:lnTo>
                    <a:lnTo>
                      <a:pt x="24" y="39"/>
                    </a:lnTo>
                    <a:lnTo>
                      <a:pt x="34" y="30"/>
                    </a:lnTo>
                    <a:lnTo>
                      <a:pt x="43" y="22"/>
                    </a:lnTo>
                    <a:lnTo>
                      <a:pt x="51" y="14"/>
                    </a:lnTo>
                    <a:lnTo>
                      <a:pt x="61" y="7"/>
                    </a:lnTo>
                    <a:lnTo>
                      <a:pt x="70" y="0"/>
                    </a:lnTo>
                    <a:lnTo>
                      <a:pt x="73" y="10"/>
                    </a:lnTo>
                    <a:lnTo>
                      <a:pt x="73" y="22"/>
                    </a:lnTo>
                    <a:lnTo>
                      <a:pt x="71" y="32"/>
                    </a:lnTo>
                    <a:lnTo>
                      <a:pt x="70" y="39"/>
                    </a:lnTo>
                    <a:close/>
                  </a:path>
                </a:pathLst>
              </a:custGeom>
              <a:solidFill>
                <a:srgbClr val="005B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4" name="Freeform 46"/>
              <p:cNvSpPr>
                <a:spLocks/>
              </p:cNvSpPr>
              <p:nvPr/>
            </p:nvSpPr>
            <p:spPr bwMode="auto">
              <a:xfrm>
                <a:off x="1592" y="2681"/>
                <a:ext cx="43" cy="66"/>
              </a:xfrm>
              <a:custGeom>
                <a:avLst/>
                <a:gdLst>
                  <a:gd name="T0" fmla="*/ 31 w 43"/>
                  <a:gd name="T1" fmla="*/ 66 h 66"/>
                  <a:gd name="T2" fmla="*/ 0 w 43"/>
                  <a:gd name="T3" fmla="*/ 22 h 66"/>
                  <a:gd name="T4" fmla="*/ 5 w 43"/>
                  <a:gd name="T5" fmla="*/ 19 h 66"/>
                  <a:gd name="T6" fmla="*/ 11 w 43"/>
                  <a:gd name="T7" fmla="*/ 14 h 66"/>
                  <a:gd name="T8" fmla="*/ 17 w 43"/>
                  <a:gd name="T9" fmla="*/ 12 h 66"/>
                  <a:gd name="T10" fmla="*/ 23 w 43"/>
                  <a:gd name="T11" fmla="*/ 7 h 66"/>
                  <a:gd name="T12" fmla="*/ 28 w 43"/>
                  <a:gd name="T13" fmla="*/ 4 h 66"/>
                  <a:gd name="T14" fmla="*/ 35 w 43"/>
                  <a:gd name="T15" fmla="*/ 1 h 66"/>
                  <a:gd name="T16" fmla="*/ 40 w 43"/>
                  <a:gd name="T17" fmla="*/ 0 h 66"/>
                  <a:gd name="T18" fmla="*/ 43 w 43"/>
                  <a:gd name="T19" fmla="*/ 0 h 66"/>
                  <a:gd name="T20" fmla="*/ 41 w 43"/>
                  <a:gd name="T21" fmla="*/ 14 h 66"/>
                  <a:gd name="T22" fmla="*/ 40 w 43"/>
                  <a:gd name="T23" fmla="*/ 34 h 66"/>
                  <a:gd name="T24" fmla="*/ 36 w 43"/>
                  <a:gd name="T25" fmla="*/ 51 h 66"/>
                  <a:gd name="T26" fmla="*/ 31 w 43"/>
                  <a:gd name="T27" fmla="*/ 66 h 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 h="66">
                    <a:moveTo>
                      <a:pt x="31" y="66"/>
                    </a:moveTo>
                    <a:lnTo>
                      <a:pt x="0" y="22"/>
                    </a:lnTo>
                    <a:lnTo>
                      <a:pt x="5" y="19"/>
                    </a:lnTo>
                    <a:lnTo>
                      <a:pt x="11" y="14"/>
                    </a:lnTo>
                    <a:lnTo>
                      <a:pt x="17" y="12"/>
                    </a:lnTo>
                    <a:lnTo>
                      <a:pt x="23" y="7"/>
                    </a:lnTo>
                    <a:lnTo>
                      <a:pt x="28" y="4"/>
                    </a:lnTo>
                    <a:lnTo>
                      <a:pt x="35" y="1"/>
                    </a:lnTo>
                    <a:lnTo>
                      <a:pt x="40" y="0"/>
                    </a:lnTo>
                    <a:lnTo>
                      <a:pt x="43" y="0"/>
                    </a:lnTo>
                    <a:lnTo>
                      <a:pt x="41" y="14"/>
                    </a:lnTo>
                    <a:lnTo>
                      <a:pt x="40" y="34"/>
                    </a:lnTo>
                    <a:lnTo>
                      <a:pt x="36" y="51"/>
                    </a:lnTo>
                    <a:lnTo>
                      <a:pt x="31" y="66"/>
                    </a:lnTo>
                    <a:close/>
                  </a:path>
                </a:pathLst>
              </a:custGeom>
              <a:solidFill>
                <a:srgbClr val="005B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5" name="Freeform 47"/>
              <p:cNvSpPr>
                <a:spLocks/>
              </p:cNvSpPr>
              <p:nvPr/>
            </p:nvSpPr>
            <p:spPr bwMode="auto">
              <a:xfrm>
                <a:off x="1496" y="2706"/>
                <a:ext cx="20" cy="44"/>
              </a:xfrm>
              <a:custGeom>
                <a:avLst/>
                <a:gdLst>
                  <a:gd name="T0" fmla="*/ 16 w 20"/>
                  <a:gd name="T1" fmla="*/ 10 h 44"/>
                  <a:gd name="T2" fmla="*/ 20 w 20"/>
                  <a:gd name="T3" fmla="*/ 17 h 44"/>
                  <a:gd name="T4" fmla="*/ 20 w 20"/>
                  <a:gd name="T5" fmla="*/ 26 h 44"/>
                  <a:gd name="T6" fmla="*/ 19 w 20"/>
                  <a:gd name="T7" fmla="*/ 35 h 44"/>
                  <a:gd name="T8" fmla="*/ 17 w 20"/>
                  <a:gd name="T9" fmla="*/ 44 h 44"/>
                  <a:gd name="T10" fmla="*/ 12 w 20"/>
                  <a:gd name="T11" fmla="*/ 33 h 44"/>
                  <a:gd name="T12" fmla="*/ 7 w 20"/>
                  <a:gd name="T13" fmla="*/ 22 h 44"/>
                  <a:gd name="T14" fmla="*/ 4 w 20"/>
                  <a:gd name="T15" fmla="*/ 11 h 44"/>
                  <a:gd name="T16" fmla="*/ 0 w 20"/>
                  <a:gd name="T17" fmla="*/ 0 h 44"/>
                  <a:gd name="T18" fmla="*/ 9 w 20"/>
                  <a:gd name="T19" fmla="*/ 0 h 44"/>
                  <a:gd name="T20" fmla="*/ 14 w 20"/>
                  <a:gd name="T21" fmla="*/ 0 h 44"/>
                  <a:gd name="T22" fmla="*/ 17 w 20"/>
                  <a:gd name="T23" fmla="*/ 4 h 44"/>
                  <a:gd name="T24" fmla="*/ 16 w 20"/>
                  <a:gd name="T25" fmla="*/ 1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44">
                    <a:moveTo>
                      <a:pt x="16" y="10"/>
                    </a:moveTo>
                    <a:lnTo>
                      <a:pt x="20" y="17"/>
                    </a:lnTo>
                    <a:lnTo>
                      <a:pt x="20" y="26"/>
                    </a:lnTo>
                    <a:lnTo>
                      <a:pt x="19" y="35"/>
                    </a:lnTo>
                    <a:lnTo>
                      <a:pt x="17" y="44"/>
                    </a:lnTo>
                    <a:lnTo>
                      <a:pt x="12" y="33"/>
                    </a:lnTo>
                    <a:lnTo>
                      <a:pt x="7" y="22"/>
                    </a:lnTo>
                    <a:lnTo>
                      <a:pt x="4" y="11"/>
                    </a:lnTo>
                    <a:lnTo>
                      <a:pt x="0" y="0"/>
                    </a:lnTo>
                    <a:lnTo>
                      <a:pt x="9" y="0"/>
                    </a:lnTo>
                    <a:lnTo>
                      <a:pt x="14" y="0"/>
                    </a:lnTo>
                    <a:lnTo>
                      <a:pt x="17" y="4"/>
                    </a:lnTo>
                    <a:lnTo>
                      <a:pt x="16" y="10"/>
                    </a:lnTo>
                    <a:close/>
                  </a:path>
                </a:pathLst>
              </a:custGeom>
              <a:solidFill>
                <a:srgbClr val="005B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6" name="Freeform 48"/>
              <p:cNvSpPr>
                <a:spLocks/>
              </p:cNvSpPr>
              <p:nvPr/>
            </p:nvSpPr>
            <p:spPr bwMode="auto">
              <a:xfrm>
                <a:off x="1085" y="2712"/>
                <a:ext cx="1117" cy="1098"/>
              </a:xfrm>
              <a:custGeom>
                <a:avLst/>
                <a:gdLst>
                  <a:gd name="T0" fmla="*/ 921 w 1117"/>
                  <a:gd name="T1" fmla="*/ 175 h 1098"/>
                  <a:gd name="T2" fmla="*/ 974 w 1117"/>
                  <a:gd name="T3" fmla="*/ 202 h 1098"/>
                  <a:gd name="T4" fmla="*/ 1035 w 1117"/>
                  <a:gd name="T5" fmla="*/ 238 h 1098"/>
                  <a:gd name="T6" fmla="*/ 1096 w 1117"/>
                  <a:gd name="T7" fmla="*/ 279 h 1098"/>
                  <a:gd name="T8" fmla="*/ 1117 w 1117"/>
                  <a:gd name="T9" fmla="*/ 300 h 1098"/>
                  <a:gd name="T10" fmla="*/ 1098 w 1117"/>
                  <a:gd name="T11" fmla="*/ 341 h 1098"/>
                  <a:gd name="T12" fmla="*/ 1065 w 1117"/>
                  <a:gd name="T13" fmla="*/ 382 h 1098"/>
                  <a:gd name="T14" fmla="*/ 1002 w 1117"/>
                  <a:gd name="T15" fmla="*/ 467 h 1098"/>
                  <a:gd name="T16" fmla="*/ 919 w 1117"/>
                  <a:gd name="T17" fmla="*/ 574 h 1098"/>
                  <a:gd name="T18" fmla="*/ 845 w 1117"/>
                  <a:gd name="T19" fmla="*/ 671 h 1098"/>
                  <a:gd name="T20" fmla="*/ 771 w 1117"/>
                  <a:gd name="T21" fmla="*/ 758 h 1098"/>
                  <a:gd name="T22" fmla="*/ 742 w 1117"/>
                  <a:gd name="T23" fmla="*/ 797 h 1098"/>
                  <a:gd name="T24" fmla="*/ 702 w 1117"/>
                  <a:gd name="T25" fmla="*/ 839 h 1098"/>
                  <a:gd name="T26" fmla="*/ 662 w 1117"/>
                  <a:gd name="T27" fmla="*/ 896 h 1098"/>
                  <a:gd name="T28" fmla="*/ 598 w 1117"/>
                  <a:gd name="T29" fmla="*/ 977 h 1098"/>
                  <a:gd name="T30" fmla="*/ 518 w 1117"/>
                  <a:gd name="T31" fmla="*/ 1073 h 1098"/>
                  <a:gd name="T32" fmla="*/ 440 w 1117"/>
                  <a:gd name="T33" fmla="*/ 1062 h 1098"/>
                  <a:gd name="T34" fmla="*/ 362 w 1117"/>
                  <a:gd name="T35" fmla="*/ 1005 h 1098"/>
                  <a:gd name="T36" fmla="*/ 285 w 1117"/>
                  <a:gd name="T37" fmla="*/ 947 h 1098"/>
                  <a:gd name="T38" fmla="*/ 204 w 1117"/>
                  <a:gd name="T39" fmla="*/ 901 h 1098"/>
                  <a:gd name="T40" fmla="*/ 141 w 1117"/>
                  <a:gd name="T41" fmla="*/ 851 h 1098"/>
                  <a:gd name="T42" fmla="*/ 49 w 1117"/>
                  <a:gd name="T43" fmla="*/ 789 h 1098"/>
                  <a:gd name="T44" fmla="*/ 16 w 1117"/>
                  <a:gd name="T45" fmla="*/ 739 h 1098"/>
                  <a:gd name="T46" fmla="*/ 49 w 1117"/>
                  <a:gd name="T47" fmla="*/ 715 h 1098"/>
                  <a:gd name="T48" fmla="*/ 73 w 1117"/>
                  <a:gd name="T49" fmla="*/ 742 h 1098"/>
                  <a:gd name="T50" fmla="*/ 126 w 1117"/>
                  <a:gd name="T51" fmla="*/ 778 h 1098"/>
                  <a:gd name="T52" fmla="*/ 213 w 1117"/>
                  <a:gd name="T53" fmla="*/ 811 h 1098"/>
                  <a:gd name="T54" fmla="*/ 279 w 1117"/>
                  <a:gd name="T55" fmla="*/ 826 h 1098"/>
                  <a:gd name="T56" fmla="*/ 369 w 1117"/>
                  <a:gd name="T57" fmla="*/ 883 h 1098"/>
                  <a:gd name="T58" fmla="*/ 446 w 1117"/>
                  <a:gd name="T59" fmla="*/ 887 h 1098"/>
                  <a:gd name="T60" fmla="*/ 466 w 1117"/>
                  <a:gd name="T61" fmla="*/ 865 h 1098"/>
                  <a:gd name="T62" fmla="*/ 468 w 1117"/>
                  <a:gd name="T63" fmla="*/ 824 h 1098"/>
                  <a:gd name="T64" fmla="*/ 447 w 1117"/>
                  <a:gd name="T65" fmla="*/ 779 h 1098"/>
                  <a:gd name="T66" fmla="*/ 422 w 1117"/>
                  <a:gd name="T67" fmla="*/ 760 h 1098"/>
                  <a:gd name="T68" fmla="*/ 499 w 1117"/>
                  <a:gd name="T69" fmla="*/ 716 h 1098"/>
                  <a:gd name="T70" fmla="*/ 532 w 1117"/>
                  <a:gd name="T71" fmla="*/ 634 h 1098"/>
                  <a:gd name="T72" fmla="*/ 568 w 1117"/>
                  <a:gd name="T73" fmla="*/ 583 h 1098"/>
                  <a:gd name="T74" fmla="*/ 570 w 1117"/>
                  <a:gd name="T75" fmla="*/ 540 h 1098"/>
                  <a:gd name="T76" fmla="*/ 578 w 1117"/>
                  <a:gd name="T77" fmla="*/ 461 h 1098"/>
                  <a:gd name="T78" fmla="*/ 560 w 1117"/>
                  <a:gd name="T79" fmla="*/ 438 h 1098"/>
                  <a:gd name="T80" fmla="*/ 537 w 1117"/>
                  <a:gd name="T81" fmla="*/ 419 h 1098"/>
                  <a:gd name="T82" fmla="*/ 451 w 1117"/>
                  <a:gd name="T83" fmla="*/ 417 h 1098"/>
                  <a:gd name="T84" fmla="*/ 379 w 1117"/>
                  <a:gd name="T85" fmla="*/ 458 h 1098"/>
                  <a:gd name="T86" fmla="*/ 319 w 1117"/>
                  <a:gd name="T87" fmla="*/ 444 h 1098"/>
                  <a:gd name="T88" fmla="*/ 269 w 1117"/>
                  <a:gd name="T89" fmla="*/ 402 h 1098"/>
                  <a:gd name="T90" fmla="*/ 322 w 1117"/>
                  <a:gd name="T91" fmla="*/ 341 h 1098"/>
                  <a:gd name="T92" fmla="*/ 369 w 1117"/>
                  <a:gd name="T93" fmla="*/ 281 h 1098"/>
                  <a:gd name="T94" fmla="*/ 415 w 1117"/>
                  <a:gd name="T95" fmla="*/ 224 h 1098"/>
                  <a:gd name="T96" fmla="*/ 471 w 1117"/>
                  <a:gd name="T97" fmla="*/ 167 h 1098"/>
                  <a:gd name="T98" fmla="*/ 540 w 1117"/>
                  <a:gd name="T99" fmla="*/ 86 h 1098"/>
                  <a:gd name="T100" fmla="*/ 609 w 1117"/>
                  <a:gd name="T101" fmla="*/ 0 h 1098"/>
                  <a:gd name="T102" fmla="*/ 680 w 1117"/>
                  <a:gd name="T103" fmla="*/ 30 h 1098"/>
                  <a:gd name="T104" fmla="*/ 745 w 1117"/>
                  <a:gd name="T105" fmla="*/ 74 h 1098"/>
                  <a:gd name="T106" fmla="*/ 811 w 1117"/>
                  <a:gd name="T107" fmla="*/ 118 h 1098"/>
                  <a:gd name="T108" fmla="*/ 883 w 1117"/>
                  <a:gd name="T109" fmla="*/ 153 h 10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17" h="1098">
                    <a:moveTo>
                      <a:pt x="883" y="153"/>
                    </a:moveTo>
                    <a:lnTo>
                      <a:pt x="895" y="161"/>
                    </a:lnTo>
                    <a:lnTo>
                      <a:pt x="908" y="168"/>
                    </a:lnTo>
                    <a:lnTo>
                      <a:pt x="921" y="175"/>
                    </a:lnTo>
                    <a:lnTo>
                      <a:pt x="934" y="183"/>
                    </a:lnTo>
                    <a:lnTo>
                      <a:pt x="948" y="189"/>
                    </a:lnTo>
                    <a:lnTo>
                      <a:pt x="961" y="196"/>
                    </a:lnTo>
                    <a:lnTo>
                      <a:pt x="974" y="202"/>
                    </a:lnTo>
                    <a:lnTo>
                      <a:pt x="987" y="208"/>
                    </a:lnTo>
                    <a:lnTo>
                      <a:pt x="1005" y="219"/>
                    </a:lnTo>
                    <a:lnTo>
                      <a:pt x="1020" y="230"/>
                    </a:lnTo>
                    <a:lnTo>
                      <a:pt x="1035" y="238"/>
                    </a:lnTo>
                    <a:lnTo>
                      <a:pt x="1050" y="247"/>
                    </a:lnTo>
                    <a:lnTo>
                      <a:pt x="1065" y="256"/>
                    </a:lnTo>
                    <a:lnTo>
                      <a:pt x="1080" y="266"/>
                    </a:lnTo>
                    <a:lnTo>
                      <a:pt x="1096" y="279"/>
                    </a:lnTo>
                    <a:lnTo>
                      <a:pt x="1114" y="294"/>
                    </a:lnTo>
                    <a:lnTo>
                      <a:pt x="1116" y="296"/>
                    </a:lnTo>
                    <a:lnTo>
                      <a:pt x="1117" y="297"/>
                    </a:lnTo>
                    <a:lnTo>
                      <a:pt x="1117" y="300"/>
                    </a:lnTo>
                    <a:lnTo>
                      <a:pt x="1117" y="304"/>
                    </a:lnTo>
                    <a:lnTo>
                      <a:pt x="1112" y="318"/>
                    </a:lnTo>
                    <a:lnTo>
                      <a:pt x="1106" y="329"/>
                    </a:lnTo>
                    <a:lnTo>
                      <a:pt x="1098" y="341"/>
                    </a:lnTo>
                    <a:lnTo>
                      <a:pt x="1089" y="351"/>
                    </a:lnTo>
                    <a:lnTo>
                      <a:pt x="1081" y="363"/>
                    </a:lnTo>
                    <a:lnTo>
                      <a:pt x="1072" y="372"/>
                    </a:lnTo>
                    <a:lnTo>
                      <a:pt x="1065" y="382"/>
                    </a:lnTo>
                    <a:lnTo>
                      <a:pt x="1057" y="391"/>
                    </a:lnTo>
                    <a:lnTo>
                      <a:pt x="1040" y="413"/>
                    </a:lnTo>
                    <a:lnTo>
                      <a:pt x="1021" y="439"/>
                    </a:lnTo>
                    <a:lnTo>
                      <a:pt x="1002" y="467"/>
                    </a:lnTo>
                    <a:lnTo>
                      <a:pt x="984" y="495"/>
                    </a:lnTo>
                    <a:lnTo>
                      <a:pt x="964" y="523"/>
                    </a:lnTo>
                    <a:lnTo>
                      <a:pt x="941" y="549"/>
                    </a:lnTo>
                    <a:lnTo>
                      <a:pt x="919" y="574"/>
                    </a:lnTo>
                    <a:lnTo>
                      <a:pt x="894" y="596"/>
                    </a:lnTo>
                    <a:lnTo>
                      <a:pt x="879" y="622"/>
                    </a:lnTo>
                    <a:lnTo>
                      <a:pt x="863" y="647"/>
                    </a:lnTo>
                    <a:lnTo>
                      <a:pt x="845" y="671"/>
                    </a:lnTo>
                    <a:lnTo>
                      <a:pt x="827" y="693"/>
                    </a:lnTo>
                    <a:lnTo>
                      <a:pt x="808" y="715"/>
                    </a:lnTo>
                    <a:lnTo>
                      <a:pt x="789" y="737"/>
                    </a:lnTo>
                    <a:lnTo>
                      <a:pt x="771" y="758"/>
                    </a:lnTo>
                    <a:lnTo>
                      <a:pt x="753" y="782"/>
                    </a:lnTo>
                    <a:lnTo>
                      <a:pt x="747" y="782"/>
                    </a:lnTo>
                    <a:lnTo>
                      <a:pt x="745" y="788"/>
                    </a:lnTo>
                    <a:lnTo>
                      <a:pt x="742" y="797"/>
                    </a:lnTo>
                    <a:lnTo>
                      <a:pt x="740" y="805"/>
                    </a:lnTo>
                    <a:lnTo>
                      <a:pt x="726" y="814"/>
                    </a:lnTo>
                    <a:lnTo>
                      <a:pt x="713" y="824"/>
                    </a:lnTo>
                    <a:lnTo>
                      <a:pt x="702" y="839"/>
                    </a:lnTo>
                    <a:lnTo>
                      <a:pt x="692" y="854"/>
                    </a:lnTo>
                    <a:lnTo>
                      <a:pt x="682" y="868"/>
                    </a:lnTo>
                    <a:lnTo>
                      <a:pt x="672" y="883"/>
                    </a:lnTo>
                    <a:lnTo>
                      <a:pt x="662" y="896"/>
                    </a:lnTo>
                    <a:lnTo>
                      <a:pt x="650" y="906"/>
                    </a:lnTo>
                    <a:lnTo>
                      <a:pt x="634" y="930"/>
                    </a:lnTo>
                    <a:lnTo>
                      <a:pt x="616" y="953"/>
                    </a:lnTo>
                    <a:lnTo>
                      <a:pt x="598" y="977"/>
                    </a:lnTo>
                    <a:lnTo>
                      <a:pt x="579" y="1000"/>
                    </a:lnTo>
                    <a:lnTo>
                      <a:pt x="559" y="1024"/>
                    </a:lnTo>
                    <a:lnTo>
                      <a:pt x="538" y="1049"/>
                    </a:lnTo>
                    <a:lnTo>
                      <a:pt x="518" y="1073"/>
                    </a:lnTo>
                    <a:lnTo>
                      <a:pt x="498" y="1098"/>
                    </a:lnTo>
                    <a:lnTo>
                      <a:pt x="478" y="1087"/>
                    </a:lnTo>
                    <a:lnTo>
                      <a:pt x="458" y="1075"/>
                    </a:lnTo>
                    <a:lnTo>
                      <a:pt x="440" y="1062"/>
                    </a:lnTo>
                    <a:lnTo>
                      <a:pt x="420" y="1047"/>
                    </a:lnTo>
                    <a:lnTo>
                      <a:pt x="401" y="1034"/>
                    </a:lnTo>
                    <a:lnTo>
                      <a:pt x="381" y="1019"/>
                    </a:lnTo>
                    <a:lnTo>
                      <a:pt x="362" y="1005"/>
                    </a:lnTo>
                    <a:lnTo>
                      <a:pt x="342" y="990"/>
                    </a:lnTo>
                    <a:lnTo>
                      <a:pt x="324" y="975"/>
                    </a:lnTo>
                    <a:lnTo>
                      <a:pt x="304" y="961"/>
                    </a:lnTo>
                    <a:lnTo>
                      <a:pt x="285" y="947"/>
                    </a:lnTo>
                    <a:lnTo>
                      <a:pt x="265" y="934"/>
                    </a:lnTo>
                    <a:lnTo>
                      <a:pt x="245" y="923"/>
                    </a:lnTo>
                    <a:lnTo>
                      <a:pt x="224" y="911"/>
                    </a:lnTo>
                    <a:lnTo>
                      <a:pt x="204" y="901"/>
                    </a:lnTo>
                    <a:lnTo>
                      <a:pt x="183" y="892"/>
                    </a:lnTo>
                    <a:lnTo>
                      <a:pt x="183" y="883"/>
                    </a:lnTo>
                    <a:lnTo>
                      <a:pt x="162" y="867"/>
                    </a:lnTo>
                    <a:lnTo>
                      <a:pt x="141" y="851"/>
                    </a:lnTo>
                    <a:lnTo>
                      <a:pt x="118" y="836"/>
                    </a:lnTo>
                    <a:lnTo>
                      <a:pt x="96" y="820"/>
                    </a:lnTo>
                    <a:lnTo>
                      <a:pt x="72" y="805"/>
                    </a:lnTo>
                    <a:lnTo>
                      <a:pt x="49" y="789"/>
                    </a:lnTo>
                    <a:lnTo>
                      <a:pt x="25" y="775"/>
                    </a:lnTo>
                    <a:lnTo>
                      <a:pt x="0" y="760"/>
                    </a:lnTo>
                    <a:lnTo>
                      <a:pt x="6" y="748"/>
                    </a:lnTo>
                    <a:lnTo>
                      <a:pt x="16" y="739"/>
                    </a:lnTo>
                    <a:lnTo>
                      <a:pt x="25" y="731"/>
                    </a:lnTo>
                    <a:lnTo>
                      <a:pt x="29" y="719"/>
                    </a:lnTo>
                    <a:lnTo>
                      <a:pt x="40" y="715"/>
                    </a:lnTo>
                    <a:lnTo>
                      <a:pt x="49" y="715"/>
                    </a:lnTo>
                    <a:lnTo>
                      <a:pt x="56" y="719"/>
                    </a:lnTo>
                    <a:lnTo>
                      <a:pt x="62" y="726"/>
                    </a:lnTo>
                    <a:lnTo>
                      <a:pt x="67" y="735"/>
                    </a:lnTo>
                    <a:lnTo>
                      <a:pt x="73" y="742"/>
                    </a:lnTo>
                    <a:lnTo>
                      <a:pt x="80" y="750"/>
                    </a:lnTo>
                    <a:lnTo>
                      <a:pt x="88" y="754"/>
                    </a:lnTo>
                    <a:lnTo>
                      <a:pt x="107" y="766"/>
                    </a:lnTo>
                    <a:lnTo>
                      <a:pt x="126" y="778"/>
                    </a:lnTo>
                    <a:lnTo>
                      <a:pt x="147" y="789"/>
                    </a:lnTo>
                    <a:lnTo>
                      <a:pt x="168" y="799"/>
                    </a:lnTo>
                    <a:lnTo>
                      <a:pt x="191" y="808"/>
                    </a:lnTo>
                    <a:lnTo>
                      <a:pt x="213" y="811"/>
                    </a:lnTo>
                    <a:lnTo>
                      <a:pt x="237" y="810"/>
                    </a:lnTo>
                    <a:lnTo>
                      <a:pt x="259" y="801"/>
                    </a:lnTo>
                    <a:lnTo>
                      <a:pt x="266" y="811"/>
                    </a:lnTo>
                    <a:lnTo>
                      <a:pt x="279" y="826"/>
                    </a:lnTo>
                    <a:lnTo>
                      <a:pt x="296" y="841"/>
                    </a:lnTo>
                    <a:lnTo>
                      <a:pt x="316" y="857"/>
                    </a:lnTo>
                    <a:lnTo>
                      <a:pt x="341" y="871"/>
                    </a:lnTo>
                    <a:lnTo>
                      <a:pt x="369" y="883"/>
                    </a:lnTo>
                    <a:lnTo>
                      <a:pt x="400" y="890"/>
                    </a:lnTo>
                    <a:lnTo>
                      <a:pt x="432" y="893"/>
                    </a:lnTo>
                    <a:lnTo>
                      <a:pt x="438" y="890"/>
                    </a:lnTo>
                    <a:lnTo>
                      <a:pt x="446" y="887"/>
                    </a:lnTo>
                    <a:lnTo>
                      <a:pt x="451" y="883"/>
                    </a:lnTo>
                    <a:lnTo>
                      <a:pt x="457" y="877"/>
                    </a:lnTo>
                    <a:lnTo>
                      <a:pt x="461" y="873"/>
                    </a:lnTo>
                    <a:lnTo>
                      <a:pt x="466" y="865"/>
                    </a:lnTo>
                    <a:lnTo>
                      <a:pt x="468" y="860"/>
                    </a:lnTo>
                    <a:lnTo>
                      <a:pt x="471" y="852"/>
                    </a:lnTo>
                    <a:lnTo>
                      <a:pt x="471" y="838"/>
                    </a:lnTo>
                    <a:lnTo>
                      <a:pt x="468" y="824"/>
                    </a:lnTo>
                    <a:lnTo>
                      <a:pt x="466" y="811"/>
                    </a:lnTo>
                    <a:lnTo>
                      <a:pt x="461" y="799"/>
                    </a:lnTo>
                    <a:lnTo>
                      <a:pt x="454" y="789"/>
                    </a:lnTo>
                    <a:lnTo>
                      <a:pt x="447" y="779"/>
                    </a:lnTo>
                    <a:lnTo>
                      <a:pt x="437" y="772"/>
                    </a:lnTo>
                    <a:lnTo>
                      <a:pt x="427" y="764"/>
                    </a:lnTo>
                    <a:lnTo>
                      <a:pt x="422" y="764"/>
                    </a:lnTo>
                    <a:lnTo>
                      <a:pt x="422" y="760"/>
                    </a:lnTo>
                    <a:lnTo>
                      <a:pt x="445" y="750"/>
                    </a:lnTo>
                    <a:lnTo>
                      <a:pt x="464" y="741"/>
                    </a:lnTo>
                    <a:lnTo>
                      <a:pt x="483" y="729"/>
                    </a:lnTo>
                    <a:lnTo>
                      <a:pt x="499" y="716"/>
                    </a:lnTo>
                    <a:lnTo>
                      <a:pt x="513" y="701"/>
                    </a:lnTo>
                    <a:lnTo>
                      <a:pt x="523" y="684"/>
                    </a:lnTo>
                    <a:lnTo>
                      <a:pt x="529" y="660"/>
                    </a:lnTo>
                    <a:lnTo>
                      <a:pt x="532" y="634"/>
                    </a:lnTo>
                    <a:lnTo>
                      <a:pt x="543" y="625"/>
                    </a:lnTo>
                    <a:lnTo>
                      <a:pt x="554" y="612"/>
                    </a:lnTo>
                    <a:lnTo>
                      <a:pt x="563" y="597"/>
                    </a:lnTo>
                    <a:lnTo>
                      <a:pt x="568" y="583"/>
                    </a:lnTo>
                    <a:lnTo>
                      <a:pt x="573" y="575"/>
                    </a:lnTo>
                    <a:lnTo>
                      <a:pt x="573" y="564"/>
                    </a:lnTo>
                    <a:lnTo>
                      <a:pt x="572" y="552"/>
                    </a:lnTo>
                    <a:lnTo>
                      <a:pt x="570" y="540"/>
                    </a:lnTo>
                    <a:lnTo>
                      <a:pt x="565" y="523"/>
                    </a:lnTo>
                    <a:lnTo>
                      <a:pt x="569" y="502"/>
                    </a:lnTo>
                    <a:lnTo>
                      <a:pt x="575" y="483"/>
                    </a:lnTo>
                    <a:lnTo>
                      <a:pt x="578" y="461"/>
                    </a:lnTo>
                    <a:lnTo>
                      <a:pt x="574" y="455"/>
                    </a:lnTo>
                    <a:lnTo>
                      <a:pt x="569" y="449"/>
                    </a:lnTo>
                    <a:lnTo>
                      <a:pt x="565" y="444"/>
                    </a:lnTo>
                    <a:lnTo>
                      <a:pt x="560" y="438"/>
                    </a:lnTo>
                    <a:lnTo>
                      <a:pt x="555" y="432"/>
                    </a:lnTo>
                    <a:lnTo>
                      <a:pt x="549" y="426"/>
                    </a:lnTo>
                    <a:lnTo>
                      <a:pt x="543" y="422"/>
                    </a:lnTo>
                    <a:lnTo>
                      <a:pt x="537" y="419"/>
                    </a:lnTo>
                    <a:lnTo>
                      <a:pt x="515" y="414"/>
                    </a:lnTo>
                    <a:lnTo>
                      <a:pt x="493" y="413"/>
                    </a:lnTo>
                    <a:lnTo>
                      <a:pt x="472" y="413"/>
                    </a:lnTo>
                    <a:lnTo>
                      <a:pt x="451" y="417"/>
                    </a:lnTo>
                    <a:lnTo>
                      <a:pt x="431" y="423"/>
                    </a:lnTo>
                    <a:lnTo>
                      <a:pt x="411" y="432"/>
                    </a:lnTo>
                    <a:lnTo>
                      <a:pt x="393" y="444"/>
                    </a:lnTo>
                    <a:lnTo>
                      <a:pt x="379" y="458"/>
                    </a:lnTo>
                    <a:lnTo>
                      <a:pt x="364" y="457"/>
                    </a:lnTo>
                    <a:lnTo>
                      <a:pt x="349" y="454"/>
                    </a:lnTo>
                    <a:lnTo>
                      <a:pt x="334" y="449"/>
                    </a:lnTo>
                    <a:lnTo>
                      <a:pt x="319" y="444"/>
                    </a:lnTo>
                    <a:lnTo>
                      <a:pt x="305" y="435"/>
                    </a:lnTo>
                    <a:lnTo>
                      <a:pt x="291" y="426"/>
                    </a:lnTo>
                    <a:lnTo>
                      <a:pt x="279" y="414"/>
                    </a:lnTo>
                    <a:lnTo>
                      <a:pt x="269" y="402"/>
                    </a:lnTo>
                    <a:lnTo>
                      <a:pt x="284" y="386"/>
                    </a:lnTo>
                    <a:lnTo>
                      <a:pt x="298" y="372"/>
                    </a:lnTo>
                    <a:lnTo>
                      <a:pt x="310" y="356"/>
                    </a:lnTo>
                    <a:lnTo>
                      <a:pt x="322" y="341"/>
                    </a:lnTo>
                    <a:lnTo>
                      <a:pt x="334" y="325"/>
                    </a:lnTo>
                    <a:lnTo>
                      <a:pt x="346" y="310"/>
                    </a:lnTo>
                    <a:lnTo>
                      <a:pt x="357" y="296"/>
                    </a:lnTo>
                    <a:lnTo>
                      <a:pt x="369" y="281"/>
                    </a:lnTo>
                    <a:lnTo>
                      <a:pt x="380" y="266"/>
                    </a:lnTo>
                    <a:lnTo>
                      <a:pt x="391" y="252"/>
                    </a:lnTo>
                    <a:lnTo>
                      <a:pt x="403" y="238"/>
                    </a:lnTo>
                    <a:lnTo>
                      <a:pt x="415" y="224"/>
                    </a:lnTo>
                    <a:lnTo>
                      <a:pt x="428" y="209"/>
                    </a:lnTo>
                    <a:lnTo>
                      <a:pt x="441" y="194"/>
                    </a:lnTo>
                    <a:lnTo>
                      <a:pt x="456" y="181"/>
                    </a:lnTo>
                    <a:lnTo>
                      <a:pt x="471" y="167"/>
                    </a:lnTo>
                    <a:lnTo>
                      <a:pt x="487" y="146"/>
                    </a:lnTo>
                    <a:lnTo>
                      <a:pt x="504" y="127"/>
                    </a:lnTo>
                    <a:lnTo>
                      <a:pt x="522" y="107"/>
                    </a:lnTo>
                    <a:lnTo>
                      <a:pt x="540" y="86"/>
                    </a:lnTo>
                    <a:lnTo>
                      <a:pt x="559" y="66"/>
                    </a:lnTo>
                    <a:lnTo>
                      <a:pt x="577" y="45"/>
                    </a:lnTo>
                    <a:lnTo>
                      <a:pt x="594" y="23"/>
                    </a:lnTo>
                    <a:lnTo>
                      <a:pt x="609" y="0"/>
                    </a:lnTo>
                    <a:lnTo>
                      <a:pt x="628" y="5"/>
                    </a:lnTo>
                    <a:lnTo>
                      <a:pt x="646" y="13"/>
                    </a:lnTo>
                    <a:lnTo>
                      <a:pt x="664" y="20"/>
                    </a:lnTo>
                    <a:lnTo>
                      <a:pt x="680" y="30"/>
                    </a:lnTo>
                    <a:lnTo>
                      <a:pt x="696" y="41"/>
                    </a:lnTo>
                    <a:lnTo>
                      <a:pt x="712" y="51"/>
                    </a:lnTo>
                    <a:lnTo>
                      <a:pt x="728" y="63"/>
                    </a:lnTo>
                    <a:lnTo>
                      <a:pt x="745" y="74"/>
                    </a:lnTo>
                    <a:lnTo>
                      <a:pt x="761" y="86"/>
                    </a:lnTo>
                    <a:lnTo>
                      <a:pt x="777" y="96"/>
                    </a:lnTo>
                    <a:lnTo>
                      <a:pt x="793" y="108"/>
                    </a:lnTo>
                    <a:lnTo>
                      <a:pt x="811" y="118"/>
                    </a:lnTo>
                    <a:lnTo>
                      <a:pt x="828" y="129"/>
                    </a:lnTo>
                    <a:lnTo>
                      <a:pt x="845" y="139"/>
                    </a:lnTo>
                    <a:lnTo>
                      <a:pt x="864" y="146"/>
                    </a:lnTo>
                    <a:lnTo>
                      <a:pt x="883" y="1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7" name="Freeform 49"/>
              <p:cNvSpPr>
                <a:spLocks/>
              </p:cNvSpPr>
              <p:nvPr/>
            </p:nvSpPr>
            <p:spPr bwMode="auto">
              <a:xfrm>
                <a:off x="1332" y="2719"/>
                <a:ext cx="281" cy="381"/>
              </a:xfrm>
              <a:custGeom>
                <a:avLst/>
                <a:gdLst>
                  <a:gd name="T0" fmla="*/ 281 w 281"/>
                  <a:gd name="T1" fmla="*/ 54 h 381"/>
                  <a:gd name="T2" fmla="*/ 281 w 281"/>
                  <a:gd name="T3" fmla="*/ 66 h 381"/>
                  <a:gd name="T4" fmla="*/ 266 w 281"/>
                  <a:gd name="T5" fmla="*/ 82 h 381"/>
                  <a:gd name="T6" fmla="*/ 252 w 281"/>
                  <a:gd name="T7" fmla="*/ 98 h 381"/>
                  <a:gd name="T8" fmla="*/ 237 w 281"/>
                  <a:gd name="T9" fmla="*/ 114 h 381"/>
                  <a:gd name="T10" fmla="*/ 222 w 281"/>
                  <a:gd name="T11" fmla="*/ 130 h 381"/>
                  <a:gd name="T12" fmla="*/ 207 w 281"/>
                  <a:gd name="T13" fmla="*/ 146 h 381"/>
                  <a:gd name="T14" fmla="*/ 193 w 281"/>
                  <a:gd name="T15" fmla="*/ 163 h 381"/>
                  <a:gd name="T16" fmla="*/ 179 w 281"/>
                  <a:gd name="T17" fmla="*/ 179 h 381"/>
                  <a:gd name="T18" fmla="*/ 164 w 281"/>
                  <a:gd name="T19" fmla="*/ 195 h 381"/>
                  <a:gd name="T20" fmla="*/ 149 w 281"/>
                  <a:gd name="T21" fmla="*/ 211 h 381"/>
                  <a:gd name="T22" fmla="*/ 135 w 281"/>
                  <a:gd name="T23" fmla="*/ 227 h 381"/>
                  <a:gd name="T24" fmla="*/ 122 w 281"/>
                  <a:gd name="T25" fmla="*/ 243 h 381"/>
                  <a:gd name="T26" fmla="*/ 108 w 281"/>
                  <a:gd name="T27" fmla="*/ 259 h 381"/>
                  <a:gd name="T28" fmla="*/ 94 w 281"/>
                  <a:gd name="T29" fmla="*/ 275 h 381"/>
                  <a:gd name="T30" fmla="*/ 80 w 281"/>
                  <a:gd name="T31" fmla="*/ 291 h 381"/>
                  <a:gd name="T32" fmla="*/ 67 w 281"/>
                  <a:gd name="T33" fmla="*/ 309 h 381"/>
                  <a:gd name="T34" fmla="*/ 54 w 281"/>
                  <a:gd name="T35" fmla="*/ 325 h 381"/>
                  <a:gd name="T36" fmla="*/ 46 w 281"/>
                  <a:gd name="T37" fmla="*/ 335 h 381"/>
                  <a:gd name="T38" fmla="*/ 39 w 281"/>
                  <a:gd name="T39" fmla="*/ 343 h 381"/>
                  <a:gd name="T40" fmla="*/ 34 w 281"/>
                  <a:gd name="T41" fmla="*/ 350 h 381"/>
                  <a:gd name="T42" fmla="*/ 31 w 281"/>
                  <a:gd name="T43" fmla="*/ 356 h 381"/>
                  <a:gd name="T44" fmla="*/ 26 w 281"/>
                  <a:gd name="T45" fmla="*/ 362 h 381"/>
                  <a:gd name="T46" fmla="*/ 21 w 281"/>
                  <a:gd name="T47" fmla="*/ 368 h 381"/>
                  <a:gd name="T48" fmla="*/ 14 w 281"/>
                  <a:gd name="T49" fmla="*/ 374 h 381"/>
                  <a:gd name="T50" fmla="*/ 6 w 281"/>
                  <a:gd name="T51" fmla="*/ 381 h 381"/>
                  <a:gd name="T52" fmla="*/ 0 w 281"/>
                  <a:gd name="T53" fmla="*/ 366 h 381"/>
                  <a:gd name="T54" fmla="*/ 6 w 281"/>
                  <a:gd name="T55" fmla="*/ 352 h 381"/>
                  <a:gd name="T56" fmla="*/ 16 w 281"/>
                  <a:gd name="T57" fmla="*/ 338 h 381"/>
                  <a:gd name="T58" fmla="*/ 22 w 281"/>
                  <a:gd name="T59" fmla="*/ 322 h 381"/>
                  <a:gd name="T60" fmla="*/ 28 w 281"/>
                  <a:gd name="T61" fmla="*/ 308 h 381"/>
                  <a:gd name="T62" fmla="*/ 36 w 281"/>
                  <a:gd name="T63" fmla="*/ 296 h 381"/>
                  <a:gd name="T64" fmla="*/ 43 w 281"/>
                  <a:gd name="T65" fmla="*/ 286 h 381"/>
                  <a:gd name="T66" fmla="*/ 51 w 281"/>
                  <a:gd name="T67" fmla="*/ 275 h 381"/>
                  <a:gd name="T68" fmla="*/ 58 w 281"/>
                  <a:gd name="T69" fmla="*/ 267 h 381"/>
                  <a:gd name="T70" fmla="*/ 66 w 281"/>
                  <a:gd name="T71" fmla="*/ 255 h 381"/>
                  <a:gd name="T72" fmla="*/ 74 w 281"/>
                  <a:gd name="T73" fmla="*/ 243 h 381"/>
                  <a:gd name="T74" fmla="*/ 82 w 281"/>
                  <a:gd name="T75" fmla="*/ 228 h 381"/>
                  <a:gd name="T76" fmla="*/ 99 w 281"/>
                  <a:gd name="T77" fmla="*/ 202 h 381"/>
                  <a:gd name="T78" fmla="*/ 117 w 281"/>
                  <a:gd name="T79" fmla="*/ 177 h 381"/>
                  <a:gd name="T80" fmla="*/ 134 w 281"/>
                  <a:gd name="T81" fmla="*/ 152 h 381"/>
                  <a:gd name="T82" fmla="*/ 153 w 281"/>
                  <a:gd name="T83" fmla="*/ 126 h 381"/>
                  <a:gd name="T84" fmla="*/ 170 w 281"/>
                  <a:gd name="T85" fmla="*/ 101 h 381"/>
                  <a:gd name="T86" fmla="*/ 188 w 281"/>
                  <a:gd name="T87" fmla="*/ 75 h 381"/>
                  <a:gd name="T88" fmla="*/ 205 w 281"/>
                  <a:gd name="T89" fmla="*/ 47 h 381"/>
                  <a:gd name="T90" fmla="*/ 224 w 281"/>
                  <a:gd name="T91" fmla="*/ 19 h 381"/>
                  <a:gd name="T92" fmla="*/ 229 w 281"/>
                  <a:gd name="T93" fmla="*/ 10 h 381"/>
                  <a:gd name="T94" fmla="*/ 235 w 281"/>
                  <a:gd name="T95" fmla="*/ 3 h 381"/>
                  <a:gd name="T96" fmla="*/ 241 w 281"/>
                  <a:gd name="T97" fmla="*/ 0 h 381"/>
                  <a:gd name="T98" fmla="*/ 250 w 281"/>
                  <a:gd name="T99" fmla="*/ 7 h 381"/>
                  <a:gd name="T100" fmla="*/ 255 w 281"/>
                  <a:gd name="T101" fmla="*/ 20 h 381"/>
                  <a:gd name="T102" fmla="*/ 264 w 281"/>
                  <a:gd name="T103" fmla="*/ 32 h 381"/>
                  <a:gd name="T104" fmla="*/ 272 w 281"/>
                  <a:gd name="T105" fmla="*/ 42 h 381"/>
                  <a:gd name="T106" fmla="*/ 281 w 281"/>
                  <a:gd name="T107" fmla="*/ 54 h 3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81" h="381">
                    <a:moveTo>
                      <a:pt x="281" y="54"/>
                    </a:moveTo>
                    <a:lnTo>
                      <a:pt x="281" y="66"/>
                    </a:lnTo>
                    <a:lnTo>
                      <a:pt x="266" y="82"/>
                    </a:lnTo>
                    <a:lnTo>
                      <a:pt x="252" y="98"/>
                    </a:lnTo>
                    <a:lnTo>
                      <a:pt x="237" y="114"/>
                    </a:lnTo>
                    <a:lnTo>
                      <a:pt x="222" y="130"/>
                    </a:lnTo>
                    <a:lnTo>
                      <a:pt x="207" y="146"/>
                    </a:lnTo>
                    <a:lnTo>
                      <a:pt x="193" y="163"/>
                    </a:lnTo>
                    <a:lnTo>
                      <a:pt x="179" y="179"/>
                    </a:lnTo>
                    <a:lnTo>
                      <a:pt x="164" y="195"/>
                    </a:lnTo>
                    <a:lnTo>
                      <a:pt x="149" y="211"/>
                    </a:lnTo>
                    <a:lnTo>
                      <a:pt x="135" y="227"/>
                    </a:lnTo>
                    <a:lnTo>
                      <a:pt x="122" y="243"/>
                    </a:lnTo>
                    <a:lnTo>
                      <a:pt x="108" y="259"/>
                    </a:lnTo>
                    <a:lnTo>
                      <a:pt x="94" y="275"/>
                    </a:lnTo>
                    <a:lnTo>
                      <a:pt x="80" y="291"/>
                    </a:lnTo>
                    <a:lnTo>
                      <a:pt x="67" y="309"/>
                    </a:lnTo>
                    <a:lnTo>
                      <a:pt x="54" y="325"/>
                    </a:lnTo>
                    <a:lnTo>
                      <a:pt x="46" y="335"/>
                    </a:lnTo>
                    <a:lnTo>
                      <a:pt x="39" y="343"/>
                    </a:lnTo>
                    <a:lnTo>
                      <a:pt x="34" y="350"/>
                    </a:lnTo>
                    <a:lnTo>
                      <a:pt x="31" y="356"/>
                    </a:lnTo>
                    <a:lnTo>
                      <a:pt x="26" y="362"/>
                    </a:lnTo>
                    <a:lnTo>
                      <a:pt x="21" y="368"/>
                    </a:lnTo>
                    <a:lnTo>
                      <a:pt x="14" y="374"/>
                    </a:lnTo>
                    <a:lnTo>
                      <a:pt x="6" y="381"/>
                    </a:lnTo>
                    <a:lnTo>
                      <a:pt x="0" y="366"/>
                    </a:lnTo>
                    <a:lnTo>
                      <a:pt x="6" y="352"/>
                    </a:lnTo>
                    <a:lnTo>
                      <a:pt x="16" y="338"/>
                    </a:lnTo>
                    <a:lnTo>
                      <a:pt x="22" y="322"/>
                    </a:lnTo>
                    <a:lnTo>
                      <a:pt x="28" y="308"/>
                    </a:lnTo>
                    <a:lnTo>
                      <a:pt x="36" y="296"/>
                    </a:lnTo>
                    <a:lnTo>
                      <a:pt x="43" y="286"/>
                    </a:lnTo>
                    <a:lnTo>
                      <a:pt x="51" y="275"/>
                    </a:lnTo>
                    <a:lnTo>
                      <a:pt x="58" y="267"/>
                    </a:lnTo>
                    <a:lnTo>
                      <a:pt x="66" y="255"/>
                    </a:lnTo>
                    <a:lnTo>
                      <a:pt x="74" y="243"/>
                    </a:lnTo>
                    <a:lnTo>
                      <a:pt x="82" y="228"/>
                    </a:lnTo>
                    <a:lnTo>
                      <a:pt x="99" y="202"/>
                    </a:lnTo>
                    <a:lnTo>
                      <a:pt x="117" y="177"/>
                    </a:lnTo>
                    <a:lnTo>
                      <a:pt x="134" y="152"/>
                    </a:lnTo>
                    <a:lnTo>
                      <a:pt x="153" y="126"/>
                    </a:lnTo>
                    <a:lnTo>
                      <a:pt x="170" y="101"/>
                    </a:lnTo>
                    <a:lnTo>
                      <a:pt x="188" y="75"/>
                    </a:lnTo>
                    <a:lnTo>
                      <a:pt x="205" y="47"/>
                    </a:lnTo>
                    <a:lnTo>
                      <a:pt x="224" y="19"/>
                    </a:lnTo>
                    <a:lnTo>
                      <a:pt x="229" y="10"/>
                    </a:lnTo>
                    <a:lnTo>
                      <a:pt x="235" y="3"/>
                    </a:lnTo>
                    <a:lnTo>
                      <a:pt x="241" y="0"/>
                    </a:lnTo>
                    <a:lnTo>
                      <a:pt x="250" y="7"/>
                    </a:lnTo>
                    <a:lnTo>
                      <a:pt x="255" y="20"/>
                    </a:lnTo>
                    <a:lnTo>
                      <a:pt x="264" y="32"/>
                    </a:lnTo>
                    <a:lnTo>
                      <a:pt x="272" y="42"/>
                    </a:lnTo>
                    <a:lnTo>
                      <a:pt x="281"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8" name="Freeform 50"/>
              <p:cNvSpPr>
                <a:spLocks/>
              </p:cNvSpPr>
              <p:nvPr/>
            </p:nvSpPr>
            <p:spPr bwMode="auto">
              <a:xfrm>
                <a:off x="1847" y="2717"/>
                <a:ext cx="22" cy="24"/>
              </a:xfrm>
              <a:custGeom>
                <a:avLst/>
                <a:gdLst>
                  <a:gd name="T0" fmla="*/ 22 w 22"/>
                  <a:gd name="T1" fmla="*/ 21 h 24"/>
                  <a:gd name="T2" fmla="*/ 17 w 22"/>
                  <a:gd name="T3" fmla="*/ 22 h 24"/>
                  <a:gd name="T4" fmla="*/ 11 w 22"/>
                  <a:gd name="T5" fmla="*/ 24 h 24"/>
                  <a:gd name="T6" fmla="*/ 6 w 22"/>
                  <a:gd name="T7" fmla="*/ 22 h 24"/>
                  <a:gd name="T8" fmla="*/ 1 w 22"/>
                  <a:gd name="T9" fmla="*/ 18 h 24"/>
                  <a:gd name="T10" fmla="*/ 0 w 22"/>
                  <a:gd name="T11" fmla="*/ 11 h 24"/>
                  <a:gd name="T12" fmla="*/ 1 w 22"/>
                  <a:gd name="T13" fmla="*/ 8 h 24"/>
                  <a:gd name="T14" fmla="*/ 4 w 22"/>
                  <a:gd name="T15" fmla="*/ 6 h 24"/>
                  <a:gd name="T16" fmla="*/ 6 w 22"/>
                  <a:gd name="T17" fmla="*/ 0 h 24"/>
                  <a:gd name="T18" fmla="*/ 12 w 22"/>
                  <a:gd name="T19" fmla="*/ 3 h 24"/>
                  <a:gd name="T20" fmla="*/ 19 w 22"/>
                  <a:gd name="T21" fmla="*/ 6 h 24"/>
                  <a:gd name="T22" fmla="*/ 22 w 22"/>
                  <a:gd name="T23" fmla="*/ 12 h 24"/>
                  <a:gd name="T24" fmla="*/ 22 w 22"/>
                  <a:gd name="T25" fmla="*/ 21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24">
                    <a:moveTo>
                      <a:pt x="22" y="21"/>
                    </a:moveTo>
                    <a:lnTo>
                      <a:pt x="17" y="22"/>
                    </a:lnTo>
                    <a:lnTo>
                      <a:pt x="11" y="24"/>
                    </a:lnTo>
                    <a:lnTo>
                      <a:pt x="6" y="22"/>
                    </a:lnTo>
                    <a:lnTo>
                      <a:pt x="1" y="18"/>
                    </a:lnTo>
                    <a:lnTo>
                      <a:pt x="0" y="11"/>
                    </a:lnTo>
                    <a:lnTo>
                      <a:pt x="1" y="8"/>
                    </a:lnTo>
                    <a:lnTo>
                      <a:pt x="4" y="6"/>
                    </a:lnTo>
                    <a:lnTo>
                      <a:pt x="6" y="0"/>
                    </a:lnTo>
                    <a:lnTo>
                      <a:pt x="12" y="3"/>
                    </a:lnTo>
                    <a:lnTo>
                      <a:pt x="19" y="6"/>
                    </a:lnTo>
                    <a:lnTo>
                      <a:pt x="22" y="12"/>
                    </a:lnTo>
                    <a:lnTo>
                      <a:pt x="22"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9" name="Freeform 51"/>
              <p:cNvSpPr>
                <a:spLocks/>
              </p:cNvSpPr>
              <p:nvPr/>
            </p:nvSpPr>
            <p:spPr bwMode="auto">
              <a:xfrm>
                <a:off x="2486" y="2747"/>
                <a:ext cx="77" cy="83"/>
              </a:xfrm>
              <a:custGeom>
                <a:avLst/>
                <a:gdLst>
                  <a:gd name="T0" fmla="*/ 76 w 77"/>
                  <a:gd name="T1" fmla="*/ 58 h 83"/>
                  <a:gd name="T2" fmla="*/ 71 w 77"/>
                  <a:gd name="T3" fmla="*/ 67 h 83"/>
                  <a:gd name="T4" fmla="*/ 63 w 77"/>
                  <a:gd name="T5" fmla="*/ 74 h 83"/>
                  <a:gd name="T6" fmla="*/ 52 w 77"/>
                  <a:gd name="T7" fmla="*/ 80 h 83"/>
                  <a:gd name="T8" fmla="*/ 42 w 77"/>
                  <a:gd name="T9" fmla="*/ 83 h 83"/>
                  <a:gd name="T10" fmla="*/ 37 w 77"/>
                  <a:gd name="T11" fmla="*/ 83 h 83"/>
                  <a:gd name="T12" fmla="*/ 31 w 77"/>
                  <a:gd name="T13" fmla="*/ 82 h 83"/>
                  <a:gd name="T14" fmla="*/ 25 w 77"/>
                  <a:gd name="T15" fmla="*/ 79 h 83"/>
                  <a:gd name="T16" fmla="*/ 18 w 77"/>
                  <a:gd name="T17" fmla="*/ 74 h 83"/>
                  <a:gd name="T18" fmla="*/ 13 w 77"/>
                  <a:gd name="T19" fmla="*/ 70 h 83"/>
                  <a:gd name="T20" fmla="*/ 8 w 77"/>
                  <a:gd name="T21" fmla="*/ 64 h 83"/>
                  <a:gd name="T22" fmla="*/ 4 w 77"/>
                  <a:gd name="T23" fmla="*/ 58 h 83"/>
                  <a:gd name="T24" fmla="*/ 1 w 77"/>
                  <a:gd name="T25" fmla="*/ 51 h 83"/>
                  <a:gd name="T26" fmla="*/ 0 w 77"/>
                  <a:gd name="T27" fmla="*/ 41 h 83"/>
                  <a:gd name="T28" fmla="*/ 0 w 77"/>
                  <a:gd name="T29" fmla="*/ 31 h 83"/>
                  <a:gd name="T30" fmla="*/ 1 w 77"/>
                  <a:gd name="T31" fmla="*/ 23 h 83"/>
                  <a:gd name="T32" fmla="*/ 5 w 77"/>
                  <a:gd name="T33" fmla="*/ 16 h 83"/>
                  <a:gd name="T34" fmla="*/ 8 w 77"/>
                  <a:gd name="T35" fmla="*/ 10 h 83"/>
                  <a:gd name="T36" fmla="*/ 16 w 77"/>
                  <a:gd name="T37" fmla="*/ 4 h 83"/>
                  <a:gd name="T38" fmla="*/ 23 w 77"/>
                  <a:gd name="T39" fmla="*/ 1 h 83"/>
                  <a:gd name="T40" fmla="*/ 33 w 77"/>
                  <a:gd name="T41" fmla="*/ 0 h 83"/>
                  <a:gd name="T42" fmla="*/ 43 w 77"/>
                  <a:gd name="T43" fmla="*/ 0 h 83"/>
                  <a:gd name="T44" fmla="*/ 53 w 77"/>
                  <a:gd name="T45" fmla="*/ 3 h 83"/>
                  <a:gd name="T46" fmla="*/ 61 w 77"/>
                  <a:gd name="T47" fmla="*/ 7 h 83"/>
                  <a:gd name="T48" fmla="*/ 68 w 77"/>
                  <a:gd name="T49" fmla="*/ 13 h 83"/>
                  <a:gd name="T50" fmla="*/ 73 w 77"/>
                  <a:gd name="T51" fmla="*/ 22 h 83"/>
                  <a:gd name="T52" fmla="*/ 76 w 77"/>
                  <a:gd name="T53" fmla="*/ 32 h 83"/>
                  <a:gd name="T54" fmla="*/ 77 w 77"/>
                  <a:gd name="T55" fmla="*/ 45 h 83"/>
                  <a:gd name="T56" fmla="*/ 76 w 77"/>
                  <a:gd name="T57" fmla="*/ 58 h 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7" h="83">
                    <a:moveTo>
                      <a:pt x="76" y="58"/>
                    </a:moveTo>
                    <a:lnTo>
                      <a:pt x="71" y="67"/>
                    </a:lnTo>
                    <a:lnTo>
                      <a:pt x="63" y="74"/>
                    </a:lnTo>
                    <a:lnTo>
                      <a:pt x="52" y="80"/>
                    </a:lnTo>
                    <a:lnTo>
                      <a:pt x="42" y="83"/>
                    </a:lnTo>
                    <a:lnTo>
                      <a:pt x="37" y="83"/>
                    </a:lnTo>
                    <a:lnTo>
                      <a:pt x="31" y="82"/>
                    </a:lnTo>
                    <a:lnTo>
                      <a:pt x="25" y="79"/>
                    </a:lnTo>
                    <a:lnTo>
                      <a:pt x="18" y="74"/>
                    </a:lnTo>
                    <a:lnTo>
                      <a:pt x="13" y="70"/>
                    </a:lnTo>
                    <a:lnTo>
                      <a:pt x="8" y="64"/>
                    </a:lnTo>
                    <a:lnTo>
                      <a:pt x="4" y="58"/>
                    </a:lnTo>
                    <a:lnTo>
                      <a:pt x="1" y="51"/>
                    </a:lnTo>
                    <a:lnTo>
                      <a:pt x="0" y="41"/>
                    </a:lnTo>
                    <a:lnTo>
                      <a:pt x="0" y="31"/>
                    </a:lnTo>
                    <a:lnTo>
                      <a:pt x="1" y="23"/>
                    </a:lnTo>
                    <a:lnTo>
                      <a:pt x="5" y="16"/>
                    </a:lnTo>
                    <a:lnTo>
                      <a:pt x="8" y="10"/>
                    </a:lnTo>
                    <a:lnTo>
                      <a:pt x="16" y="4"/>
                    </a:lnTo>
                    <a:lnTo>
                      <a:pt x="23" y="1"/>
                    </a:lnTo>
                    <a:lnTo>
                      <a:pt x="33" y="0"/>
                    </a:lnTo>
                    <a:lnTo>
                      <a:pt x="43" y="0"/>
                    </a:lnTo>
                    <a:lnTo>
                      <a:pt x="53" y="3"/>
                    </a:lnTo>
                    <a:lnTo>
                      <a:pt x="61" y="7"/>
                    </a:lnTo>
                    <a:lnTo>
                      <a:pt x="68" y="13"/>
                    </a:lnTo>
                    <a:lnTo>
                      <a:pt x="73" y="22"/>
                    </a:lnTo>
                    <a:lnTo>
                      <a:pt x="76" y="32"/>
                    </a:lnTo>
                    <a:lnTo>
                      <a:pt x="77" y="45"/>
                    </a:lnTo>
                    <a:lnTo>
                      <a:pt x="76"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30" name="Freeform 52"/>
              <p:cNvSpPr>
                <a:spLocks/>
              </p:cNvSpPr>
              <p:nvPr/>
            </p:nvSpPr>
            <p:spPr bwMode="auto">
              <a:xfrm>
                <a:off x="1228" y="2747"/>
                <a:ext cx="64" cy="114"/>
              </a:xfrm>
              <a:custGeom>
                <a:avLst/>
                <a:gdLst>
                  <a:gd name="T0" fmla="*/ 64 w 64"/>
                  <a:gd name="T1" fmla="*/ 114 h 114"/>
                  <a:gd name="T2" fmla="*/ 56 w 64"/>
                  <a:gd name="T3" fmla="*/ 114 h 114"/>
                  <a:gd name="T4" fmla="*/ 50 w 64"/>
                  <a:gd name="T5" fmla="*/ 113 h 114"/>
                  <a:gd name="T6" fmla="*/ 43 w 64"/>
                  <a:gd name="T7" fmla="*/ 111 h 114"/>
                  <a:gd name="T8" fmla="*/ 38 w 64"/>
                  <a:gd name="T9" fmla="*/ 110 h 114"/>
                  <a:gd name="T10" fmla="*/ 31 w 64"/>
                  <a:gd name="T11" fmla="*/ 107 h 114"/>
                  <a:gd name="T12" fmla="*/ 25 w 64"/>
                  <a:gd name="T13" fmla="*/ 104 h 114"/>
                  <a:gd name="T14" fmla="*/ 20 w 64"/>
                  <a:gd name="T15" fmla="*/ 101 h 114"/>
                  <a:gd name="T16" fmla="*/ 14 w 64"/>
                  <a:gd name="T17" fmla="*/ 96 h 114"/>
                  <a:gd name="T18" fmla="*/ 8 w 64"/>
                  <a:gd name="T19" fmla="*/ 86 h 114"/>
                  <a:gd name="T20" fmla="*/ 3 w 64"/>
                  <a:gd name="T21" fmla="*/ 76 h 114"/>
                  <a:gd name="T22" fmla="*/ 0 w 64"/>
                  <a:gd name="T23" fmla="*/ 63 h 114"/>
                  <a:gd name="T24" fmla="*/ 0 w 64"/>
                  <a:gd name="T25" fmla="*/ 50 h 114"/>
                  <a:gd name="T26" fmla="*/ 4 w 64"/>
                  <a:gd name="T27" fmla="*/ 51 h 114"/>
                  <a:gd name="T28" fmla="*/ 6 w 64"/>
                  <a:gd name="T29" fmla="*/ 36 h 114"/>
                  <a:gd name="T30" fmla="*/ 10 w 64"/>
                  <a:gd name="T31" fmla="*/ 23 h 114"/>
                  <a:gd name="T32" fmla="*/ 15 w 64"/>
                  <a:gd name="T33" fmla="*/ 10 h 114"/>
                  <a:gd name="T34" fmla="*/ 24 w 64"/>
                  <a:gd name="T35" fmla="*/ 0 h 114"/>
                  <a:gd name="T36" fmla="*/ 31 w 64"/>
                  <a:gd name="T37" fmla="*/ 11 h 114"/>
                  <a:gd name="T38" fmla="*/ 38 w 64"/>
                  <a:gd name="T39" fmla="*/ 25 h 114"/>
                  <a:gd name="T40" fmla="*/ 45 w 64"/>
                  <a:gd name="T41" fmla="*/ 39 h 114"/>
                  <a:gd name="T42" fmla="*/ 50 w 64"/>
                  <a:gd name="T43" fmla="*/ 54 h 114"/>
                  <a:gd name="T44" fmla="*/ 55 w 64"/>
                  <a:gd name="T45" fmla="*/ 70 h 114"/>
                  <a:gd name="T46" fmla="*/ 59 w 64"/>
                  <a:gd name="T47" fmla="*/ 85 h 114"/>
                  <a:gd name="T48" fmla="*/ 62 w 64"/>
                  <a:gd name="T49" fmla="*/ 101 h 114"/>
                  <a:gd name="T50" fmla="*/ 64 w 64"/>
                  <a:gd name="T51" fmla="*/ 114 h 11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4" h="114">
                    <a:moveTo>
                      <a:pt x="64" y="114"/>
                    </a:moveTo>
                    <a:lnTo>
                      <a:pt x="56" y="114"/>
                    </a:lnTo>
                    <a:lnTo>
                      <a:pt x="50" y="113"/>
                    </a:lnTo>
                    <a:lnTo>
                      <a:pt x="43" y="111"/>
                    </a:lnTo>
                    <a:lnTo>
                      <a:pt x="38" y="110"/>
                    </a:lnTo>
                    <a:lnTo>
                      <a:pt x="31" y="107"/>
                    </a:lnTo>
                    <a:lnTo>
                      <a:pt x="25" y="104"/>
                    </a:lnTo>
                    <a:lnTo>
                      <a:pt x="20" y="101"/>
                    </a:lnTo>
                    <a:lnTo>
                      <a:pt x="14" y="96"/>
                    </a:lnTo>
                    <a:lnTo>
                      <a:pt x="8" y="86"/>
                    </a:lnTo>
                    <a:lnTo>
                      <a:pt x="3" y="76"/>
                    </a:lnTo>
                    <a:lnTo>
                      <a:pt x="0" y="63"/>
                    </a:lnTo>
                    <a:lnTo>
                      <a:pt x="0" y="50"/>
                    </a:lnTo>
                    <a:lnTo>
                      <a:pt x="4" y="51"/>
                    </a:lnTo>
                    <a:lnTo>
                      <a:pt x="6" y="36"/>
                    </a:lnTo>
                    <a:lnTo>
                      <a:pt x="10" y="23"/>
                    </a:lnTo>
                    <a:lnTo>
                      <a:pt x="15" y="10"/>
                    </a:lnTo>
                    <a:lnTo>
                      <a:pt x="24" y="0"/>
                    </a:lnTo>
                    <a:lnTo>
                      <a:pt x="31" y="11"/>
                    </a:lnTo>
                    <a:lnTo>
                      <a:pt x="38" y="25"/>
                    </a:lnTo>
                    <a:lnTo>
                      <a:pt x="45" y="39"/>
                    </a:lnTo>
                    <a:lnTo>
                      <a:pt x="50" y="54"/>
                    </a:lnTo>
                    <a:lnTo>
                      <a:pt x="55" y="70"/>
                    </a:lnTo>
                    <a:lnTo>
                      <a:pt x="59" y="85"/>
                    </a:lnTo>
                    <a:lnTo>
                      <a:pt x="62" y="101"/>
                    </a:lnTo>
                    <a:lnTo>
                      <a:pt x="64" y="114"/>
                    </a:lnTo>
                    <a:close/>
                  </a:path>
                </a:pathLst>
              </a:custGeom>
              <a:solidFill>
                <a:srgbClr val="005B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31" name="Freeform 53"/>
              <p:cNvSpPr>
                <a:spLocks/>
              </p:cNvSpPr>
              <p:nvPr/>
            </p:nvSpPr>
            <p:spPr bwMode="auto">
              <a:xfrm>
                <a:off x="1378" y="2757"/>
                <a:ext cx="78" cy="97"/>
              </a:xfrm>
              <a:custGeom>
                <a:avLst/>
                <a:gdLst>
                  <a:gd name="T0" fmla="*/ 78 w 78"/>
                  <a:gd name="T1" fmla="*/ 69 h 97"/>
                  <a:gd name="T2" fmla="*/ 68 w 78"/>
                  <a:gd name="T3" fmla="*/ 72 h 97"/>
                  <a:gd name="T4" fmla="*/ 58 w 78"/>
                  <a:gd name="T5" fmla="*/ 75 h 97"/>
                  <a:gd name="T6" fmla="*/ 48 w 78"/>
                  <a:gd name="T7" fmla="*/ 79 h 97"/>
                  <a:gd name="T8" fmla="*/ 39 w 78"/>
                  <a:gd name="T9" fmla="*/ 84 h 97"/>
                  <a:gd name="T10" fmla="*/ 29 w 78"/>
                  <a:gd name="T11" fmla="*/ 88 h 97"/>
                  <a:gd name="T12" fmla="*/ 20 w 78"/>
                  <a:gd name="T13" fmla="*/ 91 h 97"/>
                  <a:gd name="T14" fmla="*/ 10 w 78"/>
                  <a:gd name="T15" fmla="*/ 94 h 97"/>
                  <a:gd name="T16" fmla="*/ 0 w 78"/>
                  <a:gd name="T17" fmla="*/ 97 h 97"/>
                  <a:gd name="T18" fmla="*/ 7 w 78"/>
                  <a:gd name="T19" fmla="*/ 72 h 97"/>
                  <a:gd name="T20" fmla="*/ 16 w 78"/>
                  <a:gd name="T21" fmla="*/ 48 h 97"/>
                  <a:gd name="T22" fmla="*/ 26 w 78"/>
                  <a:gd name="T23" fmla="*/ 23 h 97"/>
                  <a:gd name="T24" fmla="*/ 34 w 78"/>
                  <a:gd name="T25" fmla="*/ 0 h 97"/>
                  <a:gd name="T26" fmla="*/ 41 w 78"/>
                  <a:gd name="T27" fmla="*/ 9 h 97"/>
                  <a:gd name="T28" fmla="*/ 46 w 78"/>
                  <a:gd name="T29" fmla="*/ 18 h 97"/>
                  <a:gd name="T30" fmla="*/ 52 w 78"/>
                  <a:gd name="T31" fmla="*/ 26 h 97"/>
                  <a:gd name="T32" fmla="*/ 58 w 78"/>
                  <a:gd name="T33" fmla="*/ 34 h 97"/>
                  <a:gd name="T34" fmla="*/ 64 w 78"/>
                  <a:gd name="T35" fmla="*/ 43 h 97"/>
                  <a:gd name="T36" fmla="*/ 69 w 78"/>
                  <a:gd name="T37" fmla="*/ 51 h 97"/>
                  <a:gd name="T38" fmla="*/ 74 w 78"/>
                  <a:gd name="T39" fmla="*/ 60 h 97"/>
                  <a:gd name="T40" fmla="*/ 78 w 78"/>
                  <a:gd name="T41" fmla="*/ 69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8" h="97">
                    <a:moveTo>
                      <a:pt x="78" y="69"/>
                    </a:moveTo>
                    <a:lnTo>
                      <a:pt x="68" y="72"/>
                    </a:lnTo>
                    <a:lnTo>
                      <a:pt x="58" y="75"/>
                    </a:lnTo>
                    <a:lnTo>
                      <a:pt x="48" y="79"/>
                    </a:lnTo>
                    <a:lnTo>
                      <a:pt x="39" y="84"/>
                    </a:lnTo>
                    <a:lnTo>
                      <a:pt x="29" y="88"/>
                    </a:lnTo>
                    <a:lnTo>
                      <a:pt x="20" y="91"/>
                    </a:lnTo>
                    <a:lnTo>
                      <a:pt x="10" y="94"/>
                    </a:lnTo>
                    <a:lnTo>
                      <a:pt x="0" y="97"/>
                    </a:lnTo>
                    <a:lnTo>
                      <a:pt x="7" y="72"/>
                    </a:lnTo>
                    <a:lnTo>
                      <a:pt x="16" y="48"/>
                    </a:lnTo>
                    <a:lnTo>
                      <a:pt x="26" y="23"/>
                    </a:lnTo>
                    <a:lnTo>
                      <a:pt x="34" y="0"/>
                    </a:lnTo>
                    <a:lnTo>
                      <a:pt x="41" y="9"/>
                    </a:lnTo>
                    <a:lnTo>
                      <a:pt x="46" y="18"/>
                    </a:lnTo>
                    <a:lnTo>
                      <a:pt x="52" y="26"/>
                    </a:lnTo>
                    <a:lnTo>
                      <a:pt x="58" y="34"/>
                    </a:lnTo>
                    <a:lnTo>
                      <a:pt x="64" y="43"/>
                    </a:lnTo>
                    <a:lnTo>
                      <a:pt x="69" y="51"/>
                    </a:lnTo>
                    <a:lnTo>
                      <a:pt x="74" y="60"/>
                    </a:lnTo>
                    <a:lnTo>
                      <a:pt x="78" y="69"/>
                    </a:lnTo>
                    <a:close/>
                  </a:path>
                </a:pathLst>
              </a:custGeom>
              <a:solidFill>
                <a:srgbClr val="005B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32" name="Freeform 54"/>
              <p:cNvSpPr>
                <a:spLocks/>
              </p:cNvSpPr>
              <p:nvPr/>
            </p:nvSpPr>
            <p:spPr bwMode="auto">
              <a:xfrm>
                <a:off x="2504" y="2764"/>
                <a:ext cx="42" cy="41"/>
              </a:xfrm>
              <a:custGeom>
                <a:avLst/>
                <a:gdLst>
                  <a:gd name="T0" fmla="*/ 38 w 42"/>
                  <a:gd name="T1" fmla="*/ 34 h 41"/>
                  <a:gd name="T2" fmla="*/ 32 w 42"/>
                  <a:gd name="T3" fmla="*/ 40 h 41"/>
                  <a:gd name="T4" fmla="*/ 22 w 42"/>
                  <a:gd name="T5" fmla="*/ 41 h 41"/>
                  <a:gd name="T6" fmla="*/ 12 w 42"/>
                  <a:gd name="T7" fmla="*/ 38 h 41"/>
                  <a:gd name="T8" fmla="*/ 3 w 42"/>
                  <a:gd name="T9" fmla="*/ 34 h 41"/>
                  <a:gd name="T10" fmla="*/ 0 w 42"/>
                  <a:gd name="T11" fmla="*/ 25 h 41"/>
                  <a:gd name="T12" fmla="*/ 3 w 42"/>
                  <a:gd name="T13" fmla="*/ 16 h 41"/>
                  <a:gd name="T14" fmla="*/ 7 w 42"/>
                  <a:gd name="T15" fmla="*/ 8 h 41"/>
                  <a:gd name="T16" fmla="*/ 13 w 42"/>
                  <a:gd name="T17" fmla="*/ 0 h 41"/>
                  <a:gd name="T18" fmla="*/ 17 w 42"/>
                  <a:gd name="T19" fmla="*/ 3 h 41"/>
                  <a:gd name="T20" fmla="*/ 23 w 42"/>
                  <a:gd name="T21" fmla="*/ 6 h 41"/>
                  <a:gd name="T22" fmla="*/ 29 w 42"/>
                  <a:gd name="T23" fmla="*/ 9 h 41"/>
                  <a:gd name="T24" fmla="*/ 34 w 42"/>
                  <a:gd name="T25" fmla="*/ 12 h 41"/>
                  <a:gd name="T26" fmla="*/ 39 w 42"/>
                  <a:gd name="T27" fmla="*/ 16 h 41"/>
                  <a:gd name="T28" fmla="*/ 42 w 42"/>
                  <a:gd name="T29" fmla="*/ 21 h 41"/>
                  <a:gd name="T30" fmla="*/ 42 w 42"/>
                  <a:gd name="T31" fmla="*/ 27 h 41"/>
                  <a:gd name="T32" fmla="*/ 38 w 42"/>
                  <a:gd name="T33" fmla="*/ 34 h 4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 h="41">
                    <a:moveTo>
                      <a:pt x="38" y="34"/>
                    </a:moveTo>
                    <a:lnTo>
                      <a:pt x="32" y="40"/>
                    </a:lnTo>
                    <a:lnTo>
                      <a:pt x="22" y="41"/>
                    </a:lnTo>
                    <a:lnTo>
                      <a:pt x="12" y="38"/>
                    </a:lnTo>
                    <a:lnTo>
                      <a:pt x="3" y="34"/>
                    </a:lnTo>
                    <a:lnTo>
                      <a:pt x="0" y="25"/>
                    </a:lnTo>
                    <a:lnTo>
                      <a:pt x="3" y="16"/>
                    </a:lnTo>
                    <a:lnTo>
                      <a:pt x="7" y="8"/>
                    </a:lnTo>
                    <a:lnTo>
                      <a:pt x="13" y="0"/>
                    </a:lnTo>
                    <a:lnTo>
                      <a:pt x="17" y="3"/>
                    </a:lnTo>
                    <a:lnTo>
                      <a:pt x="23" y="6"/>
                    </a:lnTo>
                    <a:lnTo>
                      <a:pt x="29" y="9"/>
                    </a:lnTo>
                    <a:lnTo>
                      <a:pt x="34" y="12"/>
                    </a:lnTo>
                    <a:lnTo>
                      <a:pt x="39" y="16"/>
                    </a:lnTo>
                    <a:lnTo>
                      <a:pt x="42" y="21"/>
                    </a:lnTo>
                    <a:lnTo>
                      <a:pt x="42" y="27"/>
                    </a:lnTo>
                    <a:lnTo>
                      <a:pt x="38" y="34"/>
                    </a:lnTo>
                    <a:close/>
                  </a:path>
                </a:pathLst>
              </a:custGeom>
              <a:solidFill>
                <a:srgbClr val="FFD8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33" name="Freeform 55"/>
              <p:cNvSpPr>
                <a:spLocks/>
              </p:cNvSpPr>
              <p:nvPr/>
            </p:nvSpPr>
            <p:spPr bwMode="auto">
              <a:xfrm>
                <a:off x="1406" y="2797"/>
                <a:ext cx="16" cy="20"/>
              </a:xfrm>
              <a:custGeom>
                <a:avLst/>
                <a:gdLst>
                  <a:gd name="T0" fmla="*/ 16 w 16"/>
                  <a:gd name="T1" fmla="*/ 11 h 20"/>
                  <a:gd name="T2" fmla="*/ 16 w 16"/>
                  <a:gd name="T3" fmla="*/ 20 h 20"/>
                  <a:gd name="T4" fmla="*/ 0 w 16"/>
                  <a:gd name="T5" fmla="*/ 20 h 20"/>
                  <a:gd name="T6" fmla="*/ 0 w 16"/>
                  <a:gd name="T7" fmla="*/ 16 h 20"/>
                  <a:gd name="T8" fmla="*/ 0 w 16"/>
                  <a:gd name="T9" fmla="*/ 8 h 20"/>
                  <a:gd name="T10" fmla="*/ 1 w 16"/>
                  <a:gd name="T11" fmla="*/ 3 h 20"/>
                  <a:gd name="T12" fmla="*/ 6 w 16"/>
                  <a:gd name="T13" fmla="*/ 0 h 20"/>
                  <a:gd name="T14" fmla="*/ 10 w 16"/>
                  <a:gd name="T15" fmla="*/ 1 h 20"/>
                  <a:gd name="T16" fmla="*/ 13 w 16"/>
                  <a:gd name="T17" fmla="*/ 4 h 20"/>
                  <a:gd name="T18" fmla="*/ 15 w 16"/>
                  <a:gd name="T19" fmla="*/ 8 h 20"/>
                  <a:gd name="T20" fmla="*/ 16 w 16"/>
                  <a:gd name="T21" fmla="*/ 11 h 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20">
                    <a:moveTo>
                      <a:pt x="16" y="11"/>
                    </a:moveTo>
                    <a:lnTo>
                      <a:pt x="16" y="20"/>
                    </a:lnTo>
                    <a:lnTo>
                      <a:pt x="0" y="20"/>
                    </a:lnTo>
                    <a:lnTo>
                      <a:pt x="0" y="16"/>
                    </a:lnTo>
                    <a:lnTo>
                      <a:pt x="0" y="8"/>
                    </a:lnTo>
                    <a:lnTo>
                      <a:pt x="1" y="3"/>
                    </a:lnTo>
                    <a:lnTo>
                      <a:pt x="6" y="0"/>
                    </a:lnTo>
                    <a:lnTo>
                      <a:pt x="10" y="1"/>
                    </a:lnTo>
                    <a:lnTo>
                      <a:pt x="13" y="4"/>
                    </a:lnTo>
                    <a:lnTo>
                      <a:pt x="15" y="8"/>
                    </a:lnTo>
                    <a:lnTo>
                      <a:pt x="16"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34" name="Freeform 56"/>
              <p:cNvSpPr>
                <a:spLocks/>
              </p:cNvSpPr>
              <p:nvPr/>
            </p:nvSpPr>
            <p:spPr bwMode="auto">
              <a:xfrm>
                <a:off x="1242" y="2798"/>
                <a:ext cx="20" cy="21"/>
              </a:xfrm>
              <a:custGeom>
                <a:avLst/>
                <a:gdLst>
                  <a:gd name="T0" fmla="*/ 20 w 20"/>
                  <a:gd name="T1" fmla="*/ 18 h 21"/>
                  <a:gd name="T2" fmla="*/ 16 w 20"/>
                  <a:gd name="T3" fmla="*/ 19 h 21"/>
                  <a:gd name="T4" fmla="*/ 12 w 20"/>
                  <a:gd name="T5" fmla="*/ 21 h 21"/>
                  <a:gd name="T6" fmla="*/ 7 w 20"/>
                  <a:gd name="T7" fmla="*/ 21 h 21"/>
                  <a:gd name="T8" fmla="*/ 2 w 20"/>
                  <a:gd name="T9" fmla="*/ 21 h 21"/>
                  <a:gd name="T10" fmla="*/ 1 w 20"/>
                  <a:gd name="T11" fmla="*/ 16 h 21"/>
                  <a:gd name="T12" fmla="*/ 0 w 20"/>
                  <a:gd name="T13" fmla="*/ 9 h 21"/>
                  <a:gd name="T14" fmla="*/ 1 w 20"/>
                  <a:gd name="T15" fmla="*/ 3 h 21"/>
                  <a:gd name="T16" fmla="*/ 6 w 20"/>
                  <a:gd name="T17" fmla="*/ 0 h 21"/>
                  <a:gd name="T18" fmla="*/ 11 w 20"/>
                  <a:gd name="T19" fmla="*/ 0 h 21"/>
                  <a:gd name="T20" fmla="*/ 16 w 20"/>
                  <a:gd name="T21" fmla="*/ 4 h 21"/>
                  <a:gd name="T22" fmla="*/ 20 w 20"/>
                  <a:gd name="T23" fmla="*/ 10 h 21"/>
                  <a:gd name="T24" fmla="*/ 20 w 20"/>
                  <a:gd name="T25" fmla="*/ 18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21">
                    <a:moveTo>
                      <a:pt x="20" y="18"/>
                    </a:moveTo>
                    <a:lnTo>
                      <a:pt x="16" y="19"/>
                    </a:lnTo>
                    <a:lnTo>
                      <a:pt x="12" y="21"/>
                    </a:lnTo>
                    <a:lnTo>
                      <a:pt x="7" y="21"/>
                    </a:lnTo>
                    <a:lnTo>
                      <a:pt x="2" y="21"/>
                    </a:lnTo>
                    <a:lnTo>
                      <a:pt x="1" y="16"/>
                    </a:lnTo>
                    <a:lnTo>
                      <a:pt x="0" y="9"/>
                    </a:lnTo>
                    <a:lnTo>
                      <a:pt x="1" y="3"/>
                    </a:lnTo>
                    <a:lnTo>
                      <a:pt x="6" y="0"/>
                    </a:lnTo>
                    <a:lnTo>
                      <a:pt x="11" y="0"/>
                    </a:lnTo>
                    <a:lnTo>
                      <a:pt x="16" y="4"/>
                    </a:lnTo>
                    <a:lnTo>
                      <a:pt x="20" y="10"/>
                    </a:lnTo>
                    <a:lnTo>
                      <a:pt x="2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35" name="Freeform 57"/>
              <p:cNvSpPr>
                <a:spLocks/>
              </p:cNvSpPr>
              <p:nvPr/>
            </p:nvSpPr>
            <p:spPr bwMode="auto">
              <a:xfrm>
                <a:off x="2039" y="2807"/>
                <a:ext cx="498" cy="482"/>
              </a:xfrm>
              <a:custGeom>
                <a:avLst/>
                <a:gdLst>
                  <a:gd name="T0" fmla="*/ 478 w 498"/>
                  <a:gd name="T1" fmla="*/ 247 h 482"/>
                  <a:gd name="T2" fmla="*/ 428 w 498"/>
                  <a:gd name="T3" fmla="*/ 310 h 482"/>
                  <a:gd name="T4" fmla="*/ 365 w 498"/>
                  <a:gd name="T5" fmla="*/ 365 h 482"/>
                  <a:gd name="T6" fmla="*/ 294 w 498"/>
                  <a:gd name="T7" fmla="*/ 410 h 482"/>
                  <a:gd name="T8" fmla="*/ 220 w 498"/>
                  <a:gd name="T9" fmla="*/ 444 h 482"/>
                  <a:gd name="T10" fmla="*/ 147 w 498"/>
                  <a:gd name="T11" fmla="*/ 469 h 482"/>
                  <a:gd name="T12" fmla="*/ 79 w 498"/>
                  <a:gd name="T13" fmla="*/ 480 h 482"/>
                  <a:gd name="T14" fmla="*/ 23 w 498"/>
                  <a:gd name="T15" fmla="*/ 480 h 482"/>
                  <a:gd name="T16" fmla="*/ 21 w 498"/>
                  <a:gd name="T17" fmla="*/ 445 h 482"/>
                  <a:gd name="T18" fmla="*/ 62 w 498"/>
                  <a:gd name="T19" fmla="*/ 388 h 482"/>
                  <a:gd name="T20" fmla="*/ 104 w 498"/>
                  <a:gd name="T21" fmla="*/ 335 h 482"/>
                  <a:gd name="T22" fmla="*/ 144 w 498"/>
                  <a:gd name="T23" fmla="*/ 283 h 482"/>
                  <a:gd name="T24" fmla="*/ 164 w 498"/>
                  <a:gd name="T25" fmla="*/ 255 h 482"/>
                  <a:gd name="T26" fmla="*/ 174 w 498"/>
                  <a:gd name="T27" fmla="*/ 240 h 482"/>
                  <a:gd name="T28" fmla="*/ 185 w 498"/>
                  <a:gd name="T29" fmla="*/ 220 h 482"/>
                  <a:gd name="T30" fmla="*/ 190 w 498"/>
                  <a:gd name="T31" fmla="*/ 199 h 482"/>
                  <a:gd name="T32" fmla="*/ 177 w 498"/>
                  <a:gd name="T33" fmla="*/ 180 h 482"/>
                  <a:gd name="T34" fmla="*/ 154 w 498"/>
                  <a:gd name="T35" fmla="*/ 162 h 482"/>
                  <a:gd name="T36" fmla="*/ 129 w 498"/>
                  <a:gd name="T37" fmla="*/ 146 h 482"/>
                  <a:gd name="T38" fmla="*/ 106 w 498"/>
                  <a:gd name="T39" fmla="*/ 130 h 482"/>
                  <a:gd name="T40" fmla="*/ 96 w 498"/>
                  <a:gd name="T41" fmla="*/ 110 h 482"/>
                  <a:gd name="T42" fmla="*/ 106 w 498"/>
                  <a:gd name="T43" fmla="*/ 82 h 482"/>
                  <a:gd name="T44" fmla="*/ 124 w 498"/>
                  <a:gd name="T45" fmla="*/ 50 h 482"/>
                  <a:gd name="T46" fmla="*/ 144 w 498"/>
                  <a:gd name="T47" fmla="*/ 16 h 482"/>
                  <a:gd name="T48" fmla="*/ 188 w 498"/>
                  <a:gd name="T49" fmla="*/ 1 h 482"/>
                  <a:gd name="T50" fmla="*/ 254 w 498"/>
                  <a:gd name="T51" fmla="*/ 19 h 482"/>
                  <a:gd name="T52" fmla="*/ 316 w 498"/>
                  <a:gd name="T53" fmla="*/ 48 h 482"/>
                  <a:gd name="T54" fmla="*/ 371 w 498"/>
                  <a:gd name="T55" fmla="*/ 85 h 482"/>
                  <a:gd name="T56" fmla="*/ 418 w 498"/>
                  <a:gd name="T57" fmla="*/ 124 h 482"/>
                  <a:gd name="T58" fmla="*/ 455 w 498"/>
                  <a:gd name="T59" fmla="*/ 162 h 482"/>
                  <a:gd name="T60" fmla="*/ 482 w 498"/>
                  <a:gd name="T61" fmla="*/ 192 h 482"/>
                  <a:gd name="T62" fmla="*/ 497 w 498"/>
                  <a:gd name="T63" fmla="*/ 209 h 4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482">
                    <a:moveTo>
                      <a:pt x="498" y="212"/>
                    </a:moveTo>
                    <a:lnTo>
                      <a:pt x="478" y="247"/>
                    </a:lnTo>
                    <a:lnTo>
                      <a:pt x="455" y="280"/>
                    </a:lnTo>
                    <a:lnTo>
                      <a:pt x="428" y="310"/>
                    </a:lnTo>
                    <a:lnTo>
                      <a:pt x="398" y="338"/>
                    </a:lnTo>
                    <a:lnTo>
                      <a:pt x="365" y="365"/>
                    </a:lnTo>
                    <a:lnTo>
                      <a:pt x="330" y="388"/>
                    </a:lnTo>
                    <a:lnTo>
                      <a:pt x="294" y="410"/>
                    </a:lnTo>
                    <a:lnTo>
                      <a:pt x="258" y="428"/>
                    </a:lnTo>
                    <a:lnTo>
                      <a:pt x="220" y="444"/>
                    </a:lnTo>
                    <a:lnTo>
                      <a:pt x="183" y="457"/>
                    </a:lnTo>
                    <a:lnTo>
                      <a:pt x="147" y="469"/>
                    </a:lnTo>
                    <a:lnTo>
                      <a:pt x="113" y="476"/>
                    </a:lnTo>
                    <a:lnTo>
                      <a:pt x="79" y="480"/>
                    </a:lnTo>
                    <a:lnTo>
                      <a:pt x="50" y="482"/>
                    </a:lnTo>
                    <a:lnTo>
                      <a:pt x="23" y="480"/>
                    </a:lnTo>
                    <a:lnTo>
                      <a:pt x="0" y="476"/>
                    </a:lnTo>
                    <a:lnTo>
                      <a:pt x="21" y="445"/>
                    </a:lnTo>
                    <a:lnTo>
                      <a:pt x="41" y="416"/>
                    </a:lnTo>
                    <a:lnTo>
                      <a:pt x="62" y="388"/>
                    </a:lnTo>
                    <a:lnTo>
                      <a:pt x="83" y="362"/>
                    </a:lnTo>
                    <a:lnTo>
                      <a:pt x="104" y="335"/>
                    </a:lnTo>
                    <a:lnTo>
                      <a:pt x="124" y="309"/>
                    </a:lnTo>
                    <a:lnTo>
                      <a:pt x="144" y="283"/>
                    </a:lnTo>
                    <a:lnTo>
                      <a:pt x="163" y="256"/>
                    </a:lnTo>
                    <a:lnTo>
                      <a:pt x="164" y="255"/>
                    </a:lnTo>
                    <a:lnTo>
                      <a:pt x="169" y="249"/>
                    </a:lnTo>
                    <a:lnTo>
                      <a:pt x="174" y="240"/>
                    </a:lnTo>
                    <a:lnTo>
                      <a:pt x="180" y="231"/>
                    </a:lnTo>
                    <a:lnTo>
                      <a:pt x="185" y="220"/>
                    </a:lnTo>
                    <a:lnTo>
                      <a:pt x="189" y="209"/>
                    </a:lnTo>
                    <a:lnTo>
                      <a:pt x="190" y="199"/>
                    </a:lnTo>
                    <a:lnTo>
                      <a:pt x="188" y="190"/>
                    </a:lnTo>
                    <a:lnTo>
                      <a:pt x="177" y="180"/>
                    </a:lnTo>
                    <a:lnTo>
                      <a:pt x="165" y="170"/>
                    </a:lnTo>
                    <a:lnTo>
                      <a:pt x="154" y="162"/>
                    </a:lnTo>
                    <a:lnTo>
                      <a:pt x="142" y="154"/>
                    </a:lnTo>
                    <a:lnTo>
                      <a:pt x="129" y="146"/>
                    </a:lnTo>
                    <a:lnTo>
                      <a:pt x="118" y="139"/>
                    </a:lnTo>
                    <a:lnTo>
                      <a:pt x="106" y="130"/>
                    </a:lnTo>
                    <a:lnTo>
                      <a:pt x="94" y="120"/>
                    </a:lnTo>
                    <a:lnTo>
                      <a:pt x="96" y="110"/>
                    </a:lnTo>
                    <a:lnTo>
                      <a:pt x="99" y="97"/>
                    </a:lnTo>
                    <a:lnTo>
                      <a:pt x="106" y="82"/>
                    </a:lnTo>
                    <a:lnTo>
                      <a:pt x="114" y="66"/>
                    </a:lnTo>
                    <a:lnTo>
                      <a:pt x="124" y="50"/>
                    </a:lnTo>
                    <a:lnTo>
                      <a:pt x="134" y="32"/>
                    </a:lnTo>
                    <a:lnTo>
                      <a:pt x="144" y="16"/>
                    </a:lnTo>
                    <a:lnTo>
                      <a:pt x="154" y="0"/>
                    </a:lnTo>
                    <a:lnTo>
                      <a:pt x="188" y="1"/>
                    </a:lnTo>
                    <a:lnTo>
                      <a:pt x="221" y="9"/>
                    </a:lnTo>
                    <a:lnTo>
                      <a:pt x="254" y="19"/>
                    </a:lnTo>
                    <a:lnTo>
                      <a:pt x="286" y="32"/>
                    </a:lnTo>
                    <a:lnTo>
                      <a:pt x="316" y="48"/>
                    </a:lnTo>
                    <a:lnTo>
                      <a:pt x="343" y="66"/>
                    </a:lnTo>
                    <a:lnTo>
                      <a:pt x="371" y="85"/>
                    </a:lnTo>
                    <a:lnTo>
                      <a:pt x="396" y="105"/>
                    </a:lnTo>
                    <a:lnTo>
                      <a:pt x="418" y="124"/>
                    </a:lnTo>
                    <a:lnTo>
                      <a:pt x="438" y="145"/>
                    </a:lnTo>
                    <a:lnTo>
                      <a:pt x="455" y="162"/>
                    </a:lnTo>
                    <a:lnTo>
                      <a:pt x="470" y="179"/>
                    </a:lnTo>
                    <a:lnTo>
                      <a:pt x="482" y="192"/>
                    </a:lnTo>
                    <a:lnTo>
                      <a:pt x="490" y="203"/>
                    </a:lnTo>
                    <a:lnTo>
                      <a:pt x="497" y="209"/>
                    </a:lnTo>
                    <a:lnTo>
                      <a:pt x="498" y="212"/>
                    </a:lnTo>
                    <a:close/>
                  </a:path>
                </a:pathLst>
              </a:custGeom>
              <a:solidFill>
                <a:srgbClr val="E2E5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36" name="Freeform 58"/>
              <p:cNvSpPr>
                <a:spLocks/>
              </p:cNvSpPr>
              <p:nvPr/>
            </p:nvSpPr>
            <p:spPr bwMode="auto">
              <a:xfrm>
                <a:off x="1673" y="2810"/>
                <a:ext cx="399" cy="277"/>
              </a:xfrm>
              <a:custGeom>
                <a:avLst/>
                <a:gdLst>
                  <a:gd name="T0" fmla="*/ 51 w 399"/>
                  <a:gd name="T1" fmla="*/ 28 h 277"/>
                  <a:gd name="T2" fmla="*/ 71 w 399"/>
                  <a:gd name="T3" fmla="*/ 41 h 277"/>
                  <a:gd name="T4" fmla="*/ 91 w 399"/>
                  <a:gd name="T5" fmla="*/ 54 h 277"/>
                  <a:gd name="T6" fmla="*/ 109 w 399"/>
                  <a:gd name="T7" fmla="*/ 67 h 277"/>
                  <a:gd name="T8" fmla="*/ 128 w 399"/>
                  <a:gd name="T9" fmla="*/ 80 h 277"/>
                  <a:gd name="T10" fmla="*/ 148 w 399"/>
                  <a:gd name="T11" fmla="*/ 94 h 277"/>
                  <a:gd name="T12" fmla="*/ 167 w 399"/>
                  <a:gd name="T13" fmla="*/ 107 h 277"/>
                  <a:gd name="T14" fmla="*/ 185 w 399"/>
                  <a:gd name="T15" fmla="*/ 120 h 277"/>
                  <a:gd name="T16" fmla="*/ 204 w 399"/>
                  <a:gd name="T17" fmla="*/ 133 h 277"/>
                  <a:gd name="T18" fmla="*/ 223 w 399"/>
                  <a:gd name="T19" fmla="*/ 146 h 277"/>
                  <a:gd name="T20" fmla="*/ 241 w 399"/>
                  <a:gd name="T21" fmla="*/ 159 h 277"/>
                  <a:gd name="T22" fmla="*/ 260 w 399"/>
                  <a:gd name="T23" fmla="*/ 173 h 277"/>
                  <a:gd name="T24" fmla="*/ 280 w 399"/>
                  <a:gd name="T25" fmla="*/ 186 h 277"/>
                  <a:gd name="T26" fmla="*/ 300 w 399"/>
                  <a:gd name="T27" fmla="*/ 199 h 277"/>
                  <a:gd name="T28" fmla="*/ 320 w 399"/>
                  <a:gd name="T29" fmla="*/ 212 h 277"/>
                  <a:gd name="T30" fmla="*/ 340 w 399"/>
                  <a:gd name="T31" fmla="*/ 227 h 277"/>
                  <a:gd name="T32" fmla="*/ 361 w 399"/>
                  <a:gd name="T33" fmla="*/ 240 h 277"/>
                  <a:gd name="T34" fmla="*/ 366 w 399"/>
                  <a:gd name="T35" fmla="*/ 246 h 277"/>
                  <a:gd name="T36" fmla="*/ 372 w 399"/>
                  <a:gd name="T37" fmla="*/ 249 h 277"/>
                  <a:gd name="T38" fmla="*/ 379 w 399"/>
                  <a:gd name="T39" fmla="*/ 252 h 277"/>
                  <a:gd name="T40" fmla="*/ 386 w 399"/>
                  <a:gd name="T41" fmla="*/ 253 h 277"/>
                  <a:gd name="T42" fmla="*/ 392 w 399"/>
                  <a:gd name="T43" fmla="*/ 256 h 277"/>
                  <a:gd name="T44" fmla="*/ 397 w 399"/>
                  <a:gd name="T45" fmla="*/ 259 h 277"/>
                  <a:gd name="T46" fmla="*/ 399 w 399"/>
                  <a:gd name="T47" fmla="*/ 266 h 277"/>
                  <a:gd name="T48" fmla="*/ 399 w 399"/>
                  <a:gd name="T49" fmla="*/ 275 h 277"/>
                  <a:gd name="T50" fmla="*/ 386 w 399"/>
                  <a:gd name="T51" fmla="*/ 277 h 277"/>
                  <a:gd name="T52" fmla="*/ 373 w 399"/>
                  <a:gd name="T53" fmla="*/ 274 h 277"/>
                  <a:gd name="T54" fmla="*/ 362 w 399"/>
                  <a:gd name="T55" fmla="*/ 268 h 277"/>
                  <a:gd name="T56" fmla="*/ 351 w 399"/>
                  <a:gd name="T57" fmla="*/ 259 h 277"/>
                  <a:gd name="T58" fmla="*/ 341 w 399"/>
                  <a:gd name="T59" fmla="*/ 250 h 277"/>
                  <a:gd name="T60" fmla="*/ 330 w 399"/>
                  <a:gd name="T61" fmla="*/ 241 h 277"/>
                  <a:gd name="T62" fmla="*/ 318 w 399"/>
                  <a:gd name="T63" fmla="*/ 234 h 277"/>
                  <a:gd name="T64" fmla="*/ 306 w 399"/>
                  <a:gd name="T65" fmla="*/ 228 h 277"/>
                  <a:gd name="T66" fmla="*/ 300 w 399"/>
                  <a:gd name="T67" fmla="*/ 225 h 277"/>
                  <a:gd name="T68" fmla="*/ 289 w 399"/>
                  <a:gd name="T69" fmla="*/ 218 h 277"/>
                  <a:gd name="T70" fmla="*/ 272 w 399"/>
                  <a:gd name="T71" fmla="*/ 208 h 277"/>
                  <a:gd name="T72" fmla="*/ 254 w 399"/>
                  <a:gd name="T73" fmla="*/ 195 h 277"/>
                  <a:gd name="T74" fmla="*/ 231 w 399"/>
                  <a:gd name="T75" fmla="*/ 178 h 277"/>
                  <a:gd name="T76" fmla="*/ 208 w 399"/>
                  <a:gd name="T77" fmla="*/ 162 h 277"/>
                  <a:gd name="T78" fmla="*/ 181 w 399"/>
                  <a:gd name="T79" fmla="*/ 143 h 277"/>
                  <a:gd name="T80" fmla="*/ 155 w 399"/>
                  <a:gd name="T81" fmla="*/ 124 h 277"/>
                  <a:gd name="T82" fmla="*/ 129 w 399"/>
                  <a:gd name="T83" fmla="*/ 105 h 277"/>
                  <a:gd name="T84" fmla="*/ 103 w 399"/>
                  <a:gd name="T85" fmla="*/ 88 h 277"/>
                  <a:gd name="T86" fmla="*/ 79 w 399"/>
                  <a:gd name="T87" fmla="*/ 70 h 277"/>
                  <a:gd name="T88" fmla="*/ 57 w 399"/>
                  <a:gd name="T89" fmla="*/ 54 h 277"/>
                  <a:gd name="T90" fmla="*/ 38 w 399"/>
                  <a:gd name="T91" fmla="*/ 41 h 277"/>
                  <a:gd name="T92" fmla="*/ 22 w 399"/>
                  <a:gd name="T93" fmla="*/ 29 h 277"/>
                  <a:gd name="T94" fmla="*/ 12 w 399"/>
                  <a:gd name="T95" fmla="*/ 22 h 277"/>
                  <a:gd name="T96" fmla="*/ 6 w 399"/>
                  <a:gd name="T97" fmla="*/ 17 h 277"/>
                  <a:gd name="T98" fmla="*/ 3 w 399"/>
                  <a:gd name="T99" fmla="*/ 11 h 277"/>
                  <a:gd name="T100" fmla="*/ 1 w 399"/>
                  <a:gd name="T101" fmla="*/ 9 h 277"/>
                  <a:gd name="T102" fmla="*/ 0 w 399"/>
                  <a:gd name="T103" fmla="*/ 6 h 277"/>
                  <a:gd name="T104" fmla="*/ 1 w 399"/>
                  <a:gd name="T105" fmla="*/ 0 h 277"/>
                  <a:gd name="T106" fmla="*/ 7 w 399"/>
                  <a:gd name="T107" fmla="*/ 0 h 277"/>
                  <a:gd name="T108" fmla="*/ 13 w 399"/>
                  <a:gd name="T109" fmla="*/ 1 h 277"/>
                  <a:gd name="T110" fmla="*/ 21 w 399"/>
                  <a:gd name="T111" fmla="*/ 4 h 277"/>
                  <a:gd name="T112" fmla="*/ 27 w 399"/>
                  <a:gd name="T113" fmla="*/ 7 h 277"/>
                  <a:gd name="T114" fmla="*/ 33 w 399"/>
                  <a:gd name="T115" fmla="*/ 11 h 277"/>
                  <a:gd name="T116" fmla="*/ 40 w 399"/>
                  <a:gd name="T117" fmla="*/ 16 h 277"/>
                  <a:gd name="T118" fmla="*/ 45 w 399"/>
                  <a:gd name="T119" fmla="*/ 22 h 277"/>
                  <a:gd name="T120" fmla="*/ 51 w 399"/>
                  <a:gd name="T121" fmla="*/ 28 h 27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99" h="277">
                    <a:moveTo>
                      <a:pt x="51" y="28"/>
                    </a:moveTo>
                    <a:lnTo>
                      <a:pt x="71" y="41"/>
                    </a:lnTo>
                    <a:lnTo>
                      <a:pt x="91" y="54"/>
                    </a:lnTo>
                    <a:lnTo>
                      <a:pt x="109" y="67"/>
                    </a:lnTo>
                    <a:lnTo>
                      <a:pt x="128" y="80"/>
                    </a:lnTo>
                    <a:lnTo>
                      <a:pt x="148" y="94"/>
                    </a:lnTo>
                    <a:lnTo>
                      <a:pt x="167" y="107"/>
                    </a:lnTo>
                    <a:lnTo>
                      <a:pt x="185" y="120"/>
                    </a:lnTo>
                    <a:lnTo>
                      <a:pt x="204" y="133"/>
                    </a:lnTo>
                    <a:lnTo>
                      <a:pt x="223" y="146"/>
                    </a:lnTo>
                    <a:lnTo>
                      <a:pt x="241" y="159"/>
                    </a:lnTo>
                    <a:lnTo>
                      <a:pt x="260" y="173"/>
                    </a:lnTo>
                    <a:lnTo>
                      <a:pt x="280" y="186"/>
                    </a:lnTo>
                    <a:lnTo>
                      <a:pt x="300" y="199"/>
                    </a:lnTo>
                    <a:lnTo>
                      <a:pt x="320" y="212"/>
                    </a:lnTo>
                    <a:lnTo>
                      <a:pt x="340" y="227"/>
                    </a:lnTo>
                    <a:lnTo>
                      <a:pt x="361" y="240"/>
                    </a:lnTo>
                    <a:lnTo>
                      <a:pt x="366" y="246"/>
                    </a:lnTo>
                    <a:lnTo>
                      <a:pt x="372" y="249"/>
                    </a:lnTo>
                    <a:lnTo>
                      <a:pt x="379" y="252"/>
                    </a:lnTo>
                    <a:lnTo>
                      <a:pt x="386" y="253"/>
                    </a:lnTo>
                    <a:lnTo>
                      <a:pt x="392" y="256"/>
                    </a:lnTo>
                    <a:lnTo>
                      <a:pt x="397" y="259"/>
                    </a:lnTo>
                    <a:lnTo>
                      <a:pt x="399" y="266"/>
                    </a:lnTo>
                    <a:lnTo>
                      <a:pt x="399" y="275"/>
                    </a:lnTo>
                    <a:lnTo>
                      <a:pt x="386" y="277"/>
                    </a:lnTo>
                    <a:lnTo>
                      <a:pt x="373" y="274"/>
                    </a:lnTo>
                    <a:lnTo>
                      <a:pt x="362" y="268"/>
                    </a:lnTo>
                    <a:lnTo>
                      <a:pt x="351" y="259"/>
                    </a:lnTo>
                    <a:lnTo>
                      <a:pt x="341" y="250"/>
                    </a:lnTo>
                    <a:lnTo>
                      <a:pt x="330" y="241"/>
                    </a:lnTo>
                    <a:lnTo>
                      <a:pt x="318" y="234"/>
                    </a:lnTo>
                    <a:lnTo>
                      <a:pt x="306" y="228"/>
                    </a:lnTo>
                    <a:lnTo>
                      <a:pt x="300" y="225"/>
                    </a:lnTo>
                    <a:lnTo>
                      <a:pt x="289" y="218"/>
                    </a:lnTo>
                    <a:lnTo>
                      <a:pt x="272" y="208"/>
                    </a:lnTo>
                    <a:lnTo>
                      <a:pt x="254" y="195"/>
                    </a:lnTo>
                    <a:lnTo>
                      <a:pt x="231" y="178"/>
                    </a:lnTo>
                    <a:lnTo>
                      <a:pt x="208" y="162"/>
                    </a:lnTo>
                    <a:lnTo>
                      <a:pt x="181" y="143"/>
                    </a:lnTo>
                    <a:lnTo>
                      <a:pt x="155" y="124"/>
                    </a:lnTo>
                    <a:lnTo>
                      <a:pt x="129" y="105"/>
                    </a:lnTo>
                    <a:lnTo>
                      <a:pt x="103" y="88"/>
                    </a:lnTo>
                    <a:lnTo>
                      <a:pt x="79" y="70"/>
                    </a:lnTo>
                    <a:lnTo>
                      <a:pt x="57" y="54"/>
                    </a:lnTo>
                    <a:lnTo>
                      <a:pt x="38" y="41"/>
                    </a:lnTo>
                    <a:lnTo>
                      <a:pt x="22" y="29"/>
                    </a:lnTo>
                    <a:lnTo>
                      <a:pt x="12" y="22"/>
                    </a:lnTo>
                    <a:lnTo>
                      <a:pt x="6" y="17"/>
                    </a:lnTo>
                    <a:lnTo>
                      <a:pt x="3" y="11"/>
                    </a:lnTo>
                    <a:lnTo>
                      <a:pt x="1" y="9"/>
                    </a:lnTo>
                    <a:lnTo>
                      <a:pt x="0" y="6"/>
                    </a:lnTo>
                    <a:lnTo>
                      <a:pt x="1" y="0"/>
                    </a:lnTo>
                    <a:lnTo>
                      <a:pt x="7" y="0"/>
                    </a:lnTo>
                    <a:lnTo>
                      <a:pt x="13" y="1"/>
                    </a:lnTo>
                    <a:lnTo>
                      <a:pt x="21" y="4"/>
                    </a:lnTo>
                    <a:lnTo>
                      <a:pt x="27" y="7"/>
                    </a:lnTo>
                    <a:lnTo>
                      <a:pt x="33" y="11"/>
                    </a:lnTo>
                    <a:lnTo>
                      <a:pt x="40" y="16"/>
                    </a:lnTo>
                    <a:lnTo>
                      <a:pt x="45" y="22"/>
                    </a:lnTo>
                    <a:lnTo>
                      <a:pt x="51"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37" name="Freeform 59"/>
              <p:cNvSpPr>
                <a:spLocks/>
              </p:cNvSpPr>
              <p:nvPr/>
            </p:nvSpPr>
            <p:spPr bwMode="auto">
              <a:xfrm>
                <a:off x="770" y="2873"/>
                <a:ext cx="463" cy="511"/>
              </a:xfrm>
              <a:custGeom>
                <a:avLst/>
                <a:gdLst>
                  <a:gd name="T0" fmla="*/ 462 w 463"/>
                  <a:gd name="T1" fmla="*/ 105 h 511"/>
                  <a:gd name="T2" fmla="*/ 463 w 463"/>
                  <a:gd name="T3" fmla="*/ 114 h 511"/>
                  <a:gd name="T4" fmla="*/ 462 w 463"/>
                  <a:gd name="T5" fmla="*/ 129 h 511"/>
                  <a:gd name="T6" fmla="*/ 459 w 463"/>
                  <a:gd name="T7" fmla="*/ 148 h 511"/>
                  <a:gd name="T8" fmla="*/ 456 w 463"/>
                  <a:gd name="T9" fmla="*/ 170 h 511"/>
                  <a:gd name="T10" fmla="*/ 448 w 463"/>
                  <a:gd name="T11" fmla="*/ 198 h 511"/>
                  <a:gd name="T12" fmla="*/ 440 w 463"/>
                  <a:gd name="T13" fmla="*/ 227 h 511"/>
                  <a:gd name="T14" fmla="*/ 427 w 463"/>
                  <a:gd name="T15" fmla="*/ 259 h 511"/>
                  <a:gd name="T16" fmla="*/ 412 w 463"/>
                  <a:gd name="T17" fmla="*/ 293 h 511"/>
                  <a:gd name="T18" fmla="*/ 391 w 463"/>
                  <a:gd name="T19" fmla="*/ 322 h 511"/>
                  <a:gd name="T20" fmla="*/ 371 w 463"/>
                  <a:gd name="T21" fmla="*/ 354 h 511"/>
                  <a:gd name="T22" fmla="*/ 352 w 463"/>
                  <a:gd name="T23" fmla="*/ 385 h 511"/>
                  <a:gd name="T24" fmla="*/ 334 w 463"/>
                  <a:gd name="T25" fmla="*/ 414 h 511"/>
                  <a:gd name="T26" fmla="*/ 311 w 463"/>
                  <a:gd name="T27" fmla="*/ 444 h 511"/>
                  <a:gd name="T28" fmla="*/ 288 w 463"/>
                  <a:gd name="T29" fmla="*/ 470 h 511"/>
                  <a:gd name="T30" fmla="*/ 258 w 463"/>
                  <a:gd name="T31" fmla="*/ 492 h 511"/>
                  <a:gd name="T32" fmla="*/ 224 w 463"/>
                  <a:gd name="T33" fmla="*/ 511 h 511"/>
                  <a:gd name="T34" fmla="*/ 209 w 463"/>
                  <a:gd name="T35" fmla="*/ 510 h 511"/>
                  <a:gd name="T36" fmla="*/ 194 w 463"/>
                  <a:gd name="T37" fmla="*/ 508 h 511"/>
                  <a:gd name="T38" fmla="*/ 179 w 463"/>
                  <a:gd name="T39" fmla="*/ 507 h 511"/>
                  <a:gd name="T40" fmla="*/ 166 w 463"/>
                  <a:gd name="T41" fmla="*/ 502 h 511"/>
                  <a:gd name="T42" fmla="*/ 151 w 463"/>
                  <a:gd name="T43" fmla="*/ 499 h 511"/>
                  <a:gd name="T44" fmla="*/ 137 w 463"/>
                  <a:gd name="T45" fmla="*/ 495 h 511"/>
                  <a:gd name="T46" fmla="*/ 123 w 463"/>
                  <a:gd name="T47" fmla="*/ 489 h 511"/>
                  <a:gd name="T48" fmla="*/ 110 w 463"/>
                  <a:gd name="T49" fmla="*/ 485 h 511"/>
                  <a:gd name="T50" fmla="*/ 96 w 463"/>
                  <a:gd name="T51" fmla="*/ 479 h 511"/>
                  <a:gd name="T52" fmla="*/ 82 w 463"/>
                  <a:gd name="T53" fmla="*/ 474 h 511"/>
                  <a:gd name="T54" fmla="*/ 68 w 463"/>
                  <a:gd name="T55" fmla="*/ 469 h 511"/>
                  <a:gd name="T56" fmla="*/ 55 w 463"/>
                  <a:gd name="T57" fmla="*/ 463 h 511"/>
                  <a:gd name="T58" fmla="*/ 41 w 463"/>
                  <a:gd name="T59" fmla="*/ 458 h 511"/>
                  <a:gd name="T60" fmla="*/ 27 w 463"/>
                  <a:gd name="T61" fmla="*/ 454 h 511"/>
                  <a:gd name="T62" fmla="*/ 14 w 463"/>
                  <a:gd name="T63" fmla="*/ 450 h 511"/>
                  <a:gd name="T64" fmla="*/ 0 w 463"/>
                  <a:gd name="T65" fmla="*/ 445 h 511"/>
                  <a:gd name="T66" fmla="*/ 2 w 463"/>
                  <a:gd name="T67" fmla="*/ 432 h 511"/>
                  <a:gd name="T68" fmla="*/ 12 w 463"/>
                  <a:gd name="T69" fmla="*/ 401 h 511"/>
                  <a:gd name="T70" fmla="*/ 30 w 463"/>
                  <a:gd name="T71" fmla="*/ 356 h 511"/>
                  <a:gd name="T72" fmla="*/ 52 w 463"/>
                  <a:gd name="T73" fmla="*/ 302 h 511"/>
                  <a:gd name="T74" fmla="*/ 78 w 463"/>
                  <a:gd name="T75" fmla="*/ 243 h 511"/>
                  <a:gd name="T76" fmla="*/ 108 w 463"/>
                  <a:gd name="T77" fmla="*/ 184 h 511"/>
                  <a:gd name="T78" fmla="*/ 138 w 463"/>
                  <a:gd name="T79" fmla="*/ 129 h 511"/>
                  <a:gd name="T80" fmla="*/ 168 w 463"/>
                  <a:gd name="T81" fmla="*/ 83 h 511"/>
                  <a:gd name="T82" fmla="*/ 172 w 463"/>
                  <a:gd name="T83" fmla="*/ 79 h 511"/>
                  <a:gd name="T84" fmla="*/ 181 w 463"/>
                  <a:gd name="T85" fmla="*/ 69 h 511"/>
                  <a:gd name="T86" fmla="*/ 194 w 463"/>
                  <a:gd name="T87" fmla="*/ 55 h 511"/>
                  <a:gd name="T88" fmla="*/ 209 w 463"/>
                  <a:gd name="T89" fmla="*/ 39 h 511"/>
                  <a:gd name="T90" fmla="*/ 227 w 463"/>
                  <a:gd name="T91" fmla="*/ 25 h 511"/>
                  <a:gd name="T92" fmla="*/ 243 w 463"/>
                  <a:gd name="T93" fmla="*/ 11 h 511"/>
                  <a:gd name="T94" fmla="*/ 256 w 463"/>
                  <a:gd name="T95" fmla="*/ 3 h 511"/>
                  <a:gd name="T96" fmla="*/ 268 w 463"/>
                  <a:gd name="T97" fmla="*/ 1 h 511"/>
                  <a:gd name="T98" fmla="*/ 284 w 463"/>
                  <a:gd name="T99" fmla="*/ 0 h 511"/>
                  <a:gd name="T100" fmla="*/ 306 w 463"/>
                  <a:gd name="T101" fmla="*/ 4 h 511"/>
                  <a:gd name="T102" fmla="*/ 332 w 463"/>
                  <a:gd name="T103" fmla="*/ 13 h 511"/>
                  <a:gd name="T104" fmla="*/ 360 w 463"/>
                  <a:gd name="T105" fmla="*/ 25 h 511"/>
                  <a:gd name="T106" fmla="*/ 388 w 463"/>
                  <a:gd name="T107" fmla="*/ 42 h 511"/>
                  <a:gd name="T108" fmla="*/ 417 w 463"/>
                  <a:gd name="T109" fmla="*/ 61 h 511"/>
                  <a:gd name="T110" fmla="*/ 442 w 463"/>
                  <a:gd name="T111" fmla="*/ 82 h 511"/>
                  <a:gd name="T112" fmla="*/ 462 w 463"/>
                  <a:gd name="T113" fmla="*/ 105 h 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63" h="511">
                    <a:moveTo>
                      <a:pt x="462" y="105"/>
                    </a:moveTo>
                    <a:lnTo>
                      <a:pt x="463" y="114"/>
                    </a:lnTo>
                    <a:lnTo>
                      <a:pt x="462" y="129"/>
                    </a:lnTo>
                    <a:lnTo>
                      <a:pt x="459" y="148"/>
                    </a:lnTo>
                    <a:lnTo>
                      <a:pt x="456" y="170"/>
                    </a:lnTo>
                    <a:lnTo>
                      <a:pt x="448" y="198"/>
                    </a:lnTo>
                    <a:lnTo>
                      <a:pt x="440" y="227"/>
                    </a:lnTo>
                    <a:lnTo>
                      <a:pt x="427" y="259"/>
                    </a:lnTo>
                    <a:lnTo>
                      <a:pt x="412" y="293"/>
                    </a:lnTo>
                    <a:lnTo>
                      <a:pt x="391" y="322"/>
                    </a:lnTo>
                    <a:lnTo>
                      <a:pt x="371" y="354"/>
                    </a:lnTo>
                    <a:lnTo>
                      <a:pt x="352" y="385"/>
                    </a:lnTo>
                    <a:lnTo>
                      <a:pt x="334" y="414"/>
                    </a:lnTo>
                    <a:lnTo>
                      <a:pt x="311" y="444"/>
                    </a:lnTo>
                    <a:lnTo>
                      <a:pt x="288" y="470"/>
                    </a:lnTo>
                    <a:lnTo>
                      <a:pt x="258" y="492"/>
                    </a:lnTo>
                    <a:lnTo>
                      <a:pt x="224" y="511"/>
                    </a:lnTo>
                    <a:lnTo>
                      <a:pt x="209" y="510"/>
                    </a:lnTo>
                    <a:lnTo>
                      <a:pt x="194" y="508"/>
                    </a:lnTo>
                    <a:lnTo>
                      <a:pt x="179" y="507"/>
                    </a:lnTo>
                    <a:lnTo>
                      <a:pt x="166" y="502"/>
                    </a:lnTo>
                    <a:lnTo>
                      <a:pt x="151" y="499"/>
                    </a:lnTo>
                    <a:lnTo>
                      <a:pt x="137" y="495"/>
                    </a:lnTo>
                    <a:lnTo>
                      <a:pt x="123" y="489"/>
                    </a:lnTo>
                    <a:lnTo>
                      <a:pt x="110" y="485"/>
                    </a:lnTo>
                    <a:lnTo>
                      <a:pt x="96" y="479"/>
                    </a:lnTo>
                    <a:lnTo>
                      <a:pt x="82" y="474"/>
                    </a:lnTo>
                    <a:lnTo>
                      <a:pt x="68" y="469"/>
                    </a:lnTo>
                    <a:lnTo>
                      <a:pt x="55" y="463"/>
                    </a:lnTo>
                    <a:lnTo>
                      <a:pt x="41" y="458"/>
                    </a:lnTo>
                    <a:lnTo>
                      <a:pt x="27" y="454"/>
                    </a:lnTo>
                    <a:lnTo>
                      <a:pt x="14" y="450"/>
                    </a:lnTo>
                    <a:lnTo>
                      <a:pt x="0" y="445"/>
                    </a:lnTo>
                    <a:lnTo>
                      <a:pt x="2" y="432"/>
                    </a:lnTo>
                    <a:lnTo>
                      <a:pt x="12" y="401"/>
                    </a:lnTo>
                    <a:lnTo>
                      <a:pt x="30" y="356"/>
                    </a:lnTo>
                    <a:lnTo>
                      <a:pt x="52" y="302"/>
                    </a:lnTo>
                    <a:lnTo>
                      <a:pt x="78" y="243"/>
                    </a:lnTo>
                    <a:lnTo>
                      <a:pt x="108" y="184"/>
                    </a:lnTo>
                    <a:lnTo>
                      <a:pt x="138" y="129"/>
                    </a:lnTo>
                    <a:lnTo>
                      <a:pt x="168" y="83"/>
                    </a:lnTo>
                    <a:lnTo>
                      <a:pt x="172" y="79"/>
                    </a:lnTo>
                    <a:lnTo>
                      <a:pt x="181" y="69"/>
                    </a:lnTo>
                    <a:lnTo>
                      <a:pt x="194" y="55"/>
                    </a:lnTo>
                    <a:lnTo>
                      <a:pt x="209" y="39"/>
                    </a:lnTo>
                    <a:lnTo>
                      <a:pt x="227" y="25"/>
                    </a:lnTo>
                    <a:lnTo>
                      <a:pt x="243" y="11"/>
                    </a:lnTo>
                    <a:lnTo>
                      <a:pt x="256" y="3"/>
                    </a:lnTo>
                    <a:lnTo>
                      <a:pt x="268" y="1"/>
                    </a:lnTo>
                    <a:lnTo>
                      <a:pt x="284" y="0"/>
                    </a:lnTo>
                    <a:lnTo>
                      <a:pt x="306" y="4"/>
                    </a:lnTo>
                    <a:lnTo>
                      <a:pt x="332" y="13"/>
                    </a:lnTo>
                    <a:lnTo>
                      <a:pt x="360" y="25"/>
                    </a:lnTo>
                    <a:lnTo>
                      <a:pt x="388" y="42"/>
                    </a:lnTo>
                    <a:lnTo>
                      <a:pt x="417" y="61"/>
                    </a:lnTo>
                    <a:lnTo>
                      <a:pt x="442" y="82"/>
                    </a:lnTo>
                    <a:lnTo>
                      <a:pt x="462" y="105"/>
                    </a:lnTo>
                    <a:close/>
                  </a:path>
                </a:pathLst>
              </a:custGeom>
              <a:solidFill>
                <a:srgbClr val="E2E5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38" name="Freeform 60"/>
              <p:cNvSpPr>
                <a:spLocks/>
              </p:cNvSpPr>
              <p:nvPr/>
            </p:nvSpPr>
            <p:spPr bwMode="auto">
              <a:xfrm>
                <a:off x="1625" y="2880"/>
                <a:ext cx="375" cy="267"/>
              </a:xfrm>
              <a:custGeom>
                <a:avLst/>
                <a:gdLst>
                  <a:gd name="T0" fmla="*/ 375 w 375"/>
                  <a:gd name="T1" fmla="*/ 245 h 267"/>
                  <a:gd name="T2" fmla="*/ 375 w 375"/>
                  <a:gd name="T3" fmla="*/ 267 h 267"/>
                  <a:gd name="T4" fmla="*/ 352 w 375"/>
                  <a:gd name="T5" fmla="*/ 252 h 267"/>
                  <a:gd name="T6" fmla="*/ 328 w 375"/>
                  <a:gd name="T7" fmla="*/ 237 h 267"/>
                  <a:gd name="T8" fmla="*/ 304 w 375"/>
                  <a:gd name="T9" fmla="*/ 223 h 267"/>
                  <a:gd name="T10" fmla="*/ 282 w 375"/>
                  <a:gd name="T11" fmla="*/ 207 h 267"/>
                  <a:gd name="T12" fmla="*/ 258 w 375"/>
                  <a:gd name="T13" fmla="*/ 189 h 267"/>
                  <a:gd name="T14" fmla="*/ 234 w 375"/>
                  <a:gd name="T15" fmla="*/ 173 h 267"/>
                  <a:gd name="T16" fmla="*/ 212 w 375"/>
                  <a:gd name="T17" fmla="*/ 155 h 267"/>
                  <a:gd name="T18" fmla="*/ 188 w 375"/>
                  <a:gd name="T19" fmla="*/ 139 h 267"/>
                  <a:gd name="T20" fmla="*/ 166 w 375"/>
                  <a:gd name="T21" fmla="*/ 122 h 267"/>
                  <a:gd name="T22" fmla="*/ 142 w 375"/>
                  <a:gd name="T23" fmla="*/ 106 h 267"/>
                  <a:gd name="T24" fmla="*/ 120 w 375"/>
                  <a:gd name="T25" fmla="*/ 89 h 267"/>
                  <a:gd name="T26" fmla="*/ 96 w 375"/>
                  <a:gd name="T27" fmla="*/ 73 h 267"/>
                  <a:gd name="T28" fmla="*/ 73 w 375"/>
                  <a:gd name="T29" fmla="*/ 59 h 267"/>
                  <a:gd name="T30" fmla="*/ 49 w 375"/>
                  <a:gd name="T31" fmla="*/ 44 h 267"/>
                  <a:gd name="T32" fmla="*/ 25 w 375"/>
                  <a:gd name="T33" fmla="*/ 31 h 267"/>
                  <a:gd name="T34" fmla="*/ 2 w 375"/>
                  <a:gd name="T35" fmla="*/ 18 h 267"/>
                  <a:gd name="T36" fmla="*/ 0 w 375"/>
                  <a:gd name="T37" fmla="*/ 13 h 267"/>
                  <a:gd name="T38" fmla="*/ 0 w 375"/>
                  <a:gd name="T39" fmla="*/ 9 h 267"/>
                  <a:gd name="T40" fmla="*/ 3 w 375"/>
                  <a:gd name="T41" fmla="*/ 4 h 267"/>
                  <a:gd name="T42" fmla="*/ 7 w 375"/>
                  <a:gd name="T43" fmla="*/ 0 h 267"/>
                  <a:gd name="T44" fmla="*/ 29 w 375"/>
                  <a:gd name="T45" fmla="*/ 13 h 267"/>
                  <a:gd name="T46" fmla="*/ 51 w 375"/>
                  <a:gd name="T47" fmla="*/ 28 h 267"/>
                  <a:gd name="T48" fmla="*/ 74 w 375"/>
                  <a:gd name="T49" fmla="*/ 43 h 267"/>
                  <a:gd name="T50" fmla="*/ 98 w 375"/>
                  <a:gd name="T51" fmla="*/ 57 h 267"/>
                  <a:gd name="T52" fmla="*/ 120 w 375"/>
                  <a:gd name="T53" fmla="*/ 73 h 267"/>
                  <a:gd name="T54" fmla="*/ 142 w 375"/>
                  <a:gd name="T55" fmla="*/ 88 h 267"/>
                  <a:gd name="T56" fmla="*/ 166 w 375"/>
                  <a:gd name="T57" fmla="*/ 104 h 267"/>
                  <a:gd name="T58" fmla="*/ 188 w 375"/>
                  <a:gd name="T59" fmla="*/ 120 h 267"/>
                  <a:gd name="T60" fmla="*/ 212 w 375"/>
                  <a:gd name="T61" fmla="*/ 136 h 267"/>
                  <a:gd name="T62" fmla="*/ 234 w 375"/>
                  <a:gd name="T63" fmla="*/ 152 h 267"/>
                  <a:gd name="T64" fmla="*/ 258 w 375"/>
                  <a:gd name="T65" fmla="*/ 169 h 267"/>
                  <a:gd name="T66" fmla="*/ 282 w 375"/>
                  <a:gd name="T67" fmla="*/ 185 h 267"/>
                  <a:gd name="T68" fmla="*/ 304 w 375"/>
                  <a:gd name="T69" fmla="*/ 201 h 267"/>
                  <a:gd name="T70" fmla="*/ 328 w 375"/>
                  <a:gd name="T71" fmla="*/ 215 h 267"/>
                  <a:gd name="T72" fmla="*/ 352 w 375"/>
                  <a:gd name="T73" fmla="*/ 230 h 267"/>
                  <a:gd name="T74" fmla="*/ 375 w 375"/>
                  <a:gd name="T75" fmla="*/ 245 h 26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5" h="267">
                    <a:moveTo>
                      <a:pt x="375" y="245"/>
                    </a:moveTo>
                    <a:lnTo>
                      <a:pt x="375" y="267"/>
                    </a:lnTo>
                    <a:lnTo>
                      <a:pt x="352" y="252"/>
                    </a:lnTo>
                    <a:lnTo>
                      <a:pt x="328" y="237"/>
                    </a:lnTo>
                    <a:lnTo>
                      <a:pt x="304" y="223"/>
                    </a:lnTo>
                    <a:lnTo>
                      <a:pt x="282" y="207"/>
                    </a:lnTo>
                    <a:lnTo>
                      <a:pt x="258" y="189"/>
                    </a:lnTo>
                    <a:lnTo>
                      <a:pt x="234" y="173"/>
                    </a:lnTo>
                    <a:lnTo>
                      <a:pt x="212" y="155"/>
                    </a:lnTo>
                    <a:lnTo>
                      <a:pt x="188" y="139"/>
                    </a:lnTo>
                    <a:lnTo>
                      <a:pt x="166" y="122"/>
                    </a:lnTo>
                    <a:lnTo>
                      <a:pt x="142" y="106"/>
                    </a:lnTo>
                    <a:lnTo>
                      <a:pt x="120" y="89"/>
                    </a:lnTo>
                    <a:lnTo>
                      <a:pt x="96" y="73"/>
                    </a:lnTo>
                    <a:lnTo>
                      <a:pt x="73" y="59"/>
                    </a:lnTo>
                    <a:lnTo>
                      <a:pt x="49" y="44"/>
                    </a:lnTo>
                    <a:lnTo>
                      <a:pt x="25" y="31"/>
                    </a:lnTo>
                    <a:lnTo>
                      <a:pt x="2" y="18"/>
                    </a:lnTo>
                    <a:lnTo>
                      <a:pt x="0" y="13"/>
                    </a:lnTo>
                    <a:lnTo>
                      <a:pt x="0" y="9"/>
                    </a:lnTo>
                    <a:lnTo>
                      <a:pt x="3" y="4"/>
                    </a:lnTo>
                    <a:lnTo>
                      <a:pt x="7" y="0"/>
                    </a:lnTo>
                    <a:lnTo>
                      <a:pt x="29" y="13"/>
                    </a:lnTo>
                    <a:lnTo>
                      <a:pt x="51" y="28"/>
                    </a:lnTo>
                    <a:lnTo>
                      <a:pt x="74" y="43"/>
                    </a:lnTo>
                    <a:lnTo>
                      <a:pt x="98" y="57"/>
                    </a:lnTo>
                    <a:lnTo>
                      <a:pt x="120" y="73"/>
                    </a:lnTo>
                    <a:lnTo>
                      <a:pt x="142" y="88"/>
                    </a:lnTo>
                    <a:lnTo>
                      <a:pt x="166" y="104"/>
                    </a:lnTo>
                    <a:lnTo>
                      <a:pt x="188" y="120"/>
                    </a:lnTo>
                    <a:lnTo>
                      <a:pt x="212" y="136"/>
                    </a:lnTo>
                    <a:lnTo>
                      <a:pt x="234" y="152"/>
                    </a:lnTo>
                    <a:lnTo>
                      <a:pt x="258" y="169"/>
                    </a:lnTo>
                    <a:lnTo>
                      <a:pt x="282" y="185"/>
                    </a:lnTo>
                    <a:lnTo>
                      <a:pt x="304" y="201"/>
                    </a:lnTo>
                    <a:lnTo>
                      <a:pt x="328" y="215"/>
                    </a:lnTo>
                    <a:lnTo>
                      <a:pt x="352" y="230"/>
                    </a:lnTo>
                    <a:lnTo>
                      <a:pt x="375" y="2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39" name="Freeform 61"/>
              <p:cNvSpPr>
                <a:spLocks/>
              </p:cNvSpPr>
              <p:nvPr/>
            </p:nvSpPr>
            <p:spPr bwMode="auto">
              <a:xfrm>
                <a:off x="1573" y="2947"/>
                <a:ext cx="390" cy="270"/>
              </a:xfrm>
              <a:custGeom>
                <a:avLst/>
                <a:gdLst>
                  <a:gd name="T0" fmla="*/ 390 w 390"/>
                  <a:gd name="T1" fmla="*/ 254 h 270"/>
                  <a:gd name="T2" fmla="*/ 387 w 390"/>
                  <a:gd name="T3" fmla="*/ 255 h 270"/>
                  <a:gd name="T4" fmla="*/ 387 w 390"/>
                  <a:gd name="T5" fmla="*/ 261 h 270"/>
                  <a:gd name="T6" fmla="*/ 385 w 390"/>
                  <a:gd name="T7" fmla="*/ 269 h 270"/>
                  <a:gd name="T8" fmla="*/ 377 w 390"/>
                  <a:gd name="T9" fmla="*/ 270 h 270"/>
                  <a:gd name="T10" fmla="*/ 356 w 390"/>
                  <a:gd name="T11" fmla="*/ 257 h 270"/>
                  <a:gd name="T12" fmla="*/ 331 w 390"/>
                  <a:gd name="T13" fmla="*/ 241 h 270"/>
                  <a:gd name="T14" fmla="*/ 305 w 390"/>
                  <a:gd name="T15" fmla="*/ 225 h 270"/>
                  <a:gd name="T16" fmla="*/ 280 w 390"/>
                  <a:gd name="T17" fmla="*/ 207 h 270"/>
                  <a:gd name="T18" fmla="*/ 257 w 390"/>
                  <a:gd name="T19" fmla="*/ 191 h 270"/>
                  <a:gd name="T20" fmla="*/ 238 w 390"/>
                  <a:gd name="T21" fmla="*/ 178 h 270"/>
                  <a:gd name="T22" fmla="*/ 225 w 390"/>
                  <a:gd name="T23" fmla="*/ 169 h 270"/>
                  <a:gd name="T24" fmla="*/ 220 w 390"/>
                  <a:gd name="T25" fmla="*/ 166 h 270"/>
                  <a:gd name="T26" fmla="*/ 212 w 390"/>
                  <a:gd name="T27" fmla="*/ 157 h 270"/>
                  <a:gd name="T28" fmla="*/ 199 w 390"/>
                  <a:gd name="T29" fmla="*/ 148 h 270"/>
                  <a:gd name="T30" fmla="*/ 187 w 390"/>
                  <a:gd name="T31" fmla="*/ 138 h 270"/>
                  <a:gd name="T32" fmla="*/ 172 w 390"/>
                  <a:gd name="T33" fmla="*/ 128 h 270"/>
                  <a:gd name="T34" fmla="*/ 156 w 390"/>
                  <a:gd name="T35" fmla="*/ 116 h 270"/>
                  <a:gd name="T36" fmla="*/ 138 w 390"/>
                  <a:gd name="T37" fmla="*/ 104 h 270"/>
                  <a:gd name="T38" fmla="*/ 121 w 390"/>
                  <a:gd name="T39" fmla="*/ 93 h 270"/>
                  <a:gd name="T40" fmla="*/ 103 w 390"/>
                  <a:gd name="T41" fmla="*/ 81 h 270"/>
                  <a:gd name="T42" fmla="*/ 85 w 390"/>
                  <a:gd name="T43" fmla="*/ 69 h 270"/>
                  <a:gd name="T44" fmla="*/ 69 w 390"/>
                  <a:gd name="T45" fmla="*/ 58 h 270"/>
                  <a:gd name="T46" fmla="*/ 52 w 390"/>
                  <a:gd name="T47" fmla="*/ 47 h 270"/>
                  <a:gd name="T48" fmla="*/ 37 w 390"/>
                  <a:gd name="T49" fmla="*/ 37 h 270"/>
                  <a:gd name="T50" fmla="*/ 25 w 390"/>
                  <a:gd name="T51" fmla="*/ 28 h 270"/>
                  <a:gd name="T52" fmla="*/ 14 w 390"/>
                  <a:gd name="T53" fmla="*/ 21 h 270"/>
                  <a:gd name="T54" fmla="*/ 6 w 390"/>
                  <a:gd name="T55" fmla="*/ 14 h 270"/>
                  <a:gd name="T56" fmla="*/ 0 w 390"/>
                  <a:gd name="T57" fmla="*/ 9 h 270"/>
                  <a:gd name="T58" fmla="*/ 8 w 390"/>
                  <a:gd name="T59" fmla="*/ 0 h 270"/>
                  <a:gd name="T60" fmla="*/ 32 w 390"/>
                  <a:gd name="T61" fmla="*/ 15 h 270"/>
                  <a:gd name="T62" fmla="*/ 56 w 390"/>
                  <a:gd name="T63" fmla="*/ 31 h 270"/>
                  <a:gd name="T64" fmla="*/ 80 w 390"/>
                  <a:gd name="T65" fmla="*/ 47 h 270"/>
                  <a:gd name="T66" fmla="*/ 105 w 390"/>
                  <a:gd name="T67" fmla="*/ 63 h 270"/>
                  <a:gd name="T68" fmla="*/ 128 w 390"/>
                  <a:gd name="T69" fmla="*/ 80 h 270"/>
                  <a:gd name="T70" fmla="*/ 152 w 390"/>
                  <a:gd name="T71" fmla="*/ 97 h 270"/>
                  <a:gd name="T72" fmla="*/ 176 w 390"/>
                  <a:gd name="T73" fmla="*/ 113 h 270"/>
                  <a:gd name="T74" fmla="*/ 199 w 390"/>
                  <a:gd name="T75" fmla="*/ 129 h 270"/>
                  <a:gd name="T76" fmla="*/ 223 w 390"/>
                  <a:gd name="T77" fmla="*/ 147 h 270"/>
                  <a:gd name="T78" fmla="*/ 247 w 390"/>
                  <a:gd name="T79" fmla="*/ 163 h 270"/>
                  <a:gd name="T80" fmla="*/ 270 w 390"/>
                  <a:gd name="T81" fmla="*/ 179 h 270"/>
                  <a:gd name="T82" fmla="*/ 294 w 390"/>
                  <a:gd name="T83" fmla="*/ 195 h 270"/>
                  <a:gd name="T84" fmla="*/ 318 w 390"/>
                  <a:gd name="T85" fmla="*/ 210 h 270"/>
                  <a:gd name="T86" fmla="*/ 341 w 390"/>
                  <a:gd name="T87" fmla="*/ 226 h 270"/>
                  <a:gd name="T88" fmla="*/ 366 w 390"/>
                  <a:gd name="T89" fmla="*/ 241 h 270"/>
                  <a:gd name="T90" fmla="*/ 390 w 390"/>
                  <a:gd name="T91" fmla="*/ 254 h 27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0" h="270">
                    <a:moveTo>
                      <a:pt x="390" y="254"/>
                    </a:moveTo>
                    <a:lnTo>
                      <a:pt x="387" y="255"/>
                    </a:lnTo>
                    <a:lnTo>
                      <a:pt x="387" y="261"/>
                    </a:lnTo>
                    <a:lnTo>
                      <a:pt x="385" y="269"/>
                    </a:lnTo>
                    <a:lnTo>
                      <a:pt x="377" y="270"/>
                    </a:lnTo>
                    <a:lnTo>
                      <a:pt x="356" y="257"/>
                    </a:lnTo>
                    <a:lnTo>
                      <a:pt x="331" y="241"/>
                    </a:lnTo>
                    <a:lnTo>
                      <a:pt x="305" y="225"/>
                    </a:lnTo>
                    <a:lnTo>
                      <a:pt x="280" y="207"/>
                    </a:lnTo>
                    <a:lnTo>
                      <a:pt x="257" y="191"/>
                    </a:lnTo>
                    <a:lnTo>
                      <a:pt x="238" y="178"/>
                    </a:lnTo>
                    <a:lnTo>
                      <a:pt x="225" y="169"/>
                    </a:lnTo>
                    <a:lnTo>
                      <a:pt x="220" y="166"/>
                    </a:lnTo>
                    <a:lnTo>
                      <a:pt x="212" y="157"/>
                    </a:lnTo>
                    <a:lnTo>
                      <a:pt x="199" y="148"/>
                    </a:lnTo>
                    <a:lnTo>
                      <a:pt x="187" y="138"/>
                    </a:lnTo>
                    <a:lnTo>
                      <a:pt x="172" y="128"/>
                    </a:lnTo>
                    <a:lnTo>
                      <a:pt x="156" y="116"/>
                    </a:lnTo>
                    <a:lnTo>
                      <a:pt x="138" y="104"/>
                    </a:lnTo>
                    <a:lnTo>
                      <a:pt x="121" y="93"/>
                    </a:lnTo>
                    <a:lnTo>
                      <a:pt x="103" y="81"/>
                    </a:lnTo>
                    <a:lnTo>
                      <a:pt x="85" y="69"/>
                    </a:lnTo>
                    <a:lnTo>
                      <a:pt x="69" y="58"/>
                    </a:lnTo>
                    <a:lnTo>
                      <a:pt x="52" y="47"/>
                    </a:lnTo>
                    <a:lnTo>
                      <a:pt x="37" y="37"/>
                    </a:lnTo>
                    <a:lnTo>
                      <a:pt x="25" y="28"/>
                    </a:lnTo>
                    <a:lnTo>
                      <a:pt x="14" y="21"/>
                    </a:lnTo>
                    <a:lnTo>
                      <a:pt x="6" y="14"/>
                    </a:lnTo>
                    <a:lnTo>
                      <a:pt x="0" y="9"/>
                    </a:lnTo>
                    <a:lnTo>
                      <a:pt x="8" y="0"/>
                    </a:lnTo>
                    <a:lnTo>
                      <a:pt x="32" y="15"/>
                    </a:lnTo>
                    <a:lnTo>
                      <a:pt x="56" y="31"/>
                    </a:lnTo>
                    <a:lnTo>
                      <a:pt x="80" y="47"/>
                    </a:lnTo>
                    <a:lnTo>
                      <a:pt x="105" y="63"/>
                    </a:lnTo>
                    <a:lnTo>
                      <a:pt x="128" y="80"/>
                    </a:lnTo>
                    <a:lnTo>
                      <a:pt x="152" y="97"/>
                    </a:lnTo>
                    <a:lnTo>
                      <a:pt x="176" y="113"/>
                    </a:lnTo>
                    <a:lnTo>
                      <a:pt x="199" y="129"/>
                    </a:lnTo>
                    <a:lnTo>
                      <a:pt x="223" y="147"/>
                    </a:lnTo>
                    <a:lnTo>
                      <a:pt x="247" y="163"/>
                    </a:lnTo>
                    <a:lnTo>
                      <a:pt x="270" y="179"/>
                    </a:lnTo>
                    <a:lnTo>
                      <a:pt x="294" y="195"/>
                    </a:lnTo>
                    <a:lnTo>
                      <a:pt x="318" y="210"/>
                    </a:lnTo>
                    <a:lnTo>
                      <a:pt x="341" y="226"/>
                    </a:lnTo>
                    <a:lnTo>
                      <a:pt x="366" y="241"/>
                    </a:lnTo>
                    <a:lnTo>
                      <a:pt x="390" y="2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40" name="Freeform 62"/>
              <p:cNvSpPr>
                <a:spLocks/>
              </p:cNvSpPr>
              <p:nvPr/>
            </p:nvSpPr>
            <p:spPr bwMode="auto">
              <a:xfrm>
                <a:off x="1112" y="2961"/>
                <a:ext cx="532" cy="619"/>
              </a:xfrm>
              <a:custGeom>
                <a:avLst/>
                <a:gdLst>
                  <a:gd name="T0" fmla="*/ 246 w 532"/>
                  <a:gd name="T1" fmla="*/ 36 h 619"/>
                  <a:gd name="T2" fmla="*/ 220 w 532"/>
                  <a:gd name="T3" fmla="*/ 80 h 619"/>
                  <a:gd name="T4" fmla="*/ 188 w 532"/>
                  <a:gd name="T5" fmla="*/ 85 h 619"/>
                  <a:gd name="T6" fmla="*/ 198 w 532"/>
                  <a:gd name="T7" fmla="*/ 139 h 619"/>
                  <a:gd name="T8" fmla="*/ 225 w 532"/>
                  <a:gd name="T9" fmla="*/ 177 h 619"/>
                  <a:gd name="T10" fmla="*/ 272 w 532"/>
                  <a:gd name="T11" fmla="*/ 212 h 619"/>
                  <a:gd name="T12" fmla="*/ 330 w 532"/>
                  <a:gd name="T13" fmla="*/ 231 h 619"/>
                  <a:gd name="T14" fmla="*/ 371 w 532"/>
                  <a:gd name="T15" fmla="*/ 233 h 619"/>
                  <a:gd name="T16" fmla="*/ 391 w 532"/>
                  <a:gd name="T17" fmla="*/ 205 h 619"/>
                  <a:gd name="T18" fmla="*/ 436 w 532"/>
                  <a:gd name="T19" fmla="*/ 190 h 619"/>
                  <a:gd name="T20" fmla="*/ 493 w 532"/>
                  <a:gd name="T21" fmla="*/ 189 h 619"/>
                  <a:gd name="T22" fmla="*/ 530 w 532"/>
                  <a:gd name="T23" fmla="*/ 219 h 619"/>
                  <a:gd name="T24" fmla="*/ 521 w 532"/>
                  <a:gd name="T25" fmla="*/ 257 h 619"/>
                  <a:gd name="T26" fmla="*/ 498 w 532"/>
                  <a:gd name="T27" fmla="*/ 281 h 619"/>
                  <a:gd name="T28" fmla="*/ 456 w 532"/>
                  <a:gd name="T29" fmla="*/ 304 h 619"/>
                  <a:gd name="T30" fmla="*/ 399 w 532"/>
                  <a:gd name="T31" fmla="*/ 313 h 619"/>
                  <a:gd name="T32" fmla="*/ 391 w 532"/>
                  <a:gd name="T33" fmla="*/ 334 h 619"/>
                  <a:gd name="T34" fmla="*/ 467 w 532"/>
                  <a:gd name="T35" fmla="*/ 323 h 619"/>
                  <a:gd name="T36" fmla="*/ 530 w 532"/>
                  <a:gd name="T37" fmla="*/ 312 h 619"/>
                  <a:gd name="T38" fmla="*/ 488 w 532"/>
                  <a:gd name="T39" fmla="*/ 366 h 619"/>
                  <a:gd name="T40" fmla="*/ 406 w 532"/>
                  <a:gd name="T41" fmla="*/ 395 h 619"/>
                  <a:gd name="T42" fmla="*/ 369 w 532"/>
                  <a:gd name="T43" fmla="*/ 395 h 619"/>
                  <a:gd name="T44" fmla="*/ 350 w 532"/>
                  <a:gd name="T45" fmla="*/ 394 h 619"/>
                  <a:gd name="T46" fmla="*/ 350 w 532"/>
                  <a:gd name="T47" fmla="*/ 417 h 619"/>
                  <a:gd name="T48" fmla="*/ 383 w 532"/>
                  <a:gd name="T49" fmla="*/ 422 h 619"/>
                  <a:gd name="T50" fmla="*/ 426 w 532"/>
                  <a:gd name="T51" fmla="*/ 420 h 619"/>
                  <a:gd name="T52" fmla="*/ 471 w 532"/>
                  <a:gd name="T53" fmla="*/ 403 h 619"/>
                  <a:gd name="T54" fmla="*/ 477 w 532"/>
                  <a:gd name="T55" fmla="*/ 429 h 619"/>
                  <a:gd name="T56" fmla="*/ 454 w 532"/>
                  <a:gd name="T57" fmla="*/ 454 h 619"/>
                  <a:gd name="T58" fmla="*/ 424 w 532"/>
                  <a:gd name="T59" fmla="*/ 474 h 619"/>
                  <a:gd name="T60" fmla="*/ 388 w 532"/>
                  <a:gd name="T61" fmla="*/ 488 h 619"/>
                  <a:gd name="T62" fmla="*/ 371 w 532"/>
                  <a:gd name="T63" fmla="*/ 489 h 619"/>
                  <a:gd name="T64" fmla="*/ 340 w 532"/>
                  <a:gd name="T65" fmla="*/ 490 h 619"/>
                  <a:gd name="T66" fmla="*/ 303 w 532"/>
                  <a:gd name="T67" fmla="*/ 486 h 619"/>
                  <a:gd name="T68" fmla="*/ 292 w 532"/>
                  <a:gd name="T69" fmla="*/ 498 h 619"/>
                  <a:gd name="T70" fmla="*/ 342 w 532"/>
                  <a:gd name="T71" fmla="*/ 520 h 619"/>
                  <a:gd name="T72" fmla="*/ 403 w 532"/>
                  <a:gd name="T73" fmla="*/ 548 h 619"/>
                  <a:gd name="T74" fmla="*/ 424 w 532"/>
                  <a:gd name="T75" fmla="*/ 593 h 619"/>
                  <a:gd name="T76" fmla="*/ 380 w 532"/>
                  <a:gd name="T77" fmla="*/ 618 h 619"/>
                  <a:gd name="T78" fmla="*/ 314 w 532"/>
                  <a:gd name="T79" fmla="*/ 589 h 619"/>
                  <a:gd name="T80" fmla="*/ 277 w 532"/>
                  <a:gd name="T81" fmla="*/ 562 h 619"/>
                  <a:gd name="T82" fmla="*/ 246 w 532"/>
                  <a:gd name="T83" fmla="*/ 534 h 619"/>
                  <a:gd name="T84" fmla="*/ 227 w 532"/>
                  <a:gd name="T85" fmla="*/ 529 h 619"/>
                  <a:gd name="T86" fmla="*/ 208 w 532"/>
                  <a:gd name="T87" fmla="*/ 539 h 619"/>
                  <a:gd name="T88" fmla="*/ 121 w 532"/>
                  <a:gd name="T89" fmla="*/ 515 h 619"/>
                  <a:gd name="T90" fmla="*/ 35 w 532"/>
                  <a:gd name="T91" fmla="*/ 446 h 619"/>
                  <a:gd name="T92" fmla="*/ 0 w 532"/>
                  <a:gd name="T93" fmla="*/ 364 h 619"/>
                  <a:gd name="T94" fmla="*/ 50 w 532"/>
                  <a:gd name="T95" fmla="*/ 266 h 619"/>
                  <a:gd name="T96" fmla="*/ 112 w 532"/>
                  <a:gd name="T97" fmla="*/ 159 h 619"/>
                  <a:gd name="T98" fmla="*/ 135 w 532"/>
                  <a:gd name="T99" fmla="*/ 92 h 619"/>
                  <a:gd name="T100" fmla="*/ 160 w 532"/>
                  <a:gd name="T101" fmla="*/ 42 h 619"/>
                  <a:gd name="T102" fmla="*/ 221 w 532"/>
                  <a:gd name="T103" fmla="*/ 6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2" h="619">
                    <a:moveTo>
                      <a:pt x="266" y="1"/>
                    </a:moveTo>
                    <a:lnTo>
                      <a:pt x="258" y="14"/>
                    </a:lnTo>
                    <a:lnTo>
                      <a:pt x="251" y="26"/>
                    </a:lnTo>
                    <a:lnTo>
                      <a:pt x="246" y="36"/>
                    </a:lnTo>
                    <a:lnTo>
                      <a:pt x="239" y="48"/>
                    </a:lnTo>
                    <a:lnTo>
                      <a:pt x="234" y="58"/>
                    </a:lnTo>
                    <a:lnTo>
                      <a:pt x="227" y="69"/>
                    </a:lnTo>
                    <a:lnTo>
                      <a:pt x="220" y="80"/>
                    </a:lnTo>
                    <a:lnTo>
                      <a:pt x="210" y="92"/>
                    </a:lnTo>
                    <a:lnTo>
                      <a:pt x="202" y="89"/>
                    </a:lnTo>
                    <a:lnTo>
                      <a:pt x="195" y="85"/>
                    </a:lnTo>
                    <a:lnTo>
                      <a:pt x="188" y="85"/>
                    </a:lnTo>
                    <a:lnTo>
                      <a:pt x="185" y="89"/>
                    </a:lnTo>
                    <a:lnTo>
                      <a:pt x="186" y="108"/>
                    </a:lnTo>
                    <a:lnTo>
                      <a:pt x="191" y="124"/>
                    </a:lnTo>
                    <a:lnTo>
                      <a:pt x="198" y="139"/>
                    </a:lnTo>
                    <a:lnTo>
                      <a:pt x="210" y="152"/>
                    </a:lnTo>
                    <a:lnTo>
                      <a:pt x="212" y="164"/>
                    </a:lnTo>
                    <a:lnTo>
                      <a:pt x="217" y="171"/>
                    </a:lnTo>
                    <a:lnTo>
                      <a:pt x="225" y="177"/>
                    </a:lnTo>
                    <a:lnTo>
                      <a:pt x="234" y="181"/>
                    </a:lnTo>
                    <a:lnTo>
                      <a:pt x="246" y="193"/>
                    </a:lnTo>
                    <a:lnTo>
                      <a:pt x="259" y="203"/>
                    </a:lnTo>
                    <a:lnTo>
                      <a:pt x="272" y="212"/>
                    </a:lnTo>
                    <a:lnTo>
                      <a:pt x="287" y="218"/>
                    </a:lnTo>
                    <a:lnTo>
                      <a:pt x="300" y="224"/>
                    </a:lnTo>
                    <a:lnTo>
                      <a:pt x="315" y="228"/>
                    </a:lnTo>
                    <a:lnTo>
                      <a:pt x="330" y="231"/>
                    </a:lnTo>
                    <a:lnTo>
                      <a:pt x="345" y="234"/>
                    </a:lnTo>
                    <a:lnTo>
                      <a:pt x="359" y="246"/>
                    </a:lnTo>
                    <a:lnTo>
                      <a:pt x="366" y="240"/>
                    </a:lnTo>
                    <a:lnTo>
                      <a:pt x="371" y="233"/>
                    </a:lnTo>
                    <a:lnTo>
                      <a:pt x="376" y="225"/>
                    </a:lnTo>
                    <a:lnTo>
                      <a:pt x="380" y="218"/>
                    </a:lnTo>
                    <a:lnTo>
                      <a:pt x="385" y="211"/>
                    </a:lnTo>
                    <a:lnTo>
                      <a:pt x="391" y="205"/>
                    </a:lnTo>
                    <a:lnTo>
                      <a:pt x="399" y="200"/>
                    </a:lnTo>
                    <a:lnTo>
                      <a:pt x="409" y="197"/>
                    </a:lnTo>
                    <a:lnTo>
                      <a:pt x="422" y="193"/>
                    </a:lnTo>
                    <a:lnTo>
                      <a:pt x="436" y="190"/>
                    </a:lnTo>
                    <a:lnTo>
                      <a:pt x="451" y="187"/>
                    </a:lnTo>
                    <a:lnTo>
                      <a:pt x="466" y="186"/>
                    </a:lnTo>
                    <a:lnTo>
                      <a:pt x="480" y="186"/>
                    </a:lnTo>
                    <a:lnTo>
                      <a:pt x="493" y="189"/>
                    </a:lnTo>
                    <a:lnTo>
                      <a:pt x="507" y="195"/>
                    </a:lnTo>
                    <a:lnTo>
                      <a:pt x="518" y="205"/>
                    </a:lnTo>
                    <a:lnTo>
                      <a:pt x="525" y="212"/>
                    </a:lnTo>
                    <a:lnTo>
                      <a:pt x="530" y="219"/>
                    </a:lnTo>
                    <a:lnTo>
                      <a:pt x="532" y="228"/>
                    </a:lnTo>
                    <a:lnTo>
                      <a:pt x="530" y="240"/>
                    </a:lnTo>
                    <a:lnTo>
                      <a:pt x="526" y="250"/>
                    </a:lnTo>
                    <a:lnTo>
                      <a:pt x="521" y="257"/>
                    </a:lnTo>
                    <a:lnTo>
                      <a:pt x="517" y="265"/>
                    </a:lnTo>
                    <a:lnTo>
                      <a:pt x="511" y="271"/>
                    </a:lnTo>
                    <a:lnTo>
                      <a:pt x="506" y="275"/>
                    </a:lnTo>
                    <a:lnTo>
                      <a:pt x="498" y="281"/>
                    </a:lnTo>
                    <a:lnTo>
                      <a:pt x="491" y="287"/>
                    </a:lnTo>
                    <a:lnTo>
                      <a:pt x="484" y="293"/>
                    </a:lnTo>
                    <a:lnTo>
                      <a:pt x="470" y="300"/>
                    </a:lnTo>
                    <a:lnTo>
                      <a:pt x="456" y="304"/>
                    </a:lnTo>
                    <a:lnTo>
                      <a:pt x="441" y="307"/>
                    </a:lnTo>
                    <a:lnTo>
                      <a:pt x="426" y="310"/>
                    </a:lnTo>
                    <a:lnTo>
                      <a:pt x="413" y="312"/>
                    </a:lnTo>
                    <a:lnTo>
                      <a:pt x="399" y="313"/>
                    </a:lnTo>
                    <a:lnTo>
                      <a:pt x="386" y="318"/>
                    </a:lnTo>
                    <a:lnTo>
                      <a:pt x="375" y="322"/>
                    </a:lnTo>
                    <a:lnTo>
                      <a:pt x="375" y="329"/>
                    </a:lnTo>
                    <a:lnTo>
                      <a:pt x="391" y="334"/>
                    </a:lnTo>
                    <a:lnTo>
                      <a:pt x="409" y="335"/>
                    </a:lnTo>
                    <a:lnTo>
                      <a:pt x="427" y="334"/>
                    </a:lnTo>
                    <a:lnTo>
                      <a:pt x="447" y="329"/>
                    </a:lnTo>
                    <a:lnTo>
                      <a:pt x="467" y="323"/>
                    </a:lnTo>
                    <a:lnTo>
                      <a:pt x="487" y="315"/>
                    </a:lnTo>
                    <a:lnTo>
                      <a:pt x="506" y="304"/>
                    </a:lnTo>
                    <a:lnTo>
                      <a:pt x="523" y="294"/>
                    </a:lnTo>
                    <a:lnTo>
                      <a:pt x="530" y="312"/>
                    </a:lnTo>
                    <a:lnTo>
                      <a:pt x="528" y="310"/>
                    </a:lnTo>
                    <a:lnTo>
                      <a:pt x="520" y="332"/>
                    </a:lnTo>
                    <a:lnTo>
                      <a:pt x="506" y="351"/>
                    </a:lnTo>
                    <a:lnTo>
                      <a:pt x="488" y="366"/>
                    </a:lnTo>
                    <a:lnTo>
                      <a:pt x="470" y="378"/>
                    </a:lnTo>
                    <a:lnTo>
                      <a:pt x="449" y="386"/>
                    </a:lnTo>
                    <a:lnTo>
                      <a:pt x="427" y="392"/>
                    </a:lnTo>
                    <a:lnTo>
                      <a:pt x="406" y="395"/>
                    </a:lnTo>
                    <a:lnTo>
                      <a:pt x="385" y="398"/>
                    </a:lnTo>
                    <a:lnTo>
                      <a:pt x="379" y="398"/>
                    </a:lnTo>
                    <a:lnTo>
                      <a:pt x="374" y="397"/>
                    </a:lnTo>
                    <a:lnTo>
                      <a:pt x="369" y="395"/>
                    </a:lnTo>
                    <a:lnTo>
                      <a:pt x="365" y="394"/>
                    </a:lnTo>
                    <a:lnTo>
                      <a:pt x="360" y="394"/>
                    </a:lnTo>
                    <a:lnTo>
                      <a:pt x="355" y="392"/>
                    </a:lnTo>
                    <a:lnTo>
                      <a:pt x="350" y="394"/>
                    </a:lnTo>
                    <a:lnTo>
                      <a:pt x="345" y="397"/>
                    </a:lnTo>
                    <a:lnTo>
                      <a:pt x="344" y="407"/>
                    </a:lnTo>
                    <a:lnTo>
                      <a:pt x="345" y="414"/>
                    </a:lnTo>
                    <a:lnTo>
                      <a:pt x="350" y="417"/>
                    </a:lnTo>
                    <a:lnTo>
                      <a:pt x="358" y="420"/>
                    </a:lnTo>
                    <a:lnTo>
                      <a:pt x="366" y="420"/>
                    </a:lnTo>
                    <a:lnTo>
                      <a:pt x="374" y="422"/>
                    </a:lnTo>
                    <a:lnTo>
                      <a:pt x="383" y="422"/>
                    </a:lnTo>
                    <a:lnTo>
                      <a:pt x="389" y="423"/>
                    </a:lnTo>
                    <a:lnTo>
                      <a:pt x="403" y="425"/>
                    </a:lnTo>
                    <a:lnTo>
                      <a:pt x="414" y="423"/>
                    </a:lnTo>
                    <a:lnTo>
                      <a:pt x="426" y="420"/>
                    </a:lnTo>
                    <a:lnTo>
                      <a:pt x="437" y="417"/>
                    </a:lnTo>
                    <a:lnTo>
                      <a:pt x="449" y="413"/>
                    </a:lnTo>
                    <a:lnTo>
                      <a:pt x="460" y="407"/>
                    </a:lnTo>
                    <a:lnTo>
                      <a:pt x="471" y="403"/>
                    </a:lnTo>
                    <a:lnTo>
                      <a:pt x="484" y="398"/>
                    </a:lnTo>
                    <a:lnTo>
                      <a:pt x="484" y="410"/>
                    </a:lnTo>
                    <a:lnTo>
                      <a:pt x="482" y="419"/>
                    </a:lnTo>
                    <a:lnTo>
                      <a:pt x="477" y="429"/>
                    </a:lnTo>
                    <a:lnTo>
                      <a:pt x="472" y="436"/>
                    </a:lnTo>
                    <a:lnTo>
                      <a:pt x="466" y="444"/>
                    </a:lnTo>
                    <a:lnTo>
                      <a:pt x="460" y="449"/>
                    </a:lnTo>
                    <a:lnTo>
                      <a:pt x="454" y="454"/>
                    </a:lnTo>
                    <a:lnTo>
                      <a:pt x="449" y="458"/>
                    </a:lnTo>
                    <a:lnTo>
                      <a:pt x="441" y="466"/>
                    </a:lnTo>
                    <a:lnTo>
                      <a:pt x="432" y="470"/>
                    </a:lnTo>
                    <a:lnTo>
                      <a:pt x="424" y="474"/>
                    </a:lnTo>
                    <a:lnTo>
                      <a:pt x="415" y="479"/>
                    </a:lnTo>
                    <a:lnTo>
                      <a:pt x="406" y="482"/>
                    </a:lnTo>
                    <a:lnTo>
                      <a:pt x="396" y="485"/>
                    </a:lnTo>
                    <a:lnTo>
                      <a:pt x="388" y="488"/>
                    </a:lnTo>
                    <a:lnTo>
                      <a:pt x="379" y="490"/>
                    </a:lnTo>
                    <a:lnTo>
                      <a:pt x="378" y="490"/>
                    </a:lnTo>
                    <a:lnTo>
                      <a:pt x="375" y="489"/>
                    </a:lnTo>
                    <a:lnTo>
                      <a:pt x="371" y="489"/>
                    </a:lnTo>
                    <a:lnTo>
                      <a:pt x="370" y="490"/>
                    </a:lnTo>
                    <a:lnTo>
                      <a:pt x="360" y="490"/>
                    </a:lnTo>
                    <a:lnTo>
                      <a:pt x="350" y="490"/>
                    </a:lnTo>
                    <a:lnTo>
                      <a:pt x="340" y="490"/>
                    </a:lnTo>
                    <a:lnTo>
                      <a:pt x="330" y="490"/>
                    </a:lnTo>
                    <a:lnTo>
                      <a:pt x="322" y="490"/>
                    </a:lnTo>
                    <a:lnTo>
                      <a:pt x="313" y="489"/>
                    </a:lnTo>
                    <a:lnTo>
                      <a:pt x="303" y="486"/>
                    </a:lnTo>
                    <a:lnTo>
                      <a:pt x="294" y="482"/>
                    </a:lnTo>
                    <a:lnTo>
                      <a:pt x="291" y="486"/>
                    </a:lnTo>
                    <a:lnTo>
                      <a:pt x="291" y="492"/>
                    </a:lnTo>
                    <a:lnTo>
                      <a:pt x="292" y="498"/>
                    </a:lnTo>
                    <a:lnTo>
                      <a:pt x="292" y="504"/>
                    </a:lnTo>
                    <a:lnTo>
                      <a:pt x="308" y="509"/>
                    </a:lnTo>
                    <a:lnTo>
                      <a:pt x="324" y="515"/>
                    </a:lnTo>
                    <a:lnTo>
                      <a:pt x="342" y="520"/>
                    </a:lnTo>
                    <a:lnTo>
                      <a:pt x="358" y="524"/>
                    </a:lnTo>
                    <a:lnTo>
                      <a:pt x="374" y="530"/>
                    </a:lnTo>
                    <a:lnTo>
                      <a:pt x="389" y="537"/>
                    </a:lnTo>
                    <a:lnTo>
                      <a:pt x="403" y="548"/>
                    </a:lnTo>
                    <a:lnTo>
                      <a:pt x="415" y="561"/>
                    </a:lnTo>
                    <a:lnTo>
                      <a:pt x="419" y="571"/>
                    </a:lnTo>
                    <a:lnTo>
                      <a:pt x="422" y="581"/>
                    </a:lnTo>
                    <a:lnTo>
                      <a:pt x="424" y="593"/>
                    </a:lnTo>
                    <a:lnTo>
                      <a:pt x="421" y="605"/>
                    </a:lnTo>
                    <a:lnTo>
                      <a:pt x="410" y="615"/>
                    </a:lnTo>
                    <a:lnTo>
                      <a:pt x="396" y="619"/>
                    </a:lnTo>
                    <a:lnTo>
                      <a:pt x="380" y="618"/>
                    </a:lnTo>
                    <a:lnTo>
                      <a:pt x="364" y="613"/>
                    </a:lnTo>
                    <a:lnTo>
                      <a:pt x="347" y="606"/>
                    </a:lnTo>
                    <a:lnTo>
                      <a:pt x="330" y="597"/>
                    </a:lnTo>
                    <a:lnTo>
                      <a:pt x="314" y="589"/>
                    </a:lnTo>
                    <a:lnTo>
                      <a:pt x="300" y="581"/>
                    </a:lnTo>
                    <a:lnTo>
                      <a:pt x="294" y="575"/>
                    </a:lnTo>
                    <a:lnTo>
                      <a:pt x="286" y="568"/>
                    </a:lnTo>
                    <a:lnTo>
                      <a:pt x="277" y="562"/>
                    </a:lnTo>
                    <a:lnTo>
                      <a:pt x="268" y="556"/>
                    </a:lnTo>
                    <a:lnTo>
                      <a:pt x="261" y="549"/>
                    </a:lnTo>
                    <a:lnTo>
                      <a:pt x="252" y="542"/>
                    </a:lnTo>
                    <a:lnTo>
                      <a:pt x="246" y="534"/>
                    </a:lnTo>
                    <a:lnTo>
                      <a:pt x="242" y="526"/>
                    </a:lnTo>
                    <a:lnTo>
                      <a:pt x="237" y="526"/>
                    </a:lnTo>
                    <a:lnTo>
                      <a:pt x="232" y="527"/>
                    </a:lnTo>
                    <a:lnTo>
                      <a:pt x="227" y="529"/>
                    </a:lnTo>
                    <a:lnTo>
                      <a:pt x="223" y="531"/>
                    </a:lnTo>
                    <a:lnTo>
                      <a:pt x="218" y="534"/>
                    </a:lnTo>
                    <a:lnTo>
                      <a:pt x="213" y="536"/>
                    </a:lnTo>
                    <a:lnTo>
                      <a:pt x="208" y="539"/>
                    </a:lnTo>
                    <a:lnTo>
                      <a:pt x="202" y="539"/>
                    </a:lnTo>
                    <a:lnTo>
                      <a:pt x="173" y="533"/>
                    </a:lnTo>
                    <a:lnTo>
                      <a:pt x="147" y="526"/>
                    </a:lnTo>
                    <a:lnTo>
                      <a:pt x="121" y="515"/>
                    </a:lnTo>
                    <a:lnTo>
                      <a:pt x="96" y="502"/>
                    </a:lnTo>
                    <a:lnTo>
                      <a:pt x="74" y="486"/>
                    </a:lnTo>
                    <a:lnTo>
                      <a:pt x="54" y="467"/>
                    </a:lnTo>
                    <a:lnTo>
                      <a:pt x="35" y="446"/>
                    </a:lnTo>
                    <a:lnTo>
                      <a:pt x="20" y="422"/>
                    </a:lnTo>
                    <a:lnTo>
                      <a:pt x="17" y="400"/>
                    </a:lnTo>
                    <a:lnTo>
                      <a:pt x="8" y="382"/>
                    </a:lnTo>
                    <a:lnTo>
                      <a:pt x="0" y="364"/>
                    </a:lnTo>
                    <a:lnTo>
                      <a:pt x="2" y="340"/>
                    </a:lnTo>
                    <a:lnTo>
                      <a:pt x="17" y="316"/>
                    </a:lnTo>
                    <a:lnTo>
                      <a:pt x="33" y="291"/>
                    </a:lnTo>
                    <a:lnTo>
                      <a:pt x="50" y="266"/>
                    </a:lnTo>
                    <a:lnTo>
                      <a:pt x="68" y="238"/>
                    </a:lnTo>
                    <a:lnTo>
                      <a:pt x="85" y="212"/>
                    </a:lnTo>
                    <a:lnTo>
                      <a:pt x="100" y="186"/>
                    </a:lnTo>
                    <a:lnTo>
                      <a:pt x="112" y="159"/>
                    </a:lnTo>
                    <a:lnTo>
                      <a:pt x="122" y="134"/>
                    </a:lnTo>
                    <a:lnTo>
                      <a:pt x="127" y="120"/>
                    </a:lnTo>
                    <a:lnTo>
                      <a:pt x="132" y="104"/>
                    </a:lnTo>
                    <a:lnTo>
                      <a:pt x="135" y="92"/>
                    </a:lnTo>
                    <a:lnTo>
                      <a:pt x="136" y="88"/>
                    </a:lnTo>
                    <a:lnTo>
                      <a:pt x="141" y="70"/>
                    </a:lnTo>
                    <a:lnTo>
                      <a:pt x="150" y="55"/>
                    </a:lnTo>
                    <a:lnTo>
                      <a:pt x="160" y="42"/>
                    </a:lnTo>
                    <a:lnTo>
                      <a:pt x="172" y="30"/>
                    </a:lnTo>
                    <a:lnTo>
                      <a:pt x="187" y="20"/>
                    </a:lnTo>
                    <a:lnTo>
                      <a:pt x="203" y="11"/>
                    </a:lnTo>
                    <a:lnTo>
                      <a:pt x="221" y="6"/>
                    </a:lnTo>
                    <a:lnTo>
                      <a:pt x="241" y="0"/>
                    </a:lnTo>
                    <a:lnTo>
                      <a:pt x="266" y="1"/>
                    </a:lnTo>
                    <a:close/>
                  </a:path>
                </a:pathLst>
              </a:custGeom>
              <a:solidFill>
                <a:srgbClr val="FF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41" name="Freeform 63"/>
              <p:cNvSpPr>
                <a:spLocks/>
              </p:cNvSpPr>
              <p:nvPr/>
            </p:nvSpPr>
            <p:spPr bwMode="auto">
              <a:xfrm>
                <a:off x="1520" y="3006"/>
                <a:ext cx="374" cy="284"/>
              </a:xfrm>
              <a:custGeom>
                <a:avLst/>
                <a:gdLst>
                  <a:gd name="T0" fmla="*/ 373 w 374"/>
                  <a:gd name="T1" fmla="*/ 265 h 284"/>
                  <a:gd name="T2" fmla="*/ 374 w 374"/>
                  <a:gd name="T3" fmla="*/ 270 h 284"/>
                  <a:gd name="T4" fmla="*/ 374 w 374"/>
                  <a:gd name="T5" fmla="*/ 274 h 284"/>
                  <a:gd name="T6" fmla="*/ 374 w 374"/>
                  <a:gd name="T7" fmla="*/ 278 h 284"/>
                  <a:gd name="T8" fmla="*/ 374 w 374"/>
                  <a:gd name="T9" fmla="*/ 283 h 284"/>
                  <a:gd name="T10" fmla="*/ 371 w 374"/>
                  <a:gd name="T11" fmla="*/ 284 h 284"/>
                  <a:gd name="T12" fmla="*/ 364 w 374"/>
                  <a:gd name="T13" fmla="*/ 283 h 284"/>
                  <a:gd name="T14" fmla="*/ 359 w 374"/>
                  <a:gd name="T15" fmla="*/ 280 h 284"/>
                  <a:gd name="T16" fmla="*/ 353 w 374"/>
                  <a:gd name="T17" fmla="*/ 275 h 284"/>
                  <a:gd name="T18" fmla="*/ 347 w 374"/>
                  <a:gd name="T19" fmla="*/ 271 h 284"/>
                  <a:gd name="T20" fmla="*/ 342 w 374"/>
                  <a:gd name="T21" fmla="*/ 267 h 284"/>
                  <a:gd name="T22" fmla="*/ 337 w 374"/>
                  <a:gd name="T23" fmla="*/ 262 h 284"/>
                  <a:gd name="T24" fmla="*/ 333 w 374"/>
                  <a:gd name="T25" fmla="*/ 259 h 284"/>
                  <a:gd name="T26" fmla="*/ 219 w 374"/>
                  <a:gd name="T27" fmla="*/ 171 h 284"/>
                  <a:gd name="T28" fmla="*/ 217 w 374"/>
                  <a:gd name="T29" fmla="*/ 170 h 284"/>
                  <a:gd name="T30" fmla="*/ 212 w 374"/>
                  <a:gd name="T31" fmla="*/ 167 h 284"/>
                  <a:gd name="T32" fmla="*/ 205 w 374"/>
                  <a:gd name="T33" fmla="*/ 161 h 284"/>
                  <a:gd name="T34" fmla="*/ 195 w 374"/>
                  <a:gd name="T35" fmla="*/ 154 h 284"/>
                  <a:gd name="T36" fmla="*/ 184 w 374"/>
                  <a:gd name="T37" fmla="*/ 145 h 284"/>
                  <a:gd name="T38" fmla="*/ 170 w 374"/>
                  <a:gd name="T39" fmla="*/ 136 h 284"/>
                  <a:gd name="T40" fmla="*/ 155 w 374"/>
                  <a:gd name="T41" fmla="*/ 125 h 284"/>
                  <a:gd name="T42" fmla="*/ 139 w 374"/>
                  <a:gd name="T43" fmla="*/ 113 h 284"/>
                  <a:gd name="T44" fmla="*/ 122 w 374"/>
                  <a:gd name="T45" fmla="*/ 101 h 284"/>
                  <a:gd name="T46" fmla="*/ 104 w 374"/>
                  <a:gd name="T47" fmla="*/ 88 h 284"/>
                  <a:gd name="T48" fmla="*/ 85 w 374"/>
                  <a:gd name="T49" fmla="*/ 76 h 284"/>
                  <a:gd name="T50" fmla="*/ 68 w 374"/>
                  <a:gd name="T51" fmla="*/ 63 h 284"/>
                  <a:gd name="T52" fmla="*/ 51 w 374"/>
                  <a:gd name="T53" fmla="*/ 51 h 284"/>
                  <a:gd name="T54" fmla="*/ 33 w 374"/>
                  <a:gd name="T55" fmla="*/ 40 h 284"/>
                  <a:gd name="T56" fmla="*/ 17 w 374"/>
                  <a:gd name="T57" fmla="*/ 29 h 284"/>
                  <a:gd name="T58" fmla="*/ 2 w 374"/>
                  <a:gd name="T59" fmla="*/ 21 h 284"/>
                  <a:gd name="T60" fmla="*/ 1 w 374"/>
                  <a:gd name="T61" fmla="*/ 16 h 284"/>
                  <a:gd name="T62" fmla="*/ 0 w 374"/>
                  <a:gd name="T63" fmla="*/ 12 h 284"/>
                  <a:gd name="T64" fmla="*/ 1 w 374"/>
                  <a:gd name="T65" fmla="*/ 7 h 284"/>
                  <a:gd name="T66" fmla="*/ 1 w 374"/>
                  <a:gd name="T67" fmla="*/ 2 h 284"/>
                  <a:gd name="T68" fmla="*/ 6 w 374"/>
                  <a:gd name="T69" fmla="*/ 0 h 284"/>
                  <a:gd name="T70" fmla="*/ 29 w 374"/>
                  <a:gd name="T71" fmla="*/ 16 h 284"/>
                  <a:gd name="T72" fmla="*/ 53 w 374"/>
                  <a:gd name="T73" fmla="*/ 32 h 284"/>
                  <a:gd name="T74" fmla="*/ 77 w 374"/>
                  <a:gd name="T75" fmla="*/ 48 h 284"/>
                  <a:gd name="T76" fmla="*/ 100 w 374"/>
                  <a:gd name="T77" fmla="*/ 65 h 284"/>
                  <a:gd name="T78" fmla="*/ 123 w 374"/>
                  <a:gd name="T79" fmla="*/ 81 h 284"/>
                  <a:gd name="T80" fmla="*/ 146 w 374"/>
                  <a:gd name="T81" fmla="*/ 98 h 284"/>
                  <a:gd name="T82" fmla="*/ 169 w 374"/>
                  <a:gd name="T83" fmla="*/ 114 h 284"/>
                  <a:gd name="T84" fmla="*/ 193 w 374"/>
                  <a:gd name="T85" fmla="*/ 130 h 284"/>
                  <a:gd name="T86" fmla="*/ 215 w 374"/>
                  <a:gd name="T87" fmla="*/ 148 h 284"/>
                  <a:gd name="T88" fmla="*/ 237 w 374"/>
                  <a:gd name="T89" fmla="*/ 164 h 284"/>
                  <a:gd name="T90" fmla="*/ 261 w 374"/>
                  <a:gd name="T91" fmla="*/ 182 h 284"/>
                  <a:gd name="T92" fmla="*/ 283 w 374"/>
                  <a:gd name="T93" fmla="*/ 198 h 284"/>
                  <a:gd name="T94" fmla="*/ 306 w 374"/>
                  <a:gd name="T95" fmla="*/ 215 h 284"/>
                  <a:gd name="T96" fmla="*/ 328 w 374"/>
                  <a:gd name="T97" fmla="*/ 232 h 284"/>
                  <a:gd name="T98" fmla="*/ 351 w 374"/>
                  <a:gd name="T99" fmla="*/ 249 h 284"/>
                  <a:gd name="T100" fmla="*/ 373 w 374"/>
                  <a:gd name="T101" fmla="*/ 265 h 28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4" h="284">
                    <a:moveTo>
                      <a:pt x="373" y="265"/>
                    </a:moveTo>
                    <a:lnTo>
                      <a:pt x="374" y="270"/>
                    </a:lnTo>
                    <a:lnTo>
                      <a:pt x="374" y="274"/>
                    </a:lnTo>
                    <a:lnTo>
                      <a:pt x="374" y="278"/>
                    </a:lnTo>
                    <a:lnTo>
                      <a:pt x="374" y="283"/>
                    </a:lnTo>
                    <a:lnTo>
                      <a:pt x="371" y="284"/>
                    </a:lnTo>
                    <a:lnTo>
                      <a:pt x="364" y="283"/>
                    </a:lnTo>
                    <a:lnTo>
                      <a:pt x="359" y="280"/>
                    </a:lnTo>
                    <a:lnTo>
                      <a:pt x="353" y="275"/>
                    </a:lnTo>
                    <a:lnTo>
                      <a:pt x="347" y="271"/>
                    </a:lnTo>
                    <a:lnTo>
                      <a:pt x="342" y="267"/>
                    </a:lnTo>
                    <a:lnTo>
                      <a:pt x="337" y="262"/>
                    </a:lnTo>
                    <a:lnTo>
                      <a:pt x="333" y="259"/>
                    </a:lnTo>
                    <a:lnTo>
                      <a:pt x="219" y="171"/>
                    </a:lnTo>
                    <a:lnTo>
                      <a:pt x="217" y="170"/>
                    </a:lnTo>
                    <a:lnTo>
                      <a:pt x="212" y="167"/>
                    </a:lnTo>
                    <a:lnTo>
                      <a:pt x="205" y="161"/>
                    </a:lnTo>
                    <a:lnTo>
                      <a:pt x="195" y="154"/>
                    </a:lnTo>
                    <a:lnTo>
                      <a:pt x="184" y="145"/>
                    </a:lnTo>
                    <a:lnTo>
                      <a:pt x="170" y="136"/>
                    </a:lnTo>
                    <a:lnTo>
                      <a:pt x="155" y="125"/>
                    </a:lnTo>
                    <a:lnTo>
                      <a:pt x="139" y="113"/>
                    </a:lnTo>
                    <a:lnTo>
                      <a:pt x="122" y="101"/>
                    </a:lnTo>
                    <a:lnTo>
                      <a:pt x="104" y="88"/>
                    </a:lnTo>
                    <a:lnTo>
                      <a:pt x="85" y="76"/>
                    </a:lnTo>
                    <a:lnTo>
                      <a:pt x="68" y="63"/>
                    </a:lnTo>
                    <a:lnTo>
                      <a:pt x="51" y="51"/>
                    </a:lnTo>
                    <a:lnTo>
                      <a:pt x="33" y="40"/>
                    </a:lnTo>
                    <a:lnTo>
                      <a:pt x="17" y="29"/>
                    </a:lnTo>
                    <a:lnTo>
                      <a:pt x="2" y="21"/>
                    </a:lnTo>
                    <a:lnTo>
                      <a:pt x="1" y="16"/>
                    </a:lnTo>
                    <a:lnTo>
                      <a:pt x="0" y="12"/>
                    </a:lnTo>
                    <a:lnTo>
                      <a:pt x="1" y="7"/>
                    </a:lnTo>
                    <a:lnTo>
                      <a:pt x="1" y="2"/>
                    </a:lnTo>
                    <a:lnTo>
                      <a:pt x="6" y="0"/>
                    </a:lnTo>
                    <a:lnTo>
                      <a:pt x="29" y="16"/>
                    </a:lnTo>
                    <a:lnTo>
                      <a:pt x="53" y="32"/>
                    </a:lnTo>
                    <a:lnTo>
                      <a:pt x="77" y="48"/>
                    </a:lnTo>
                    <a:lnTo>
                      <a:pt x="100" y="65"/>
                    </a:lnTo>
                    <a:lnTo>
                      <a:pt x="123" y="81"/>
                    </a:lnTo>
                    <a:lnTo>
                      <a:pt x="146" y="98"/>
                    </a:lnTo>
                    <a:lnTo>
                      <a:pt x="169" y="114"/>
                    </a:lnTo>
                    <a:lnTo>
                      <a:pt x="193" y="130"/>
                    </a:lnTo>
                    <a:lnTo>
                      <a:pt x="215" y="148"/>
                    </a:lnTo>
                    <a:lnTo>
                      <a:pt x="237" y="164"/>
                    </a:lnTo>
                    <a:lnTo>
                      <a:pt x="261" y="182"/>
                    </a:lnTo>
                    <a:lnTo>
                      <a:pt x="283" y="198"/>
                    </a:lnTo>
                    <a:lnTo>
                      <a:pt x="306" y="215"/>
                    </a:lnTo>
                    <a:lnTo>
                      <a:pt x="328" y="232"/>
                    </a:lnTo>
                    <a:lnTo>
                      <a:pt x="351" y="249"/>
                    </a:lnTo>
                    <a:lnTo>
                      <a:pt x="373" y="2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42" name="Freeform 64"/>
              <p:cNvSpPr>
                <a:spLocks/>
              </p:cNvSpPr>
              <p:nvPr/>
            </p:nvSpPr>
            <p:spPr bwMode="auto">
              <a:xfrm>
                <a:off x="1464" y="3068"/>
                <a:ext cx="48" cy="46"/>
              </a:xfrm>
              <a:custGeom>
                <a:avLst/>
                <a:gdLst>
                  <a:gd name="T0" fmla="*/ 48 w 48"/>
                  <a:gd name="T1" fmla="*/ 29 h 46"/>
                  <a:gd name="T2" fmla="*/ 48 w 48"/>
                  <a:gd name="T3" fmla="*/ 46 h 46"/>
                  <a:gd name="T4" fmla="*/ 41 w 48"/>
                  <a:gd name="T5" fmla="*/ 44 h 46"/>
                  <a:gd name="T6" fmla="*/ 34 w 48"/>
                  <a:gd name="T7" fmla="*/ 41 h 46"/>
                  <a:gd name="T8" fmla="*/ 28 w 48"/>
                  <a:gd name="T9" fmla="*/ 38 h 46"/>
                  <a:gd name="T10" fmla="*/ 22 w 48"/>
                  <a:gd name="T11" fmla="*/ 33 h 46"/>
                  <a:gd name="T12" fmla="*/ 16 w 48"/>
                  <a:gd name="T13" fmla="*/ 27 h 46"/>
                  <a:gd name="T14" fmla="*/ 11 w 48"/>
                  <a:gd name="T15" fmla="*/ 23 h 46"/>
                  <a:gd name="T16" fmla="*/ 5 w 48"/>
                  <a:gd name="T17" fmla="*/ 17 h 46"/>
                  <a:gd name="T18" fmla="*/ 0 w 48"/>
                  <a:gd name="T19" fmla="*/ 11 h 46"/>
                  <a:gd name="T20" fmla="*/ 2 w 48"/>
                  <a:gd name="T21" fmla="*/ 0 h 46"/>
                  <a:gd name="T22" fmla="*/ 9 w 48"/>
                  <a:gd name="T23" fmla="*/ 3 h 46"/>
                  <a:gd name="T24" fmla="*/ 16 w 48"/>
                  <a:gd name="T25" fmla="*/ 5 h 46"/>
                  <a:gd name="T26" fmla="*/ 22 w 48"/>
                  <a:gd name="T27" fmla="*/ 10 h 46"/>
                  <a:gd name="T28" fmla="*/ 27 w 48"/>
                  <a:gd name="T29" fmla="*/ 14 h 46"/>
                  <a:gd name="T30" fmla="*/ 33 w 48"/>
                  <a:gd name="T31" fmla="*/ 19 h 46"/>
                  <a:gd name="T32" fmla="*/ 38 w 48"/>
                  <a:gd name="T33" fmla="*/ 23 h 46"/>
                  <a:gd name="T34" fmla="*/ 43 w 48"/>
                  <a:gd name="T35" fmla="*/ 26 h 46"/>
                  <a:gd name="T36" fmla="*/ 48 w 48"/>
                  <a:gd name="T37" fmla="*/ 29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8" h="46">
                    <a:moveTo>
                      <a:pt x="48" y="29"/>
                    </a:moveTo>
                    <a:lnTo>
                      <a:pt x="48" y="46"/>
                    </a:lnTo>
                    <a:lnTo>
                      <a:pt x="41" y="44"/>
                    </a:lnTo>
                    <a:lnTo>
                      <a:pt x="34" y="41"/>
                    </a:lnTo>
                    <a:lnTo>
                      <a:pt x="28" y="38"/>
                    </a:lnTo>
                    <a:lnTo>
                      <a:pt x="22" y="33"/>
                    </a:lnTo>
                    <a:lnTo>
                      <a:pt x="16" y="27"/>
                    </a:lnTo>
                    <a:lnTo>
                      <a:pt x="11" y="23"/>
                    </a:lnTo>
                    <a:lnTo>
                      <a:pt x="5" y="17"/>
                    </a:lnTo>
                    <a:lnTo>
                      <a:pt x="0" y="11"/>
                    </a:lnTo>
                    <a:lnTo>
                      <a:pt x="2" y="0"/>
                    </a:lnTo>
                    <a:lnTo>
                      <a:pt x="9" y="3"/>
                    </a:lnTo>
                    <a:lnTo>
                      <a:pt x="16" y="5"/>
                    </a:lnTo>
                    <a:lnTo>
                      <a:pt x="22" y="10"/>
                    </a:lnTo>
                    <a:lnTo>
                      <a:pt x="27" y="14"/>
                    </a:lnTo>
                    <a:lnTo>
                      <a:pt x="33" y="19"/>
                    </a:lnTo>
                    <a:lnTo>
                      <a:pt x="38" y="23"/>
                    </a:lnTo>
                    <a:lnTo>
                      <a:pt x="43" y="26"/>
                    </a:lnTo>
                    <a:lnTo>
                      <a:pt x="48"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43" name="Freeform 65"/>
              <p:cNvSpPr>
                <a:spLocks/>
              </p:cNvSpPr>
              <p:nvPr/>
            </p:nvSpPr>
            <p:spPr bwMode="auto">
              <a:xfrm>
                <a:off x="872" y="3204"/>
                <a:ext cx="86" cy="89"/>
              </a:xfrm>
              <a:custGeom>
                <a:avLst/>
                <a:gdLst>
                  <a:gd name="T0" fmla="*/ 86 w 86"/>
                  <a:gd name="T1" fmla="*/ 26 h 89"/>
                  <a:gd name="T2" fmla="*/ 84 w 86"/>
                  <a:gd name="T3" fmla="*/ 67 h 89"/>
                  <a:gd name="T4" fmla="*/ 76 w 86"/>
                  <a:gd name="T5" fmla="*/ 72 h 89"/>
                  <a:gd name="T6" fmla="*/ 69 w 86"/>
                  <a:gd name="T7" fmla="*/ 77 h 89"/>
                  <a:gd name="T8" fmla="*/ 60 w 86"/>
                  <a:gd name="T9" fmla="*/ 83 h 89"/>
                  <a:gd name="T10" fmla="*/ 51 w 86"/>
                  <a:gd name="T11" fmla="*/ 86 h 89"/>
                  <a:gd name="T12" fmla="*/ 41 w 86"/>
                  <a:gd name="T13" fmla="*/ 89 h 89"/>
                  <a:gd name="T14" fmla="*/ 32 w 86"/>
                  <a:gd name="T15" fmla="*/ 89 h 89"/>
                  <a:gd name="T16" fmla="*/ 23 w 86"/>
                  <a:gd name="T17" fmla="*/ 88 h 89"/>
                  <a:gd name="T18" fmla="*/ 14 w 86"/>
                  <a:gd name="T19" fmla="*/ 80 h 89"/>
                  <a:gd name="T20" fmla="*/ 6 w 86"/>
                  <a:gd name="T21" fmla="*/ 69 h 89"/>
                  <a:gd name="T22" fmla="*/ 1 w 86"/>
                  <a:gd name="T23" fmla="*/ 58 h 89"/>
                  <a:gd name="T24" fmla="*/ 0 w 86"/>
                  <a:gd name="T25" fmla="*/ 48 h 89"/>
                  <a:gd name="T26" fmla="*/ 3 w 86"/>
                  <a:gd name="T27" fmla="*/ 34 h 89"/>
                  <a:gd name="T28" fmla="*/ 9 w 86"/>
                  <a:gd name="T29" fmla="*/ 23 h 89"/>
                  <a:gd name="T30" fmla="*/ 19 w 86"/>
                  <a:gd name="T31" fmla="*/ 13 h 89"/>
                  <a:gd name="T32" fmla="*/ 30 w 86"/>
                  <a:gd name="T33" fmla="*/ 6 h 89"/>
                  <a:gd name="T34" fmla="*/ 42 w 86"/>
                  <a:gd name="T35" fmla="*/ 1 h 89"/>
                  <a:gd name="T36" fmla="*/ 56 w 86"/>
                  <a:gd name="T37" fmla="*/ 0 h 89"/>
                  <a:gd name="T38" fmla="*/ 67 w 86"/>
                  <a:gd name="T39" fmla="*/ 3 h 89"/>
                  <a:gd name="T40" fmla="*/ 79 w 86"/>
                  <a:gd name="T41" fmla="*/ 12 h 89"/>
                  <a:gd name="T42" fmla="*/ 86 w 86"/>
                  <a:gd name="T43" fmla="*/ 26 h 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6" h="89">
                    <a:moveTo>
                      <a:pt x="86" y="26"/>
                    </a:moveTo>
                    <a:lnTo>
                      <a:pt x="84" y="67"/>
                    </a:lnTo>
                    <a:lnTo>
                      <a:pt x="76" y="72"/>
                    </a:lnTo>
                    <a:lnTo>
                      <a:pt x="69" y="77"/>
                    </a:lnTo>
                    <a:lnTo>
                      <a:pt x="60" y="83"/>
                    </a:lnTo>
                    <a:lnTo>
                      <a:pt x="51" y="86"/>
                    </a:lnTo>
                    <a:lnTo>
                      <a:pt x="41" y="89"/>
                    </a:lnTo>
                    <a:lnTo>
                      <a:pt x="32" y="89"/>
                    </a:lnTo>
                    <a:lnTo>
                      <a:pt x="23" y="88"/>
                    </a:lnTo>
                    <a:lnTo>
                      <a:pt x="14" y="80"/>
                    </a:lnTo>
                    <a:lnTo>
                      <a:pt x="6" y="69"/>
                    </a:lnTo>
                    <a:lnTo>
                      <a:pt x="1" y="58"/>
                    </a:lnTo>
                    <a:lnTo>
                      <a:pt x="0" y="48"/>
                    </a:lnTo>
                    <a:lnTo>
                      <a:pt x="3" y="34"/>
                    </a:lnTo>
                    <a:lnTo>
                      <a:pt x="9" y="23"/>
                    </a:lnTo>
                    <a:lnTo>
                      <a:pt x="19" y="13"/>
                    </a:lnTo>
                    <a:lnTo>
                      <a:pt x="30" y="6"/>
                    </a:lnTo>
                    <a:lnTo>
                      <a:pt x="42" y="1"/>
                    </a:lnTo>
                    <a:lnTo>
                      <a:pt x="56" y="0"/>
                    </a:lnTo>
                    <a:lnTo>
                      <a:pt x="67" y="3"/>
                    </a:lnTo>
                    <a:lnTo>
                      <a:pt x="79" y="12"/>
                    </a:lnTo>
                    <a:lnTo>
                      <a:pt x="86"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44" name="Freeform 66"/>
              <p:cNvSpPr>
                <a:spLocks/>
              </p:cNvSpPr>
              <p:nvPr/>
            </p:nvSpPr>
            <p:spPr bwMode="auto">
              <a:xfrm>
                <a:off x="888" y="3226"/>
                <a:ext cx="55" cy="45"/>
              </a:xfrm>
              <a:custGeom>
                <a:avLst/>
                <a:gdLst>
                  <a:gd name="T0" fmla="*/ 55 w 55"/>
                  <a:gd name="T1" fmla="*/ 16 h 45"/>
                  <a:gd name="T2" fmla="*/ 51 w 55"/>
                  <a:gd name="T3" fmla="*/ 23 h 45"/>
                  <a:gd name="T4" fmla="*/ 48 w 55"/>
                  <a:gd name="T5" fmla="*/ 32 h 45"/>
                  <a:gd name="T6" fmla="*/ 40 w 55"/>
                  <a:gd name="T7" fmla="*/ 39 h 45"/>
                  <a:gd name="T8" fmla="*/ 31 w 55"/>
                  <a:gd name="T9" fmla="*/ 45 h 45"/>
                  <a:gd name="T10" fmla="*/ 21 w 55"/>
                  <a:gd name="T11" fmla="*/ 45 h 45"/>
                  <a:gd name="T12" fmla="*/ 11 w 55"/>
                  <a:gd name="T13" fmla="*/ 42 h 45"/>
                  <a:gd name="T14" fmla="*/ 4 w 55"/>
                  <a:gd name="T15" fmla="*/ 38 h 45"/>
                  <a:gd name="T16" fmla="*/ 0 w 55"/>
                  <a:gd name="T17" fmla="*/ 28 h 45"/>
                  <a:gd name="T18" fmla="*/ 5 w 55"/>
                  <a:gd name="T19" fmla="*/ 19 h 45"/>
                  <a:gd name="T20" fmla="*/ 11 w 55"/>
                  <a:gd name="T21" fmla="*/ 12 h 45"/>
                  <a:gd name="T22" fmla="*/ 19 w 55"/>
                  <a:gd name="T23" fmla="*/ 6 h 45"/>
                  <a:gd name="T24" fmla="*/ 28 w 55"/>
                  <a:gd name="T25" fmla="*/ 0 h 45"/>
                  <a:gd name="T26" fmla="*/ 36 w 55"/>
                  <a:gd name="T27" fmla="*/ 1 h 45"/>
                  <a:gd name="T28" fmla="*/ 44 w 55"/>
                  <a:gd name="T29" fmla="*/ 4 h 45"/>
                  <a:gd name="T30" fmla="*/ 50 w 55"/>
                  <a:gd name="T31" fmla="*/ 9 h 45"/>
                  <a:gd name="T32" fmla="*/ 55 w 55"/>
                  <a:gd name="T33" fmla="*/ 1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45">
                    <a:moveTo>
                      <a:pt x="55" y="16"/>
                    </a:moveTo>
                    <a:lnTo>
                      <a:pt x="51" y="23"/>
                    </a:lnTo>
                    <a:lnTo>
                      <a:pt x="48" y="32"/>
                    </a:lnTo>
                    <a:lnTo>
                      <a:pt x="40" y="39"/>
                    </a:lnTo>
                    <a:lnTo>
                      <a:pt x="31" y="45"/>
                    </a:lnTo>
                    <a:lnTo>
                      <a:pt x="21" y="45"/>
                    </a:lnTo>
                    <a:lnTo>
                      <a:pt x="11" y="42"/>
                    </a:lnTo>
                    <a:lnTo>
                      <a:pt x="4" y="38"/>
                    </a:lnTo>
                    <a:lnTo>
                      <a:pt x="0" y="28"/>
                    </a:lnTo>
                    <a:lnTo>
                      <a:pt x="5" y="19"/>
                    </a:lnTo>
                    <a:lnTo>
                      <a:pt x="11" y="12"/>
                    </a:lnTo>
                    <a:lnTo>
                      <a:pt x="19" y="6"/>
                    </a:lnTo>
                    <a:lnTo>
                      <a:pt x="28" y="0"/>
                    </a:lnTo>
                    <a:lnTo>
                      <a:pt x="36" y="1"/>
                    </a:lnTo>
                    <a:lnTo>
                      <a:pt x="44" y="4"/>
                    </a:lnTo>
                    <a:lnTo>
                      <a:pt x="50" y="9"/>
                    </a:lnTo>
                    <a:lnTo>
                      <a:pt x="55" y="16"/>
                    </a:lnTo>
                    <a:close/>
                  </a:path>
                </a:pathLst>
              </a:custGeom>
              <a:solidFill>
                <a:srgbClr val="FFD8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45" name="Freeform 67"/>
              <p:cNvSpPr>
                <a:spLocks/>
              </p:cNvSpPr>
              <p:nvPr/>
            </p:nvSpPr>
            <p:spPr bwMode="auto">
              <a:xfrm>
                <a:off x="1669" y="3243"/>
                <a:ext cx="141" cy="103"/>
              </a:xfrm>
              <a:custGeom>
                <a:avLst/>
                <a:gdLst>
                  <a:gd name="T0" fmla="*/ 141 w 141"/>
                  <a:gd name="T1" fmla="*/ 88 h 103"/>
                  <a:gd name="T2" fmla="*/ 141 w 141"/>
                  <a:gd name="T3" fmla="*/ 93 h 103"/>
                  <a:gd name="T4" fmla="*/ 134 w 141"/>
                  <a:gd name="T5" fmla="*/ 97 h 103"/>
                  <a:gd name="T6" fmla="*/ 128 w 141"/>
                  <a:gd name="T7" fmla="*/ 101 h 103"/>
                  <a:gd name="T8" fmla="*/ 124 w 141"/>
                  <a:gd name="T9" fmla="*/ 103 h 103"/>
                  <a:gd name="T10" fmla="*/ 107 w 141"/>
                  <a:gd name="T11" fmla="*/ 91 h 103"/>
                  <a:gd name="T12" fmla="*/ 92 w 141"/>
                  <a:gd name="T13" fmla="*/ 80 h 103"/>
                  <a:gd name="T14" fmla="*/ 77 w 141"/>
                  <a:gd name="T15" fmla="*/ 68 h 103"/>
                  <a:gd name="T16" fmla="*/ 62 w 141"/>
                  <a:gd name="T17" fmla="*/ 58 h 103"/>
                  <a:gd name="T18" fmla="*/ 47 w 141"/>
                  <a:gd name="T19" fmla="*/ 47 h 103"/>
                  <a:gd name="T20" fmla="*/ 32 w 141"/>
                  <a:gd name="T21" fmla="*/ 37 h 103"/>
                  <a:gd name="T22" fmla="*/ 17 w 141"/>
                  <a:gd name="T23" fmla="*/ 27 h 103"/>
                  <a:gd name="T24" fmla="*/ 0 w 141"/>
                  <a:gd name="T25" fmla="*/ 17 h 103"/>
                  <a:gd name="T26" fmla="*/ 0 w 141"/>
                  <a:gd name="T27" fmla="*/ 0 h 103"/>
                  <a:gd name="T28" fmla="*/ 19 w 141"/>
                  <a:gd name="T29" fmla="*/ 9 h 103"/>
                  <a:gd name="T30" fmla="*/ 36 w 141"/>
                  <a:gd name="T31" fmla="*/ 21 h 103"/>
                  <a:gd name="T32" fmla="*/ 54 w 141"/>
                  <a:gd name="T33" fmla="*/ 31 h 103"/>
                  <a:gd name="T34" fmla="*/ 71 w 141"/>
                  <a:gd name="T35" fmla="*/ 43 h 103"/>
                  <a:gd name="T36" fmla="*/ 88 w 141"/>
                  <a:gd name="T37" fmla="*/ 55 h 103"/>
                  <a:gd name="T38" fmla="*/ 106 w 141"/>
                  <a:gd name="T39" fmla="*/ 66 h 103"/>
                  <a:gd name="T40" fmla="*/ 123 w 141"/>
                  <a:gd name="T41" fmla="*/ 78 h 103"/>
                  <a:gd name="T42" fmla="*/ 141 w 141"/>
                  <a:gd name="T43" fmla="*/ 88 h 10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1" h="103">
                    <a:moveTo>
                      <a:pt x="141" y="88"/>
                    </a:moveTo>
                    <a:lnTo>
                      <a:pt x="141" y="93"/>
                    </a:lnTo>
                    <a:lnTo>
                      <a:pt x="134" y="97"/>
                    </a:lnTo>
                    <a:lnTo>
                      <a:pt x="128" y="101"/>
                    </a:lnTo>
                    <a:lnTo>
                      <a:pt x="124" y="103"/>
                    </a:lnTo>
                    <a:lnTo>
                      <a:pt x="107" y="91"/>
                    </a:lnTo>
                    <a:lnTo>
                      <a:pt x="92" y="80"/>
                    </a:lnTo>
                    <a:lnTo>
                      <a:pt x="77" y="68"/>
                    </a:lnTo>
                    <a:lnTo>
                      <a:pt x="62" y="58"/>
                    </a:lnTo>
                    <a:lnTo>
                      <a:pt x="47" y="47"/>
                    </a:lnTo>
                    <a:lnTo>
                      <a:pt x="32" y="37"/>
                    </a:lnTo>
                    <a:lnTo>
                      <a:pt x="17" y="27"/>
                    </a:lnTo>
                    <a:lnTo>
                      <a:pt x="0" y="17"/>
                    </a:lnTo>
                    <a:lnTo>
                      <a:pt x="0" y="0"/>
                    </a:lnTo>
                    <a:lnTo>
                      <a:pt x="19" y="9"/>
                    </a:lnTo>
                    <a:lnTo>
                      <a:pt x="36" y="21"/>
                    </a:lnTo>
                    <a:lnTo>
                      <a:pt x="54" y="31"/>
                    </a:lnTo>
                    <a:lnTo>
                      <a:pt x="71" y="43"/>
                    </a:lnTo>
                    <a:lnTo>
                      <a:pt x="88" y="55"/>
                    </a:lnTo>
                    <a:lnTo>
                      <a:pt x="106" y="66"/>
                    </a:lnTo>
                    <a:lnTo>
                      <a:pt x="123" y="78"/>
                    </a:lnTo>
                    <a:lnTo>
                      <a:pt x="141"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46" name="Freeform 68"/>
              <p:cNvSpPr>
                <a:spLocks/>
              </p:cNvSpPr>
              <p:nvPr/>
            </p:nvSpPr>
            <p:spPr bwMode="auto">
              <a:xfrm>
                <a:off x="845" y="3337"/>
                <a:ext cx="372" cy="254"/>
              </a:xfrm>
              <a:custGeom>
                <a:avLst/>
                <a:gdLst>
                  <a:gd name="T0" fmla="*/ 242 w 372"/>
                  <a:gd name="T1" fmla="*/ 32 h 254"/>
                  <a:gd name="T2" fmla="*/ 225 w 372"/>
                  <a:gd name="T3" fmla="*/ 46 h 254"/>
                  <a:gd name="T4" fmla="*/ 205 w 372"/>
                  <a:gd name="T5" fmla="*/ 53 h 254"/>
                  <a:gd name="T6" fmla="*/ 191 w 372"/>
                  <a:gd name="T7" fmla="*/ 66 h 254"/>
                  <a:gd name="T8" fmla="*/ 229 w 372"/>
                  <a:gd name="T9" fmla="*/ 104 h 254"/>
                  <a:gd name="T10" fmla="*/ 211 w 372"/>
                  <a:gd name="T11" fmla="*/ 120 h 254"/>
                  <a:gd name="T12" fmla="*/ 208 w 372"/>
                  <a:gd name="T13" fmla="*/ 141 h 254"/>
                  <a:gd name="T14" fmla="*/ 219 w 372"/>
                  <a:gd name="T15" fmla="*/ 154 h 254"/>
                  <a:gd name="T16" fmla="*/ 238 w 372"/>
                  <a:gd name="T17" fmla="*/ 158 h 254"/>
                  <a:gd name="T18" fmla="*/ 272 w 372"/>
                  <a:gd name="T19" fmla="*/ 179 h 254"/>
                  <a:gd name="T20" fmla="*/ 308 w 372"/>
                  <a:gd name="T21" fmla="*/ 201 h 254"/>
                  <a:gd name="T22" fmla="*/ 342 w 372"/>
                  <a:gd name="T23" fmla="*/ 226 h 254"/>
                  <a:gd name="T24" fmla="*/ 372 w 372"/>
                  <a:gd name="T25" fmla="*/ 252 h 254"/>
                  <a:gd name="T26" fmla="*/ 330 w 372"/>
                  <a:gd name="T27" fmla="*/ 254 h 254"/>
                  <a:gd name="T28" fmla="*/ 287 w 372"/>
                  <a:gd name="T29" fmla="*/ 251 h 254"/>
                  <a:gd name="T30" fmla="*/ 245 w 372"/>
                  <a:gd name="T31" fmla="*/ 246 h 254"/>
                  <a:gd name="T32" fmla="*/ 204 w 372"/>
                  <a:gd name="T33" fmla="*/ 239 h 254"/>
                  <a:gd name="T34" fmla="*/ 163 w 372"/>
                  <a:gd name="T35" fmla="*/ 230 h 254"/>
                  <a:gd name="T36" fmla="*/ 122 w 372"/>
                  <a:gd name="T37" fmla="*/ 220 h 254"/>
                  <a:gd name="T38" fmla="*/ 81 w 372"/>
                  <a:gd name="T39" fmla="*/ 210 h 254"/>
                  <a:gd name="T40" fmla="*/ 40 w 372"/>
                  <a:gd name="T41" fmla="*/ 199 h 254"/>
                  <a:gd name="T42" fmla="*/ 7 w 372"/>
                  <a:gd name="T43" fmla="*/ 155 h 254"/>
                  <a:gd name="T44" fmla="*/ 22 w 372"/>
                  <a:gd name="T45" fmla="*/ 126 h 254"/>
                  <a:gd name="T46" fmla="*/ 38 w 372"/>
                  <a:gd name="T47" fmla="*/ 101 h 254"/>
                  <a:gd name="T48" fmla="*/ 59 w 372"/>
                  <a:gd name="T49" fmla="*/ 78 h 254"/>
                  <a:gd name="T50" fmla="*/ 92 w 372"/>
                  <a:gd name="T51" fmla="*/ 68 h 254"/>
                  <a:gd name="T52" fmla="*/ 125 w 372"/>
                  <a:gd name="T53" fmla="*/ 72 h 254"/>
                  <a:gd name="T54" fmla="*/ 158 w 372"/>
                  <a:gd name="T55" fmla="*/ 73 h 254"/>
                  <a:gd name="T56" fmla="*/ 188 w 372"/>
                  <a:gd name="T57" fmla="*/ 60 h 254"/>
                  <a:gd name="T58" fmla="*/ 249 w 372"/>
                  <a:gd name="T59" fmla="*/ 0 h 254"/>
                  <a:gd name="T60" fmla="*/ 252 w 372"/>
                  <a:gd name="T61" fmla="*/ 12 h 254"/>
                  <a:gd name="T62" fmla="*/ 249 w 372"/>
                  <a:gd name="T63" fmla="*/ 22 h 2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72" h="254">
                    <a:moveTo>
                      <a:pt x="249" y="22"/>
                    </a:moveTo>
                    <a:lnTo>
                      <a:pt x="242" y="32"/>
                    </a:lnTo>
                    <a:lnTo>
                      <a:pt x="235" y="40"/>
                    </a:lnTo>
                    <a:lnTo>
                      <a:pt x="225" y="46"/>
                    </a:lnTo>
                    <a:lnTo>
                      <a:pt x="215" y="49"/>
                    </a:lnTo>
                    <a:lnTo>
                      <a:pt x="205" y="53"/>
                    </a:lnTo>
                    <a:lnTo>
                      <a:pt x="196" y="57"/>
                    </a:lnTo>
                    <a:lnTo>
                      <a:pt x="191" y="66"/>
                    </a:lnTo>
                    <a:lnTo>
                      <a:pt x="189" y="79"/>
                    </a:lnTo>
                    <a:lnTo>
                      <a:pt x="229" y="104"/>
                    </a:lnTo>
                    <a:lnTo>
                      <a:pt x="221" y="114"/>
                    </a:lnTo>
                    <a:lnTo>
                      <a:pt x="211" y="120"/>
                    </a:lnTo>
                    <a:lnTo>
                      <a:pt x="205" y="128"/>
                    </a:lnTo>
                    <a:lnTo>
                      <a:pt x="208" y="141"/>
                    </a:lnTo>
                    <a:lnTo>
                      <a:pt x="211" y="151"/>
                    </a:lnTo>
                    <a:lnTo>
                      <a:pt x="219" y="154"/>
                    </a:lnTo>
                    <a:lnTo>
                      <a:pt x="229" y="154"/>
                    </a:lnTo>
                    <a:lnTo>
                      <a:pt x="238" y="158"/>
                    </a:lnTo>
                    <a:lnTo>
                      <a:pt x="255" y="169"/>
                    </a:lnTo>
                    <a:lnTo>
                      <a:pt x="272" y="179"/>
                    </a:lnTo>
                    <a:lnTo>
                      <a:pt x="291" y="191"/>
                    </a:lnTo>
                    <a:lnTo>
                      <a:pt x="308" y="201"/>
                    </a:lnTo>
                    <a:lnTo>
                      <a:pt x="326" y="214"/>
                    </a:lnTo>
                    <a:lnTo>
                      <a:pt x="342" y="226"/>
                    </a:lnTo>
                    <a:lnTo>
                      <a:pt x="358" y="239"/>
                    </a:lnTo>
                    <a:lnTo>
                      <a:pt x="372" y="252"/>
                    </a:lnTo>
                    <a:lnTo>
                      <a:pt x="351" y="254"/>
                    </a:lnTo>
                    <a:lnTo>
                      <a:pt x="330" y="254"/>
                    </a:lnTo>
                    <a:lnTo>
                      <a:pt x="308" y="252"/>
                    </a:lnTo>
                    <a:lnTo>
                      <a:pt x="287" y="251"/>
                    </a:lnTo>
                    <a:lnTo>
                      <a:pt x="266" y="249"/>
                    </a:lnTo>
                    <a:lnTo>
                      <a:pt x="245" y="246"/>
                    </a:lnTo>
                    <a:lnTo>
                      <a:pt x="225" y="243"/>
                    </a:lnTo>
                    <a:lnTo>
                      <a:pt x="204" y="239"/>
                    </a:lnTo>
                    <a:lnTo>
                      <a:pt x="183" y="235"/>
                    </a:lnTo>
                    <a:lnTo>
                      <a:pt x="163" y="230"/>
                    </a:lnTo>
                    <a:lnTo>
                      <a:pt x="142" y="226"/>
                    </a:lnTo>
                    <a:lnTo>
                      <a:pt x="122" y="220"/>
                    </a:lnTo>
                    <a:lnTo>
                      <a:pt x="101" y="216"/>
                    </a:lnTo>
                    <a:lnTo>
                      <a:pt x="81" y="210"/>
                    </a:lnTo>
                    <a:lnTo>
                      <a:pt x="59" y="204"/>
                    </a:lnTo>
                    <a:lnTo>
                      <a:pt x="40" y="199"/>
                    </a:lnTo>
                    <a:lnTo>
                      <a:pt x="0" y="174"/>
                    </a:lnTo>
                    <a:lnTo>
                      <a:pt x="7" y="155"/>
                    </a:lnTo>
                    <a:lnTo>
                      <a:pt x="15" y="139"/>
                    </a:lnTo>
                    <a:lnTo>
                      <a:pt x="22" y="126"/>
                    </a:lnTo>
                    <a:lnTo>
                      <a:pt x="30" y="113"/>
                    </a:lnTo>
                    <a:lnTo>
                      <a:pt x="38" y="101"/>
                    </a:lnTo>
                    <a:lnTo>
                      <a:pt x="48" y="90"/>
                    </a:lnTo>
                    <a:lnTo>
                      <a:pt x="59" y="78"/>
                    </a:lnTo>
                    <a:lnTo>
                      <a:pt x="73" y="65"/>
                    </a:lnTo>
                    <a:lnTo>
                      <a:pt x="92" y="68"/>
                    </a:lnTo>
                    <a:lnTo>
                      <a:pt x="109" y="70"/>
                    </a:lnTo>
                    <a:lnTo>
                      <a:pt x="125" y="72"/>
                    </a:lnTo>
                    <a:lnTo>
                      <a:pt x="142" y="73"/>
                    </a:lnTo>
                    <a:lnTo>
                      <a:pt x="158" y="73"/>
                    </a:lnTo>
                    <a:lnTo>
                      <a:pt x="173" y="69"/>
                    </a:lnTo>
                    <a:lnTo>
                      <a:pt x="188" y="60"/>
                    </a:lnTo>
                    <a:lnTo>
                      <a:pt x="203" y="46"/>
                    </a:lnTo>
                    <a:lnTo>
                      <a:pt x="249" y="0"/>
                    </a:lnTo>
                    <a:lnTo>
                      <a:pt x="251" y="5"/>
                    </a:lnTo>
                    <a:lnTo>
                      <a:pt x="252" y="12"/>
                    </a:lnTo>
                    <a:lnTo>
                      <a:pt x="251" y="19"/>
                    </a:lnTo>
                    <a:lnTo>
                      <a:pt x="249" y="22"/>
                    </a:lnTo>
                    <a:close/>
                  </a:path>
                </a:pathLst>
              </a:custGeom>
              <a:solidFill>
                <a:srgbClr val="E2E5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47" name="Freeform 69"/>
              <p:cNvSpPr>
                <a:spLocks/>
              </p:cNvSpPr>
              <p:nvPr/>
            </p:nvSpPr>
            <p:spPr bwMode="auto">
              <a:xfrm>
                <a:off x="1663" y="3343"/>
                <a:ext cx="106" cy="78"/>
              </a:xfrm>
              <a:custGeom>
                <a:avLst/>
                <a:gdLst>
                  <a:gd name="T0" fmla="*/ 106 w 106"/>
                  <a:gd name="T1" fmla="*/ 70 h 78"/>
                  <a:gd name="T2" fmla="*/ 98 w 106"/>
                  <a:gd name="T3" fmla="*/ 76 h 78"/>
                  <a:gd name="T4" fmla="*/ 91 w 106"/>
                  <a:gd name="T5" fmla="*/ 78 h 78"/>
                  <a:gd name="T6" fmla="*/ 82 w 106"/>
                  <a:gd name="T7" fmla="*/ 76 h 78"/>
                  <a:gd name="T8" fmla="*/ 73 w 106"/>
                  <a:gd name="T9" fmla="*/ 70 h 78"/>
                  <a:gd name="T10" fmla="*/ 66 w 106"/>
                  <a:gd name="T11" fmla="*/ 64 h 78"/>
                  <a:gd name="T12" fmla="*/ 58 w 106"/>
                  <a:gd name="T13" fmla="*/ 59 h 78"/>
                  <a:gd name="T14" fmla="*/ 52 w 106"/>
                  <a:gd name="T15" fmla="*/ 53 h 78"/>
                  <a:gd name="T16" fmla="*/ 48 w 106"/>
                  <a:gd name="T17" fmla="*/ 50 h 78"/>
                  <a:gd name="T18" fmla="*/ 42 w 106"/>
                  <a:gd name="T19" fmla="*/ 44 h 78"/>
                  <a:gd name="T20" fmla="*/ 35 w 106"/>
                  <a:gd name="T21" fmla="*/ 40 h 78"/>
                  <a:gd name="T22" fmla="*/ 26 w 106"/>
                  <a:gd name="T23" fmla="*/ 34 h 78"/>
                  <a:gd name="T24" fmla="*/ 18 w 106"/>
                  <a:gd name="T25" fmla="*/ 29 h 78"/>
                  <a:gd name="T26" fmla="*/ 12 w 106"/>
                  <a:gd name="T27" fmla="*/ 23 h 78"/>
                  <a:gd name="T28" fmla="*/ 6 w 106"/>
                  <a:gd name="T29" fmla="*/ 19 h 78"/>
                  <a:gd name="T30" fmla="*/ 2 w 106"/>
                  <a:gd name="T31" fmla="*/ 12 h 78"/>
                  <a:gd name="T32" fmla="*/ 0 w 106"/>
                  <a:gd name="T33" fmla="*/ 4 h 78"/>
                  <a:gd name="T34" fmla="*/ 3 w 106"/>
                  <a:gd name="T35" fmla="*/ 0 h 78"/>
                  <a:gd name="T36" fmla="*/ 10 w 106"/>
                  <a:gd name="T37" fmla="*/ 0 h 78"/>
                  <a:gd name="T38" fmla="*/ 16 w 106"/>
                  <a:gd name="T39" fmla="*/ 1 h 78"/>
                  <a:gd name="T40" fmla="*/ 21 w 106"/>
                  <a:gd name="T41" fmla="*/ 6 h 78"/>
                  <a:gd name="T42" fmla="*/ 32 w 106"/>
                  <a:gd name="T43" fmla="*/ 13 h 78"/>
                  <a:gd name="T44" fmla="*/ 43 w 106"/>
                  <a:gd name="T45" fmla="*/ 21 h 78"/>
                  <a:gd name="T46" fmla="*/ 55 w 106"/>
                  <a:gd name="T47" fmla="*/ 28 h 78"/>
                  <a:gd name="T48" fmla="*/ 67 w 106"/>
                  <a:gd name="T49" fmla="*/ 35 h 78"/>
                  <a:gd name="T50" fmla="*/ 78 w 106"/>
                  <a:gd name="T51" fmla="*/ 44 h 78"/>
                  <a:gd name="T52" fmla="*/ 88 w 106"/>
                  <a:gd name="T53" fmla="*/ 53 h 78"/>
                  <a:gd name="T54" fmla="*/ 98 w 106"/>
                  <a:gd name="T55" fmla="*/ 62 h 78"/>
                  <a:gd name="T56" fmla="*/ 106 w 106"/>
                  <a:gd name="T57" fmla="*/ 70 h 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6" h="78">
                    <a:moveTo>
                      <a:pt x="106" y="70"/>
                    </a:moveTo>
                    <a:lnTo>
                      <a:pt x="98" y="76"/>
                    </a:lnTo>
                    <a:lnTo>
                      <a:pt x="91" y="78"/>
                    </a:lnTo>
                    <a:lnTo>
                      <a:pt x="82" y="76"/>
                    </a:lnTo>
                    <a:lnTo>
                      <a:pt x="73" y="70"/>
                    </a:lnTo>
                    <a:lnTo>
                      <a:pt x="66" y="64"/>
                    </a:lnTo>
                    <a:lnTo>
                      <a:pt x="58" y="59"/>
                    </a:lnTo>
                    <a:lnTo>
                      <a:pt x="52" y="53"/>
                    </a:lnTo>
                    <a:lnTo>
                      <a:pt x="48" y="50"/>
                    </a:lnTo>
                    <a:lnTo>
                      <a:pt x="42" y="44"/>
                    </a:lnTo>
                    <a:lnTo>
                      <a:pt x="35" y="40"/>
                    </a:lnTo>
                    <a:lnTo>
                      <a:pt x="26" y="34"/>
                    </a:lnTo>
                    <a:lnTo>
                      <a:pt x="18" y="29"/>
                    </a:lnTo>
                    <a:lnTo>
                      <a:pt x="12" y="23"/>
                    </a:lnTo>
                    <a:lnTo>
                      <a:pt x="6" y="19"/>
                    </a:lnTo>
                    <a:lnTo>
                      <a:pt x="2" y="12"/>
                    </a:lnTo>
                    <a:lnTo>
                      <a:pt x="0" y="4"/>
                    </a:lnTo>
                    <a:lnTo>
                      <a:pt x="3" y="0"/>
                    </a:lnTo>
                    <a:lnTo>
                      <a:pt x="10" y="0"/>
                    </a:lnTo>
                    <a:lnTo>
                      <a:pt x="16" y="1"/>
                    </a:lnTo>
                    <a:lnTo>
                      <a:pt x="21" y="6"/>
                    </a:lnTo>
                    <a:lnTo>
                      <a:pt x="32" y="13"/>
                    </a:lnTo>
                    <a:lnTo>
                      <a:pt x="43" y="21"/>
                    </a:lnTo>
                    <a:lnTo>
                      <a:pt x="55" y="28"/>
                    </a:lnTo>
                    <a:lnTo>
                      <a:pt x="67" y="35"/>
                    </a:lnTo>
                    <a:lnTo>
                      <a:pt x="78" y="44"/>
                    </a:lnTo>
                    <a:lnTo>
                      <a:pt x="88" y="53"/>
                    </a:lnTo>
                    <a:lnTo>
                      <a:pt x="98" y="62"/>
                    </a:lnTo>
                    <a:lnTo>
                      <a:pt x="106" y="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48" name="Freeform 70"/>
              <p:cNvSpPr>
                <a:spLocks/>
              </p:cNvSpPr>
              <p:nvPr/>
            </p:nvSpPr>
            <p:spPr bwMode="auto">
              <a:xfrm>
                <a:off x="1883" y="3346"/>
                <a:ext cx="151" cy="189"/>
              </a:xfrm>
              <a:custGeom>
                <a:avLst/>
                <a:gdLst>
                  <a:gd name="T0" fmla="*/ 151 w 151"/>
                  <a:gd name="T1" fmla="*/ 130 h 189"/>
                  <a:gd name="T2" fmla="*/ 148 w 151"/>
                  <a:gd name="T3" fmla="*/ 142 h 189"/>
                  <a:gd name="T4" fmla="*/ 143 w 151"/>
                  <a:gd name="T5" fmla="*/ 151 h 189"/>
                  <a:gd name="T6" fmla="*/ 136 w 151"/>
                  <a:gd name="T7" fmla="*/ 158 h 189"/>
                  <a:gd name="T8" fmla="*/ 126 w 151"/>
                  <a:gd name="T9" fmla="*/ 163 h 189"/>
                  <a:gd name="T10" fmla="*/ 115 w 151"/>
                  <a:gd name="T11" fmla="*/ 167 h 189"/>
                  <a:gd name="T12" fmla="*/ 105 w 151"/>
                  <a:gd name="T13" fmla="*/ 170 h 189"/>
                  <a:gd name="T14" fmla="*/ 94 w 151"/>
                  <a:gd name="T15" fmla="*/ 173 h 189"/>
                  <a:gd name="T16" fmla="*/ 85 w 151"/>
                  <a:gd name="T17" fmla="*/ 177 h 189"/>
                  <a:gd name="T18" fmla="*/ 75 w 151"/>
                  <a:gd name="T19" fmla="*/ 179 h 189"/>
                  <a:gd name="T20" fmla="*/ 62 w 151"/>
                  <a:gd name="T21" fmla="*/ 182 h 189"/>
                  <a:gd name="T22" fmla="*/ 50 w 151"/>
                  <a:gd name="T23" fmla="*/ 186 h 189"/>
                  <a:gd name="T24" fmla="*/ 39 w 151"/>
                  <a:gd name="T25" fmla="*/ 187 h 189"/>
                  <a:gd name="T26" fmla="*/ 28 w 151"/>
                  <a:gd name="T27" fmla="*/ 189 h 189"/>
                  <a:gd name="T28" fmla="*/ 18 w 151"/>
                  <a:gd name="T29" fmla="*/ 187 h 189"/>
                  <a:gd name="T30" fmla="*/ 11 w 151"/>
                  <a:gd name="T31" fmla="*/ 183 h 189"/>
                  <a:gd name="T32" fmla="*/ 8 w 151"/>
                  <a:gd name="T33" fmla="*/ 173 h 189"/>
                  <a:gd name="T34" fmla="*/ 8 w 151"/>
                  <a:gd name="T35" fmla="*/ 167 h 189"/>
                  <a:gd name="T36" fmla="*/ 10 w 151"/>
                  <a:gd name="T37" fmla="*/ 167 h 189"/>
                  <a:gd name="T38" fmla="*/ 9 w 151"/>
                  <a:gd name="T39" fmla="*/ 160 h 189"/>
                  <a:gd name="T40" fmla="*/ 8 w 151"/>
                  <a:gd name="T41" fmla="*/ 149 h 189"/>
                  <a:gd name="T42" fmla="*/ 5 w 151"/>
                  <a:gd name="T43" fmla="*/ 139 h 189"/>
                  <a:gd name="T44" fmla="*/ 0 w 151"/>
                  <a:gd name="T45" fmla="*/ 132 h 189"/>
                  <a:gd name="T46" fmla="*/ 3 w 151"/>
                  <a:gd name="T47" fmla="*/ 123 h 189"/>
                  <a:gd name="T48" fmla="*/ 6 w 151"/>
                  <a:gd name="T49" fmla="*/ 117 h 189"/>
                  <a:gd name="T50" fmla="*/ 11 w 151"/>
                  <a:gd name="T51" fmla="*/ 111 h 189"/>
                  <a:gd name="T52" fmla="*/ 15 w 151"/>
                  <a:gd name="T53" fmla="*/ 103 h 189"/>
                  <a:gd name="T54" fmla="*/ 24 w 151"/>
                  <a:gd name="T55" fmla="*/ 94 h 189"/>
                  <a:gd name="T56" fmla="*/ 34 w 151"/>
                  <a:gd name="T57" fmla="*/ 83 h 189"/>
                  <a:gd name="T58" fmla="*/ 45 w 151"/>
                  <a:gd name="T59" fmla="*/ 72 h 189"/>
                  <a:gd name="T60" fmla="*/ 56 w 151"/>
                  <a:gd name="T61" fmla="*/ 57 h 189"/>
                  <a:gd name="T62" fmla="*/ 69 w 151"/>
                  <a:gd name="T63" fmla="*/ 44 h 189"/>
                  <a:gd name="T64" fmla="*/ 80 w 151"/>
                  <a:gd name="T65" fmla="*/ 29 h 189"/>
                  <a:gd name="T66" fmla="*/ 91 w 151"/>
                  <a:gd name="T67" fmla="*/ 15 h 189"/>
                  <a:gd name="T68" fmla="*/ 101 w 151"/>
                  <a:gd name="T69" fmla="*/ 0 h 189"/>
                  <a:gd name="T70" fmla="*/ 113 w 151"/>
                  <a:gd name="T71" fmla="*/ 12 h 189"/>
                  <a:gd name="T72" fmla="*/ 123 w 151"/>
                  <a:gd name="T73" fmla="*/ 25 h 189"/>
                  <a:gd name="T74" fmla="*/ 132 w 151"/>
                  <a:gd name="T75" fmla="*/ 41 h 189"/>
                  <a:gd name="T76" fmla="*/ 140 w 151"/>
                  <a:gd name="T77" fmla="*/ 59 h 189"/>
                  <a:gd name="T78" fmla="*/ 145 w 151"/>
                  <a:gd name="T79" fmla="*/ 76 h 189"/>
                  <a:gd name="T80" fmla="*/ 148 w 151"/>
                  <a:gd name="T81" fmla="*/ 95 h 189"/>
                  <a:gd name="T82" fmla="*/ 150 w 151"/>
                  <a:gd name="T83" fmla="*/ 113 h 189"/>
                  <a:gd name="T84" fmla="*/ 151 w 151"/>
                  <a:gd name="T85" fmla="*/ 130 h 18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1" h="189">
                    <a:moveTo>
                      <a:pt x="151" y="130"/>
                    </a:moveTo>
                    <a:lnTo>
                      <a:pt x="148" y="142"/>
                    </a:lnTo>
                    <a:lnTo>
                      <a:pt x="143" y="151"/>
                    </a:lnTo>
                    <a:lnTo>
                      <a:pt x="136" y="158"/>
                    </a:lnTo>
                    <a:lnTo>
                      <a:pt x="126" y="163"/>
                    </a:lnTo>
                    <a:lnTo>
                      <a:pt x="115" y="167"/>
                    </a:lnTo>
                    <a:lnTo>
                      <a:pt x="105" y="170"/>
                    </a:lnTo>
                    <a:lnTo>
                      <a:pt x="94" y="173"/>
                    </a:lnTo>
                    <a:lnTo>
                      <a:pt x="85" y="177"/>
                    </a:lnTo>
                    <a:lnTo>
                      <a:pt x="75" y="179"/>
                    </a:lnTo>
                    <a:lnTo>
                      <a:pt x="62" y="182"/>
                    </a:lnTo>
                    <a:lnTo>
                      <a:pt x="50" y="186"/>
                    </a:lnTo>
                    <a:lnTo>
                      <a:pt x="39" y="187"/>
                    </a:lnTo>
                    <a:lnTo>
                      <a:pt x="28" y="189"/>
                    </a:lnTo>
                    <a:lnTo>
                      <a:pt x="18" y="187"/>
                    </a:lnTo>
                    <a:lnTo>
                      <a:pt x="11" y="183"/>
                    </a:lnTo>
                    <a:lnTo>
                      <a:pt x="8" y="173"/>
                    </a:lnTo>
                    <a:lnTo>
                      <a:pt x="8" y="167"/>
                    </a:lnTo>
                    <a:lnTo>
                      <a:pt x="10" y="167"/>
                    </a:lnTo>
                    <a:lnTo>
                      <a:pt x="9" y="160"/>
                    </a:lnTo>
                    <a:lnTo>
                      <a:pt x="8" y="149"/>
                    </a:lnTo>
                    <a:lnTo>
                      <a:pt x="5" y="139"/>
                    </a:lnTo>
                    <a:lnTo>
                      <a:pt x="0" y="132"/>
                    </a:lnTo>
                    <a:lnTo>
                      <a:pt x="3" y="123"/>
                    </a:lnTo>
                    <a:lnTo>
                      <a:pt x="6" y="117"/>
                    </a:lnTo>
                    <a:lnTo>
                      <a:pt x="11" y="111"/>
                    </a:lnTo>
                    <a:lnTo>
                      <a:pt x="15" y="103"/>
                    </a:lnTo>
                    <a:lnTo>
                      <a:pt x="24" y="94"/>
                    </a:lnTo>
                    <a:lnTo>
                      <a:pt x="34" y="83"/>
                    </a:lnTo>
                    <a:lnTo>
                      <a:pt x="45" y="72"/>
                    </a:lnTo>
                    <a:lnTo>
                      <a:pt x="56" y="57"/>
                    </a:lnTo>
                    <a:lnTo>
                      <a:pt x="69" y="44"/>
                    </a:lnTo>
                    <a:lnTo>
                      <a:pt x="80" y="29"/>
                    </a:lnTo>
                    <a:lnTo>
                      <a:pt x="91" y="15"/>
                    </a:lnTo>
                    <a:lnTo>
                      <a:pt x="101" y="0"/>
                    </a:lnTo>
                    <a:lnTo>
                      <a:pt x="113" y="12"/>
                    </a:lnTo>
                    <a:lnTo>
                      <a:pt x="123" y="25"/>
                    </a:lnTo>
                    <a:lnTo>
                      <a:pt x="132" y="41"/>
                    </a:lnTo>
                    <a:lnTo>
                      <a:pt x="140" y="59"/>
                    </a:lnTo>
                    <a:lnTo>
                      <a:pt x="145" y="76"/>
                    </a:lnTo>
                    <a:lnTo>
                      <a:pt x="148" y="95"/>
                    </a:lnTo>
                    <a:lnTo>
                      <a:pt x="150" y="113"/>
                    </a:lnTo>
                    <a:lnTo>
                      <a:pt x="151" y="130"/>
                    </a:lnTo>
                    <a:close/>
                  </a:path>
                </a:pathLst>
              </a:custGeom>
              <a:solidFill>
                <a:srgbClr val="E2E5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49" name="Freeform 71"/>
              <p:cNvSpPr>
                <a:spLocks/>
              </p:cNvSpPr>
              <p:nvPr/>
            </p:nvSpPr>
            <p:spPr bwMode="auto">
              <a:xfrm>
                <a:off x="1073" y="3381"/>
                <a:ext cx="42" cy="38"/>
              </a:xfrm>
              <a:custGeom>
                <a:avLst/>
                <a:gdLst>
                  <a:gd name="T0" fmla="*/ 42 w 42"/>
                  <a:gd name="T1" fmla="*/ 21 h 38"/>
                  <a:gd name="T2" fmla="*/ 37 w 42"/>
                  <a:gd name="T3" fmla="*/ 25 h 38"/>
                  <a:gd name="T4" fmla="*/ 32 w 42"/>
                  <a:gd name="T5" fmla="*/ 29 h 38"/>
                  <a:gd name="T6" fmla="*/ 26 w 42"/>
                  <a:gd name="T7" fmla="*/ 34 h 38"/>
                  <a:gd name="T8" fmla="*/ 19 w 42"/>
                  <a:gd name="T9" fmla="*/ 37 h 38"/>
                  <a:gd name="T10" fmla="*/ 13 w 42"/>
                  <a:gd name="T11" fmla="*/ 38 h 38"/>
                  <a:gd name="T12" fmla="*/ 8 w 42"/>
                  <a:gd name="T13" fmla="*/ 38 h 38"/>
                  <a:gd name="T14" fmla="*/ 3 w 42"/>
                  <a:gd name="T15" fmla="*/ 34 h 38"/>
                  <a:gd name="T16" fmla="*/ 0 w 42"/>
                  <a:gd name="T17" fmla="*/ 26 h 38"/>
                  <a:gd name="T18" fmla="*/ 5 w 42"/>
                  <a:gd name="T19" fmla="*/ 24 h 38"/>
                  <a:gd name="T20" fmla="*/ 12 w 42"/>
                  <a:gd name="T21" fmla="*/ 18 h 38"/>
                  <a:gd name="T22" fmla="*/ 19 w 42"/>
                  <a:gd name="T23" fmla="*/ 10 h 38"/>
                  <a:gd name="T24" fmla="*/ 27 w 42"/>
                  <a:gd name="T25" fmla="*/ 5 h 38"/>
                  <a:gd name="T26" fmla="*/ 33 w 42"/>
                  <a:gd name="T27" fmla="*/ 0 h 38"/>
                  <a:gd name="T28" fmla="*/ 38 w 42"/>
                  <a:gd name="T29" fmla="*/ 0 h 38"/>
                  <a:gd name="T30" fmla="*/ 42 w 42"/>
                  <a:gd name="T31" fmla="*/ 7 h 38"/>
                  <a:gd name="T32" fmla="*/ 42 w 42"/>
                  <a:gd name="T33" fmla="*/ 21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 h="38">
                    <a:moveTo>
                      <a:pt x="42" y="21"/>
                    </a:moveTo>
                    <a:lnTo>
                      <a:pt x="37" y="25"/>
                    </a:lnTo>
                    <a:lnTo>
                      <a:pt x="32" y="29"/>
                    </a:lnTo>
                    <a:lnTo>
                      <a:pt x="26" y="34"/>
                    </a:lnTo>
                    <a:lnTo>
                      <a:pt x="19" y="37"/>
                    </a:lnTo>
                    <a:lnTo>
                      <a:pt x="13" y="38"/>
                    </a:lnTo>
                    <a:lnTo>
                      <a:pt x="8" y="38"/>
                    </a:lnTo>
                    <a:lnTo>
                      <a:pt x="3" y="34"/>
                    </a:lnTo>
                    <a:lnTo>
                      <a:pt x="0" y="26"/>
                    </a:lnTo>
                    <a:lnTo>
                      <a:pt x="5" y="24"/>
                    </a:lnTo>
                    <a:lnTo>
                      <a:pt x="12" y="18"/>
                    </a:lnTo>
                    <a:lnTo>
                      <a:pt x="19" y="10"/>
                    </a:lnTo>
                    <a:lnTo>
                      <a:pt x="27" y="5"/>
                    </a:lnTo>
                    <a:lnTo>
                      <a:pt x="33" y="0"/>
                    </a:lnTo>
                    <a:lnTo>
                      <a:pt x="38" y="0"/>
                    </a:lnTo>
                    <a:lnTo>
                      <a:pt x="42" y="7"/>
                    </a:lnTo>
                    <a:lnTo>
                      <a:pt x="42"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50" name="Freeform 72"/>
              <p:cNvSpPr>
                <a:spLocks/>
              </p:cNvSpPr>
              <p:nvPr/>
            </p:nvSpPr>
            <p:spPr bwMode="auto">
              <a:xfrm>
                <a:off x="1620" y="3425"/>
                <a:ext cx="83" cy="69"/>
              </a:xfrm>
              <a:custGeom>
                <a:avLst/>
                <a:gdLst>
                  <a:gd name="T0" fmla="*/ 81 w 83"/>
                  <a:gd name="T1" fmla="*/ 50 h 69"/>
                  <a:gd name="T2" fmla="*/ 83 w 83"/>
                  <a:gd name="T3" fmla="*/ 57 h 69"/>
                  <a:gd name="T4" fmla="*/ 79 w 83"/>
                  <a:gd name="T5" fmla="*/ 63 h 69"/>
                  <a:gd name="T6" fmla="*/ 75 w 83"/>
                  <a:gd name="T7" fmla="*/ 67 h 69"/>
                  <a:gd name="T8" fmla="*/ 71 w 83"/>
                  <a:gd name="T9" fmla="*/ 69 h 69"/>
                  <a:gd name="T10" fmla="*/ 65 w 83"/>
                  <a:gd name="T11" fmla="*/ 67 h 69"/>
                  <a:gd name="T12" fmla="*/ 61 w 83"/>
                  <a:gd name="T13" fmla="*/ 62 h 69"/>
                  <a:gd name="T14" fmla="*/ 58 w 83"/>
                  <a:gd name="T15" fmla="*/ 56 h 69"/>
                  <a:gd name="T16" fmla="*/ 51 w 83"/>
                  <a:gd name="T17" fmla="*/ 51 h 69"/>
                  <a:gd name="T18" fmla="*/ 0 w 83"/>
                  <a:gd name="T19" fmla="*/ 15 h 69"/>
                  <a:gd name="T20" fmla="*/ 2 w 83"/>
                  <a:gd name="T21" fmla="*/ 0 h 69"/>
                  <a:gd name="T22" fmla="*/ 13 w 83"/>
                  <a:gd name="T23" fmla="*/ 3 h 69"/>
                  <a:gd name="T24" fmla="*/ 23 w 83"/>
                  <a:gd name="T25" fmla="*/ 9 h 69"/>
                  <a:gd name="T26" fmla="*/ 33 w 83"/>
                  <a:gd name="T27" fmla="*/ 15 h 69"/>
                  <a:gd name="T28" fmla="*/ 43 w 83"/>
                  <a:gd name="T29" fmla="*/ 22 h 69"/>
                  <a:gd name="T30" fmla="*/ 51 w 83"/>
                  <a:gd name="T31" fmla="*/ 29 h 69"/>
                  <a:gd name="T32" fmla="*/ 61 w 83"/>
                  <a:gd name="T33" fmla="*/ 37 h 69"/>
                  <a:gd name="T34" fmla="*/ 71 w 83"/>
                  <a:gd name="T35" fmla="*/ 44 h 69"/>
                  <a:gd name="T36" fmla="*/ 81 w 83"/>
                  <a:gd name="T37" fmla="*/ 5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3" h="69">
                    <a:moveTo>
                      <a:pt x="81" y="50"/>
                    </a:moveTo>
                    <a:lnTo>
                      <a:pt x="83" y="57"/>
                    </a:lnTo>
                    <a:lnTo>
                      <a:pt x="79" y="63"/>
                    </a:lnTo>
                    <a:lnTo>
                      <a:pt x="75" y="67"/>
                    </a:lnTo>
                    <a:lnTo>
                      <a:pt x="71" y="69"/>
                    </a:lnTo>
                    <a:lnTo>
                      <a:pt x="65" y="67"/>
                    </a:lnTo>
                    <a:lnTo>
                      <a:pt x="61" y="62"/>
                    </a:lnTo>
                    <a:lnTo>
                      <a:pt x="58" y="56"/>
                    </a:lnTo>
                    <a:lnTo>
                      <a:pt x="51" y="51"/>
                    </a:lnTo>
                    <a:lnTo>
                      <a:pt x="0" y="15"/>
                    </a:lnTo>
                    <a:lnTo>
                      <a:pt x="2" y="0"/>
                    </a:lnTo>
                    <a:lnTo>
                      <a:pt x="13" y="3"/>
                    </a:lnTo>
                    <a:lnTo>
                      <a:pt x="23" y="9"/>
                    </a:lnTo>
                    <a:lnTo>
                      <a:pt x="33" y="15"/>
                    </a:lnTo>
                    <a:lnTo>
                      <a:pt x="43" y="22"/>
                    </a:lnTo>
                    <a:lnTo>
                      <a:pt x="51" y="29"/>
                    </a:lnTo>
                    <a:lnTo>
                      <a:pt x="61" y="37"/>
                    </a:lnTo>
                    <a:lnTo>
                      <a:pt x="71" y="44"/>
                    </a:lnTo>
                    <a:lnTo>
                      <a:pt x="81"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51" name="Freeform 73"/>
              <p:cNvSpPr>
                <a:spLocks/>
              </p:cNvSpPr>
              <p:nvPr/>
            </p:nvSpPr>
            <p:spPr bwMode="auto">
              <a:xfrm>
                <a:off x="1592" y="3494"/>
                <a:ext cx="77" cy="64"/>
              </a:xfrm>
              <a:custGeom>
                <a:avLst/>
                <a:gdLst>
                  <a:gd name="T0" fmla="*/ 73 w 77"/>
                  <a:gd name="T1" fmla="*/ 64 h 64"/>
                  <a:gd name="T2" fmla="*/ 65 w 77"/>
                  <a:gd name="T3" fmla="*/ 59 h 64"/>
                  <a:gd name="T4" fmla="*/ 56 w 77"/>
                  <a:gd name="T5" fmla="*/ 53 h 64"/>
                  <a:gd name="T6" fmla="*/ 46 w 77"/>
                  <a:gd name="T7" fmla="*/ 47 h 64"/>
                  <a:gd name="T8" fmla="*/ 37 w 77"/>
                  <a:gd name="T9" fmla="*/ 41 h 64"/>
                  <a:gd name="T10" fmla="*/ 27 w 77"/>
                  <a:gd name="T11" fmla="*/ 35 h 64"/>
                  <a:gd name="T12" fmla="*/ 18 w 77"/>
                  <a:gd name="T13" fmla="*/ 28 h 64"/>
                  <a:gd name="T14" fmla="*/ 8 w 77"/>
                  <a:gd name="T15" fmla="*/ 20 h 64"/>
                  <a:gd name="T16" fmla="*/ 0 w 77"/>
                  <a:gd name="T17" fmla="*/ 12 h 64"/>
                  <a:gd name="T18" fmla="*/ 10 w 77"/>
                  <a:gd name="T19" fmla="*/ 0 h 64"/>
                  <a:gd name="T20" fmla="*/ 77 w 77"/>
                  <a:gd name="T21" fmla="*/ 47 h 64"/>
                  <a:gd name="T22" fmla="*/ 73 w 77"/>
                  <a:gd name="T23" fmla="*/ 64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 h="64">
                    <a:moveTo>
                      <a:pt x="73" y="64"/>
                    </a:moveTo>
                    <a:lnTo>
                      <a:pt x="65" y="59"/>
                    </a:lnTo>
                    <a:lnTo>
                      <a:pt x="56" y="53"/>
                    </a:lnTo>
                    <a:lnTo>
                      <a:pt x="46" y="47"/>
                    </a:lnTo>
                    <a:lnTo>
                      <a:pt x="37" y="41"/>
                    </a:lnTo>
                    <a:lnTo>
                      <a:pt x="27" y="35"/>
                    </a:lnTo>
                    <a:lnTo>
                      <a:pt x="18" y="28"/>
                    </a:lnTo>
                    <a:lnTo>
                      <a:pt x="8" y="20"/>
                    </a:lnTo>
                    <a:lnTo>
                      <a:pt x="0" y="12"/>
                    </a:lnTo>
                    <a:lnTo>
                      <a:pt x="10" y="0"/>
                    </a:lnTo>
                    <a:lnTo>
                      <a:pt x="77" y="47"/>
                    </a:lnTo>
                    <a:lnTo>
                      <a:pt x="73"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52" name="Freeform 74"/>
              <p:cNvSpPr>
                <a:spLocks/>
              </p:cNvSpPr>
              <p:nvPr/>
            </p:nvSpPr>
            <p:spPr bwMode="auto">
              <a:xfrm>
                <a:off x="1821" y="3510"/>
                <a:ext cx="53" cy="43"/>
              </a:xfrm>
              <a:custGeom>
                <a:avLst/>
                <a:gdLst>
                  <a:gd name="T0" fmla="*/ 52 w 53"/>
                  <a:gd name="T1" fmla="*/ 1 h 43"/>
                  <a:gd name="T2" fmla="*/ 47 w 53"/>
                  <a:gd name="T3" fmla="*/ 6 h 43"/>
                  <a:gd name="T4" fmla="*/ 51 w 53"/>
                  <a:gd name="T5" fmla="*/ 10 h 43"/>
                  <a:gd name="T6" fmla="*/ 53 w 53"/>
                  <a:gd name="T7" fmla="*/ 15 h 43"/>
                  <a:gd name="T8" fmla="*/ 48 w 53"/>
                  <a:gd name="T9" fmla="*/ 21 h 43"/>
                  <a:gd name="T10" fmla="*/ 52 w 53"/>
                  <a:gd name="T11" fmla="*/ 31 h 43"/>
                  <a:gd name="T12" fmla="*/ 46 w 53"/>
                  <a:gd name="T13" fmla="*/ 35 h 43"/>
                  <a:gd name="T14" fmla="*/ 40 w 53"/>
                  <a:gd name="T15" fmla="*/ 38 h 43"/>
                  <a:gd name="T16" fmla="*/ 33 w 53"/>
                  <a:gd name="T17" fmla="*/ 40 h 43"/>
                  <a:gd name="T18" fmla="*/ 26 w 53"/>
                  <a:gd name="T19" fmla="*/ 41 h 43"/>
                  <a:gd name="T20" fmla="*/ 19 w 53"/>
                  <a:gd name="T21" fmla="*/ 41 h 43"/>
                  <a:gd name="T22" fmla="*/ 12 w 53"/>
                  <a:gd name="T23" fmla="*/ 43 h 43"/>
                  <a:gd name="T24" fmla="*/ 6 w 53"/>
                  <a:gd name="T25" fmla="*/ 43 h 43"/>
                  <a:gd name="T26" fmla="*/ 0 w 53"/>
                  <a:gd name="T27" fmla="*/ 43 h 43"/>
                  <a:gd name="T28" fmla="*/ 5 w 53"/>
                  <a:gd name="T29" fmla="*/ 35 h 43"/>
                  <a:gd name="T30" fmla="*/ 10 w 53"/>
                  <a:gd name="T31" fmla="*/ 28 h 43"/>
                  <a:gd name="T32" fmla="*/ 16 w 53"/>
                  <a:gd name="T33" fmla="*/ 19 h 43"/>
                  <a:gd name="T34" fmla="*/ 22 w 53"/>
                  <a:gd name="T35" fmla="*/ 12 h 43"/>
                  <a:gd name="T36" fmla="*/ 29 w 53"/>
                  <a:gd name="T37" fmla="*/ 6 h 43"/>
                  <a:gd name="T38" fmla="*/ 36 w 53"/>
                  <a:gd name="T39" fmla="*/ 1 h 43"/>
                  <a:gd name="T40" fmla="*/ 43 w 53"/>
                  <a:gd name="T41" fmla="*/ 0 h 43"/>
                  <a:gd name="T42" fmla="*/ 52 w 53"/>
                  <a:gd name="T43" fmla="*/ 1 h 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3" h="43">
                    <a:moveTo>
                      <a:pt x="52" y="1"/>
                    </a:moveTo>
                    <a:lnTo>
                      <a:pt x="47" y="6"/>
                    </a:lnTo>
                    <a:lnTo>
                      <a:pt x="51" y="10"/>
                    </a:lnTo>
                    <a:lnTo>
                      <a:pt x="53" y="15"/>
                    </a:lnTo>
                    <a:lnTo>
                      <a:pt x="48" y="21"/>
                    </a:lnTo>
                    <a:lnTo>
                      <a:pt x="52" y="31"/>
                    </a:lnTo>
                    <a:lnTo>
                      <a:pt x="46" y="35"/>
                    </a:lnTo>
                    <a:lnTo>
                      <a:pt x="40" y="38"/>
                    </a:lnTo>
                    <a:lnTo>
                      <a:pt x="33" y="40"/>
                    </a:lnTo>
                    <a:lnTo>
                      <a:pt x="26" y="41"/>
                    </a:lnTo>
                    <a:lnTo>
                      <a:pt x="19" y="41"/>
                    </a:lnTo>
                    <a:lnTo>
                      <a:pt x="12" y="43"/>
                    </a:lnTo>
                    <a:lnTo>
                      <a:pt x="6" y="43"/>
                    </a:lnTo>
                    <a:lnTo>
                      <a:pt x="0" y="43"/>
                    </a:lnTo>
                    <a:lnTo>
                      <a:pt x="5" y="35"/>
                    </a:lnTo>
                    <a:lnTo>
                      <a:pt x="10" y="28"/>
                    </a:lnTo>
                    <a:lnTo>
                      <a:pt x="16" y="19"/>
                    </a:lnTo>
                    <a:lnTo>
                      <a:pt x="22" y="12"/>
                    </a:lnTo>
                    <a:lnTo>
                      <a:pt x="29" y="6"/>
                    </a:lnTo>
                    <a:lnTo>
                      <a:pt x="36" y="1"/>
                    </a:lnTo>
                    <a:lnTo>
                      <a:pt x="43" y="0"/>
                    </a:lnTo>
                    <a:lnTo>
                      <a:pt x="52" y="1"/>
                    </a:lnTo>
                    <a:close/>
                  </a:path>
                </a:pathLst>
              </a:custGeom>
              <a:solidFill>
                <a:srgbClr val="FFD8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53" name="Freeform 75"/>
              <p:cNvSpPr>
                <a:spLocks/>
              </p:cNvSpPr>
              <p:nvPr/>
            </p:nvSpPr>
            <p:spPr bwMode="auto">
              <a:xfrm>
                <a:off x="1713" y="3570"/>
                <a:ext cx="161" cy="154"/>
              </a:xfrm>
              <a:custGeom>
                <a:avLst/>
                <a:gdLst>
                  <a:gd name="T0" fmla="*/ 158 w 161"/>
                  <a:gd name="T1" fmla="*/ 0 h 154"/>
                  <a:gd name="T2" fmla="*/ 160 w 161"/>
                  <a:gd name="T3" fmla="*/ 16 h 154"/>
                  <a:gd name="T4" fmla="*/ 158 w 161"/>
                  <a:gd name="T5" fmla="*/ 32 h 154"/>
                  <a:gd name="T6" fmla="*/ 155 w 161"/>
                  <a:gd name="T7" fmla="*/ 48 h 154"/>
                  <a:gd name="T8" fmla="*/ 156 w 161"/>
                  <a:gd name="T9" fmla="*/ 66 h 154"/>
                  <a:gd name="T10" fmla="*/ 159 w 161"/>
                  <a:gd name="T11" fmla="*/ 84 h 154"/>
                  <a:gd name="T12" fmla="*/ 161 w 161"/>
                  <a:gd name="T13" fmla="*/ 104 h 154"/>
                  <a:gd name="T14" fmla="*/ 158 w 161"/>
                  <a:gd name="T15" fmla="*/ 122 h 154"/>
                  <a:gd name="T16" fmla="*/ 141 w 161"/>
                  <a:gd name="T17" fmla="*/ 128 h 154"/>
                  <a:gd name="T18" fmla="*/ 125 w 161"/>
                  <a:gd name="T19" fmla="*/ 130 h 154"/>
                  <a:gd name="T20" fmla="*/ 108 w 161"/>
                  <a:gd name="T21" fmla="*/ 133 h 154"/>
                  <a:gd name="T22" fmla="*/ 90 w 161"/>
                  <a:gd name="T23" fmla="*/ 136 h 154"/>
                  <a:gd name="T24" fmla="*/ 73 w 161"/>
                  <a:gd name="T25" fmla="*/ 139 h 154"/>
                  <a:gd name="T26" fmla="*/ 56 w 161"/>
                  <a:gd name="T27" fmla="*/ 142 h 154"/>
                  <a:gd name="T28" fmla="*/ 38 w 161"/>
                  <a:gd name="T29" fmla="*/ 145 h 154"/>
                  <a:gd name="T30" fmla="*/ 22 w 161"/>
                  <a:gd name="T31" fmla="*/ 150 h 154"/>
                  <a:gd name="T32" fmla="*/ 6 w 161"/>
                  <a:gd name="T33" fmla="*/ 154 h 154"/>
                  <a:gd name="T34" fmla="*/ 0 w 161"/>
                  <a:gd name="T35" fmla="*/ 144 h 154"/>
                  <a:gd name="T36" fmla="*/ 1 w 161"/>
                  <a:gd name="T37" fmla="*/ 133 h 154"/>
                  <a:gd name="T38" fmla="*/ 3 w 161"/>
                  <a:gd name="T39" fmla="*/ 122 h 154"/>
                  <a:gd name="T40" fmla="*/ 6 w 161"/>
                  <a:gd name="T41" fmla="*/ 107 h 154"/>
                  <a:gd name="T42" fmla="*/ 11 w 161"/>
                  <a:gd name="T43" fmla="*/ 107 h 154"/>
                  <a:gd name="T44" fmla="*/ 14 w 161"/>
                  <a:gd name="T45" fmla="*/ 111 h 154"/>
                  <a:gd name="T46" fmla="*/ 19 w 161"/>
                  <a:gd name="T47" fmla="*/ 116 h 154"/>
                  <a:gd name="T48" fmla="*/ 26 w 161"/>
                  <a:gd name="T49" fmla="*/ 119 h 154"/>
                  <a:gd name="T50" fmla="*/ 132 w 161"/>
                  <a:gd name="T51" fmla="*/ 95 h 154"/>
                  <a:gd name="T52" fmla="*/ 138 w 161"/>
                  <a:gd name="T53" fmla="*/ 82 h 154"/>
                  <a:gd name="T54" fmla="*/ 140 w 161"/>
                  <a:gd name="T55" fmla="*/ 67 h 154"/>
                  <a:gd name="T56" fmla="*/ 139 w 161"/>
                  <a:gd name="T57" fmla="*/ 53 h 154"/>
                  <a:gd name="T58" fmla="*/ 137 w 161"/>
                  <a:gd name="T59" fmla="*/ 38 h 154"/>
                  <a:gd name="T60" fmla="*/ 135 w 161"/>
                  <a:gd name="T61" fmla="*/ 26 h 154"/>
                  <a:gd name="T62" fmla="*/ 138 w 161"/>
                  <a:gd name="T63" fmla="*/ 15 h 154"/>
                  <a:gd name="T64" fmla="*/ 144 w 161"/>
                  <a:gd name="T65" fmla="*/ 6 h 154"/>
                  <a:gd name="T66" fmla="*/ 158 w 161"/>
                  <a:gd name="T67" fmla="*/ 0 h 1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1" h="154">
                    <a:moveTo>
                      <a:pt x="158" y="0"/>
                    </a:moveTo>
                    <a:lnTo>
                      <a:pt x="160" y="16"/>
                    </a:lnTo>
                    <a:lnTo>
                      <a:pt x="158" y="32"/>
                    </a:lnTo>
                    <a:lnTo>
                      <a:pt x="155" y="48"/>
                    </a:lnTo>
                    <a:lnTo>
                      <a:pt x="156" y="66"/>
                    </a:lnTo>
                    <a:lnTo>
                      <a:pt x="159" y="84"/>
                    </a:lnTo>
                    <a:lnTo>
                      <a:pt x="161" y="104"/>
                    </a:lnTo>
                    <a:lnTo>
                      <a:pt x="158" y="122"/>
                    </a:lnTo>
                    <a:lnTo>
                      <a:pt x="141" y="128"/>
                    </a:lnTo>
                    <a:lnTo>
                      <a:pt x="125" y="130"/>
                    </a:lnTo>
                    <a:lnTo>
                      <a:pt x="108" y="133"/>
                    </a:lnTo>
                    <a:lnTo>
                      <a:pt x="90" y="136"/>
                    </a:lnTo>
                    <a:lnTo>
                      <a:pt x="73" y="139"/>
                    </a:lnTo>
                    <a:lnTo>
                      <a:pt x="56" y="142"/>
                    </a:lnTo>
                    <a:lnTo>
                      <a:pt x="38" y="145"/>
                    </a:lnTo>
                    <a:lnTo>
                      <a:pt x="22" y="150"/>
                    </a:lnTo>
                    <a:lnTo>
                      <a:pt x="6" y="154"/>
                    </a:lnTo>
                    <a:lnTo>
                      <a:pt x="0" y="144"/>
                    </a:lnTo>
                    <a:lnTo>
                      <a:pt x="1" y="133"/>
                    </a:lnTo>
                    <a:lnTo>
                      <a:pt x="3" y="122"/>
                    </a:lnTo>
                    <a:lnTo>
                      <a:pt x="6" y="107"/>
                    </a:lnTo>
                    <a:lnTo>
                      <a:pt x="11" y="107"/>
                    </a:lnTo>
                    <a:lnTo>
                      <a:pt x="14" y="111"/>
                    </a:lnTo>
                    <a:lnTo>
                      <a:pt x="19" y="116"/>
                    </a:lnTo>
                    <a:lnTo>
                      <a:pt x="26" y="119"/>
                    </a:lnTo>
                    <a:lnTo>
                      <a:pt x="132" y="95"/>
                    </a:lnTo>
                    <a:lnTo>
                      <a:pt x="138" y="82"/>
                    </a:lnTo>
                    <a:lnTo>
                      <a:pt x="140" y="67"/>
                    </a:lnTo>
                    <a:lnTo>
                      <a:pt x="139" y="53"/>
                    </a:lnTo>
                    <a:lnTo>
                      <a:pt x="137" y="38"/>
                    </a:lnTo>
                    <a:lnTo>
                      <a:pt x="135" y="26"/>
                    </a:lnTo>
                    <a:lnTo>
                      <a:pt x="138" y="15"/>
                    </a:lnTo>
                    <a:lnTo>
                      <a:pt x="144" y="6"/>
                    </a:lnTo>
                    <a:lnTo>
                      <a:pt x="158" y="0"/>
                    </a:lnTo>
                    <a:close/>
                  </a:path>
                </a:pathLst>
              </a:custGeom>
              <a:solidFill>
                <a:srgbClr val="FFD86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54" name="Freeform 76"/>
              <p:cNvSpPr>
                <a:spLocks/>
              </p:cNvSpPr>
              <p:nvPr/>
            </p:nvSpPr>
            <p:spPr bwMode="auto">
              <a:xfrm>
                <a:off x="1562" y="3601"/>
                <a:ext cx="51" cy="38"/>
              </a:xfrm>
              <a:custGeom>
                <a:avLst/>
                <a:gdLst>
                  <a:gd name="T0" fmla="*/ 51 w 51"/>
                  <a:gd name="T1" fmla="*/ 23 h 38"/>
                  <a:gd name="T2" fmla="*/ 46 w 51"/>
                  <a:gd name="T3" fmla="*/ 34 h 38"/>
                  <a:gd name="T4" fmla="*/ 40 w 51"/>
                  <a:gd name="T5" fmla="*/ 38 h 38"/>
                  <a:gd name="T6" fmla="*/ 35 w 51"/>
                  <a:gd name="T7" fmla="*/ 36 h 38"/>
                  <a:gd name="T8" fmla="*/ 29 w 51"/>
                  <a:gd name="T9" fmla="*/ 32 h 38"/>
                  <a:gd name="T10" fmla="*/ 22 w 51"/>
                  <a:gd name="T11" fmla="*/ 26 h 38"/>
                  <a:gd name="T12" fmla="*/ 16 w 51"/>
                  <a:gd name="T13" fmla="*/ 19 h 38"/>
                  <a:gd name="T14" fmla="*/ 9 w 51"/>
                  <a:gd name="T15" fmla="*/ 16 h 38"/>
                  <a:gd name="T16" fmla="*/ 0 w 51"/>
                  <a:gd name="T17" fmla="*/ 16 h 38"/>
                  <a:gd name="T18" fmla="*/ 0 w 51"/>
                  <a:gd name="T19" fmla="*/ 0 h 38"/>
                  <a:gd name="T20" fmla="*/ 7 w 51"/>
                  <a:gd name="T21" fmla="*/ 1 h 38"/>
                  <a:gd name="T22" fmla="*/ 15 w 51"/>
                  <a:gd name="T23" fmla="*/ 3 h 38"/>
                  <a:gd name="T24" fmla="*/ 22 w 51"/>
                  <a:gd name="T25" fmla="*/ 6 h 38"/>
                  <a:gd name="T26" fmla="*/ 30 w 51"/>
                  <a:gd name="T27" fmla="*/ 7 h 38"/>
                  <a:gd name="T28" fmla="*/ 37 w 51"/>
                  <a:gd name="T29" fmla="*/ 10 h 38"/>
                  <a:gd name="T30" fmla="*/ 43 w 51"/>
                  <a:gd name="T31" fmla="*/ 15 h 38"/>
                  <a:gd name="T32" fmla="*/ 47 w 51"/>
                  <a:gd name="T33" fmla="*/ 19 h 38"/>
                  <a:gd name="T34" fmla="*/ 51 w 51"/>
                  <a:gd name="T35" fmla="*/ 23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1" h="38">
                    <a:moveTo>
                      <a:pt x="51" y="23"/>
                    </a:moveTo>
                    <a:lnTo>
                      <a:pt x="46" y="34"/>
                    </a:lnTo>
                    <a:lnTo>
                      <a:pt x="40" y="38"/>
                    </a:lnTo>
                    <a:lnTo>
                      <a:pt x="35" y="36"/>
                    </a:lnTo>
                    <a:lnTo>
                      <a:pt x="29" y="32"/>
                    </a:lnTo>
                    <a:lnTo>
                      <a:pt x="22" y="26"/>
                    </a:lnTo>
                    <a:lnTo>
                      <a:pt x="16" y="19"/>
                    </a:lnTo>
                    <a:lnTo>
                      <a:pt x="9" y="16"/>
                    </a:lnTo>
                    <a:lnTo>
                      <a:pt x="0" y="16"/>
                    </a:lnTo>
                    <a:lnTo>
                      <a:pt x="0" y="0"/>
                    </a:lnTo>
                    <a:lnTo>
                      <a:pt x="7" y="1"/>
                    </a:lnTo>
                    <a:lnTo>
                      <a:pt x="15" y="3"/>
                    </a:lnTo>
                    <a:lnTo>
                      <a:pt x="22" y="6"/>
                    </a:lnTo>
                    <a:lnTo>
                      <a:pt x="30" y="7"/>
                    </a:lnTo>
                    <a:lnTo>
                      <a:pt x="37" y="10"/>
                    </a:lnTo>
                    <a:lnTo>
                      <a:pt x="43" y="15"/>
                    </a:lnTo>
                    <a:lnTo>
                      <a:pt x="47" y="19"/>
                    </a:lnTo>
                    <a:lnTo>
                      <a:pt x="51"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Tree>
  </p:cSld>
  <p:clrMapOvr>
    <a:masterClrMapping/>
  </p:clrMapOvr>
  <p:transition xmlns:p14="http://schemas.microsoft.com/office/powerpoint/2010/main">
    <p:checker/>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rrowheads="1"/>
          </p:cNvSpPr>
          <p:nvPr>
            <p:ph type="title"/>
          </p:nvPr>
        </p:nvSpPr>
        <p:spPr>
          <a:xfrm>
            <a:off x="457200" y="381000"/>
            <a:ext cx="8229600" cy="1600200"/>
          </a:xfrm>
          <a:solidFill>
            <a:schemeClr val="accent2"/>
          </a:solidFill>
          <a:ln>
            <a:solidFill>
              <a:schemeClr val="tx1"/>
            </a:solidFill>
            <a:miter lim="800000"/>
            <a:headEnd/>
            <a:tailEnd/>
          </a:ln>
        </p:spPr>
        <p:txBody>
          <a:bodyPr/>
          <a:lstStyle/>
          <a:p>
            <a:pPr eaLnBrk="1" hangingPunct="1">
              <a:defRPr/>
            </a:pPr>
            <a:r>
              <a:rPr lang="en-US" smtClean="0">
                <a:solidFill>
                  <a:schemeClr val="bg1"/>
                </a:solidFill>
                <a:effectLst>
                  <a:outerShdw blurRad="38100" dist="38100" dir="2700000" algn="tl">
                    <a:srgbClr val="000000"/>
                  </a:outerShdw>
                </a:effectLst>
                <a:cs typeface="+mj-cs"/>
              </a:rPr>
              <a:t>Adopting an Audience-Centered Approach</a:t>
            </a:r>
          </a:p>
        </p:txBody>
      </p:sp>
      <p:sp>
        <p:nvSpPr>
          <p:cNvPr id="436234" name="Rectangle 10"/>
          <p:cNvSpPr>
            <a:spLocks noChangeArrowheads="1"/>
          </p:cNvSpPr>
          <p:nvPr/>
        </p:nvSpPr>
        <p:spPr bwMode="auto">
          <a:xfrm>
            <a:off x="457200" y="1981200"/>
            <a:ext cx="8229600" cy="4191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0181" name="Group 30"/>
          <p:cNvGrpSpPr>
            <a:grpSpLocks/>
          </p:cNvGrpSpPr>
          <p:nvPr/>
        </p:nvGrpSpPr>
        <p:grpSpPr bwMode="auto">
          <a:xfrm>
            <a:off x="692150" y="1981200"/>
            <a:ext cx="7772400" cy="3962400"/>
            <a:chOff x="436" y="1248"/>
            <a:chExt cx="4896" cy="2496"/>
          </a:xfrm>
        </p:grpSpPr>
        <p:grpSp>
          <p:nvGrpSpPr>
            <p:cNvPr id="50182" name="Group 28"/>
            <p:cNvGrpSpPr>
              <a:grpSpLocks/>
            </p:cNvGrpSpPr>
            <p:nvPr/>
          </p:nvGrpSpPr>
          <p:grpSpPr bwMode="auto">
            <a:xfrm>
              <a:off x="436" y="1584"/>
              <a:ext cx="4896" cy="2160"/>
              <a:chOff x="436" y="1584"/>
              <a:chExt cx="4896" cy="2160"/>
            </a:xfrm>
          </p:grpSpPr>
          <p:grpSp>
            <p:nvGrpSpPr>
              <p:cNvPr id="50185" name="Group 22"/>
              <p:cNvGrpSpPr>
                <a:grpSpLocks/>
              </p:cNvGrpSpPr>
              <p:nvPr/>
            </p:nvGrpSpPr>
            <p:grpSpPr bwMode="auto">
              <a:xfrm>
                <a:off x="436" y="1584"/>
                <a:ext cx="2312" cy="2160"/>
                <a:chOff x="436" y="1488"/>
                <a:chExt cx="2312" cy="2160"/>
              </a:xfrm>
            </p:grpSpPr>
            <p:sp>
              <p:nvSpPr>
                <p:cNvPr id="436228" name="Rectangle 4"/>
                <p:cNvSpPr>
                  <a:spLocks noChangeArrowheads="1"/>
                </p:cNvSpPr>
                <p:nvPr/>
              </p:nvSpPr>
              <p:spPr bwMode="auto">
                <a:xfrm>
                  <a:off x="436" y="1488"/>
                  <a:ext cx="2312" cy="609"/>
                </a:xfrm>
                <a:prstGeom prst="rect">
                  <a:avLst/>
                </a:prstGeom>
                <a:solidFill>
                  <a:schemeClr val="bg1"/>
                </a:solidFill>
                <a:ln w="127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defRPr/>
                  </a:pPr>
                  <a:r>
                    <a:rPr lang="en-US" sz="2800">
                      <a:latin typeface="Arial" charset="0"/>
                      <a:cs typeface="+mn-cs"/>
                    </a:rPr>
                    <a:t>The </a:t>
                  </a:r>
                  <a:r>
                    <a:rPr lang="ja-JP" altLang="en-US" sz="2800">
                      <a:latin typeface="Arial"/>
                      <a:cs typeface="+mn-cs"/>
                    </a:rPr>
                    <a:t>“</a:t>
                  </a:r>
                  <a:r>
                    <a:rPr lang="en-US" sz="2800">
                      <a:latin typeface="Arial" charset="0"/>
                      <a:cs typeface="+mn-cs"/>
                    </a:rPr>
                    <a:t>You</a:t>
                  </a:r>
                  <a:r>
                    <a:rPr lang="ja-JP" altLang="en-US" sz="2800">
                      <a:latin typeface="Arial"/>
                      <a:cs typeface="+mn-cs"/>
                    </a:rPr>
                    <a:t>”</a:t>
                  </a:r>
                  <a:r>
                    <a:rPr lang="en-US" sz="2800">
                      <a:latin typeface="Arial" charset="0"/>
                      <a:cs typeface="+mn-cs"/>
                    </a:rPr>
                    <a:t> Attitude </a:t>
                  </a:r>
                </a:p>
              </p:txBody>
            </p:sp>
            <p:sp>
              <p:nvSpPr>
                <p:cNvPr id="436229" name="Rectangle 5"/>
                <p:cNvSpPr>
                  <a:spLocks noChangeArrowheads="1"/>
                </p:cNvSpPr>
                <p:nvPr/>
              </p:nvSpPr>
              <p:spPr bwMode="auto">
                <a:xfrm>
                  <a:off x="436" y="2097"/>
                  <a:ext cx="2312" cy="1551"/>
                </a:xfrm>
                <a:prstGeom prst="rect">
                  <a:avLst/>
                </a:prstGeom>
                <a:solidFill>
                  <a:schemeClr val="bg1"/>
                </a:solidFill>
                <a:ln w="127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defRPr/>
                  </a:pPr>
                  <a:endParaRPr lang="en-US">
                    <a:cs typeface="+mn-cs"/>
                  </a:endParaRPr>
                </a:p>
              </p:txBody>
            </p:sp>
            <p:grpSp>
              <p:nvGrpSpPr>
                <p:cNvPr id="50195" name="Group 21"/>
                <p:cNvGrpSpPr>
                  <a:grpSpLocks/>
                </p:cNvGrpSpPr>
                <p:nvPr/>
              </p:nvGrpSpPr>
              <p:grpSpPr bwMode="auto">
                <a:xfrm>
                  <a:off x="605" y="2235"/>
                  <a:ext cx="1974" cy="1274"/>
                  <a:chOff x="605" y="2234"/>
                  <a:chExt cx="1974" cy="1274"/>
                </a:xfrm>
              </p:grpSpPr>
              <p:sp>
                <p:nvSpPr>
                  <p:cNvPr id="436239" name="Rectangle 15"/>
                  <p:cNvSpPr>
                    <a:spLocks noChangeArrowheads="1"/>
                  </p:cNvSpPr>
                  <p:nvPr/>
                </p:nvSpPr>
                <p:spPr bwMode="auto">
                  <a:xfrm>
                    <a:off x="605" y="2234"/>
                    <a:ext cx="1974" cy="577"/>
                  </a:xfrm>
                  <a:prstGeom prst="rect">
                    <a:avLst/>
                  </a:prstGeom>
                  <a:solidFill>
                    <a:schemeClr val="bg1"/>
                  </a:solidFill>
                  <a:ln w="12700">
                    <a:solidFill>
                      <a:schemeClr val="tx1"/>
                    </a:solidFill>
                    <a:miter lim="800000"/>
                    <a:headEnd/>
                    <a:tailEnd/>
                  </a:ln>
                  <a:effectLst>
                    <a:outerShdw blurRad="63500" dist="107763" dir="2700000" algn="ctr" rotWithShape="0">
                      <a:srgbClr val="969696">
                        <a:alpha val="50000"/>
                      </a:srgbClr>
                    </a:outerShdw>
                  </a:effectLst>
                </p:spPr>
                <p:txBody>
                  <a:bodyPr wrap="none" anchor="ctr"/>
                  <a:lstStyle/>
                  <a:p>
                    <a:pPr algn="ctr">
                      <a:spcBef>
                        <a:spcPct val="0"/>
                      </a:spcBef>
                      <a:defRPr/>
                    </a:pPr>
                    <a:r>
                      <a:rPr lang="en-US" sz="2400">
                        <a:latin typeface="Arial Narrow" charset="0"/>
                        <a:cs typeface="+mn-cs"/>
                      </a:rPr>
                      <a:t>Focus On Audience</a:t>
                    </a:r>
                  </a:p>
                </p:txBody>
              </p:sp>
              <p:sp>
                <p:nvSpPr>
                  <p:cNvPr id="436240" name="Rectangle 16"/>
                  <p:cNvSpPr>
                    <a:spLocks noChangeArrowheads="1"/>
                  </p:cNvSpPr>
                  <p:nvPr/>
                </p:nvSpPr>
                <p:spPr bwMode="auto">
                  <a:xfrm>
                    <a:off x="605" y="2931"/>
                    <a:ext cx="1974" cy="577"/>
                  </a:xfrm>
                  <a:prstGeom prst="rect">
                    <a:avLst/>
                  </a:prstGeom>
                  <a:solidFill>
                    <a:schemeClr val="bg1"/>
                  </a:solidFill>
                  <a:ln w="12700">
                    <a:solidFill>
                      <a:schemeClr val="tx1"/>
                    </a:solidFill>
                    <a:miter lim="800000"/>
                    <a:headEnd/>
                    <a:tailEnd/>
                  </a:ln>
                  <a:effectLst>
                    <a:outerShdw blurRad="63500" dist="107763" dir="2700000" algn="ctr" rotWithShape="0">
                      <a:srgbClr val="969696">
                        <a:alpha val="50000"/>
                      </a:srgbClr>
                    </a:outerShdw>
                  </a:effectLst>
                </p:spPr>
                <p:txBody>
                  <a:bodyPr wrap="none" anchor="ctr"/>
                  <a:lstStyle/>
                  <a:p>
                    <a:pPr algn="ctr">
                      <a:spcBef>
                        <a:spcPct val="0"/>
                      </a:spcBef>
                      <a:defRPr/>
                    </a:pPr>
                    <a:r>
                      <a:rPr lang="en-US" sz="2400">
                        <a:latin typeface="Arial Narrow" charset="0"/>
                        <a:cs typeface="+mn-cs"/>
                      </a:rPr>
                      <a:t>Care About Audience</a:t>
                    </a:r>
                  </a:p>
                </p:txBody>
              </p:sp>
            </p:grpSp>
          </p:grpSp>
          <p:grpSp>
            <p:nvGrpSpPr>
              <p:cNvPr id="50186" name="Group 27"/>
              <p:cNvGrpSpPr>
                <a:grpSpLocks/>
              </p:cNvGrpSpPr>
              <p:nvPr/>
            </p:nvGrpSpPr>
            <p:grpSpPr bwMode="auto">
              <a:xfrm>
                <a:off x="3020" y="1584"/>
                <a:ext cx="2312" cy="2160"/>
                <a:chOff x="3020" y="1584"/>
                <a:chExt cx="2312" cy="2160"/>
              </a:xfrm>
            </p:grpSpPr>
            <p:grpSp>
              <p:nvGrpSpPr>
                <p:cNvPr id="50187" name="Group 26"/>
                <p:cNvGrpSpPr>
                  <a:grpSpLocks/>
                </p:cNvGrpSpPr>
                <p:nvPr/>
              </p:nvGrpSpPr>
              <p:grpSpPr bwMode="auto">
                <a:xfrm>
                  <a:off x="3020" y="1584"/>
                  <a:ext cx="2312" cy="2160"/>
                  <a:chOff x="3020" y="1584"/>
                  <a:chExt cx="2312" cy="2160"/>
                </a:xfrm>
              </p:grpSpPr>
              <p:sp>
                <p:nvSpPr>
                  <p:cNvPr id="436236" name="Rectangle 12"/>
                  <p:cNvSpPr>
                    <a:spLocks noChangeArrowheads="1"/>
                  </p:cNvSpPr>
                  <p:nvPr/>
                </p:nvSpPr>
                <p:spPr bwMode="auto">
                  <a:xfrm>
                    <a:off x="3020" y="1584"/>
                    <a:ext cx="2312" cy="609"/>
                  </a:xfrm>
                  <a:prstGeom prst="rect">
                    <a:avLst/>
                  </a:prstGeom>
                  <a:solidFill>
                    <a:schemeClr val="bg1"/>
                  </a:solidFill>
                  <a:ln w="127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lgn="ctr">
                      <a:defRPr/>
                    </a:pPr>
                    <a:r>
                      <a:rPr lang="en-US" sz="2800">
                        <a:latin typeface="Arial" charset="0"/>
                        <a:cs typeface="+mn-cs"/>
                      </a:rPr>
                      <a:t> Emotional Intelligence </a:t>
                    </a:r>
                  </a:p>
                </p:txBody>
              </p:sp>
              <p:sp>
                <p:nvSpPr>
                  <p:cNvPr id="436237" name="Rectangle 13"/>
                  <p:cNvSpPr>
                    <a:spLocks noChangeArrowheads="1"/>
                  </p:cNvSpPr>
                  <p:nvPr/>
                </p:nvSpPr>
                <p:spPr bwMode="auto">
                  <a:xfrm>
                    <a:off x="3020" y="2193"/>
                    <a:ext cx="2312" cy="1551"/>
                  </a:xfrm>
                  <a:prstGeom prst="rect">
                    <a:avLst/>
                  </a:prstGeom>
                  <a:solidFill>
                    <a:schemeClr val="bg1"/>
                  </a:solidFill>
                  <a:ln w="12700">
                    <a:solidFill>
                      <a:schemeClr val="tx1"/>
                    </a:solidFill>
                    <a:miter lim="800000"/>
                    <a:headEnd/>
                    <a:tailEnd/>
                  </a:ln>
                  <a:effectLst>
                    <a:outerShdw blurRad="63500" dist="107763" dir="2700000" algn="ctr" rotWithShape="0">
                      <a:schemeClr val="bg2">
                        <a:alpha val="50000"/>
                      </a:schemeClr>
                    </a:outerShdw>
                  </a:effectLst>
                </p:spPr>
                <p:txBody>
                  <a:bodyPr wrap="none" anchor="ctr"/>
                  <a:lstStyle/>
                  <a:p>
                    <a:pPr>
                      <a:defRPr/>
                    </a:pPr>
                    <a:endParaRPr lang="en-US">
                      <a:cs typeface="+mn-cs"/>
                    </a:endParaRPr>
                  </a:p>
                </p:txBody>
              </p:sp>
            </p:grpSp>
            <p:grpSp>
              <p:nvGrpSpPr>
                <p:cNvPr id="50188" name="Group 18"/>
                <p:cNvGrpSpPr>
                  <a:grpSpLocks/>
                </p:cNvGrpSpPr>
                <p:nvPr/>
              </p:nvGrpSpPr>
              <p:grpSpPr bwMode="auto">
                <a:xfrm>
                  <a:off x="3189" y="2331"/>
                  <a:ext cx="1974" cy="1274"/>
                  <a:chOff x="624" y="2160"/>
                  <a:chExt cx="1846" cy="1422"/>
                </a:xfrm>
              </p:grpSpPr>
              <p:sp>
                <p:nvSpPr>
                  <p:cNvPr id="436243" name="Rectangle 19"/>
                  <p:cNvSpPr>
                    <a:spLocks noChangeArrowheads="1"/>
                  </p:cNvSpPr>
                  <p:nvPr/>
                </p:nvSpPr>
                <p:spPr bwMode="auto">
                  <a:xfrm>
                    <a:off x="624" y="2160"/>
                    <a:ext cx="1846" cy="644"/>
                  </a:xfrm>
                  <a:prstGeom prst="rect">
                    <a:avLst/>
                  </a:prstGeom>
                  <a:solidFill>
                    <a:schemeClr val="bg1"/>
                  </a:solidFill>
                  <a:ln w="12700">
                    <a:solidFill>
                      <a:schemeClr val="tx1"/>
                    </a:solidFill>
                    <a:miter lim="800000"/>
                    <a:headEnd/>
                    <a:tailEnd/>
                  </a:ln>
                  <a:effectLst>
                    <a:outerShdw blurRad="63500" dist="107763" dir="2700000" algn="ctr" rotWithShape="0">
                      <a:srgbClr val="969696">
                        <a:alpha val="50000"/>
                      </a:srgbClr>
                    </a:outerShdw>
                  </a:effectLst>
                </p:spPr>
                <p:txBody>
                  <a:bodyPr wrap="none" anchor="ctr"/>
                  <a:lstStyle/>
                  <a:p>
                    <a:pPr algn="ctr">
                      <a:spcBef>
                        <a:spcPct val="0"/>
                      </a:spcBef>
                      <a:defRPr/>
                    </a:pPr>
                    <a:r>
                      <a:rPr lang="en-US" sz="2400">
                        <a:latin typeface="Arial Narrow" charset="0"/>
                        <a:cs typeface="+mn-cs"/>
                      </a:rPr>
                      <a:t>Learn About Audience</a:t>
                    </a:r>
                  </a:p>
                </p:txBody>
              </p:sp>
              <p:sp>
                <p:nvSpPr>
                  <p:cNvPr id="436244" name="Rectangle 20"/>
                  <p:cNvSpPr>
                    <a:spLocks noChangeArrowheads="1"/>
                  </p:cNvSpPr>
                  <p:nvPr/>
                </p:nvSpPr>
                <p:spPr bwMode="auto">
                  <a:xfrm>
                    <a:off x="624" y="2938"/>
                    <a:ext cx="1846" cy="644"/>
                  </a:xfrm>
                  <a:prstGeom prst="rect">
                    <a:avLst/>
                  </a:prstGeom>
                  <a:solidFill>
                    <a:schemeClr val="bg1"/>
                  </a:solidFill>
                  <a:ln w="12700">
                    <a:solidFill>
                      <a:schemeClr val="tx1"/>
                    </a:solidFill>
                    <a:miter lim="800000"/>
                    <a:headEnd/>
                    <a:tailEnd/>
                  </a:ln>
                  <a:effectLst>
                    <a:outerShdw blurRad="63500" dist="107763" dir="2700000" algn="ctr" rotWithShape="0">
                      <a:srgbClr val="969696">
                        <a:alpha val="50000"/>
                      </a:srgbClr>
                    </a:outerShdw>
                  </a:effectLst>
                </p:spPr>
                <p:txBody>
                  <a:bodyPr wrap="none" anchor="ctr"/>
                  <a:lstStyle/>
                  <a:p>
                    <a:pPr algn="ctr">
                      <a:spcBef>
                        <a:spcPct val="0"/>
                      </a:spcBef>
                      <a:defRPr/>
                    </a:pPr>
                    <a:r>
                      <a:rPr lang="en-US" sz="2400">
                        <a:latin typeface="Arial Narrow" charset="0"/>
                        <a:cs typeface="+mn-cs"/>
                      </a:rPr>
                      <a:t>Relate to Audience</a:t>
                    </a:r>
                  </a:p>
                </p:txBody>
              </p:sp>
            </p:grpSp>
          </p:grpSp>
        </p:grpSp>
        <p:cxnSp>
          <p:nvCxnSpPr>
            <p:cNvPr id="436248" name="AutoShape 24"/>
            <p:cNvCxnSpPr>
              <a:cxnSpLocks noChangeShapeType="1"/>
              <a:stCxn id="436226" idx="2"/>
              <a:endCxn id="436228" idx="0"/>
            </p:cNvCxnSpPr>
            <p:nvPr/>
          </p:nvCxnSpPr>
          <p:spPr bwMode="auto">
            <a:xfrm rot="5400000">
              <a:off x="2068" y="772"/>
              <a:ext cx="336" cy="1288"/>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36249" name="AutoShape 25"/>
            <p:cNvCxnSpPr>
              <a:cxnSpLocks noChangeShapeType="1"/>
              <a:stCxn id="436226" idx="2"/>
              <a:endCxn id="436236" idx="0"/>
            </p:cNvCxnSpPr>
            <p:nvPr/>
          </p:nvCxnSpPr>
          <p:spPr bwMode="auto">
            <a:xfrm rot="16200000" flipH="1">
              <a:off x="3360" y="768"/>
              <a:ext cx="336" cy="1296"/>
            </a:xfrm>
            <a:prstGeom prst="bentConnector3">
              <a:avLst>
                <a:gd name="adj1" fmla="val 50000"/>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9" name="Rectangle 3"/>
          <p:cNvSpPr>
            <a:spLocks noGrp="1" noChangeArrowheads="1"/>
          </p:cNvSpPr>
          <p:nvPr>
            <p:ph type="title"/>
          </p:nvPr>
        </p:nvSpPr>
        <p:spPr>
          <a:solidFill>
            <a:srgbClr val="003366"/>
          </a:solidFill>
          <a:ln>
            <a:solidFill>
              <a:schemeClr val="tx1"/>
            </a:solidFill>
            <a:miter lim="800000"/>
            <a:headEnd/>
            <a:tailEnd/>
          </a:ln>
          <a:effectLst>
            <a:outerShdw blurRad="63500" dist="107763" dir="2700000" algn="ctr" rotWithShape="0">
              <a:schemeClr val="bg2">
                <a:alpha val="50000"/>
              </a:schemeClr>
            </a:outerShdw>
          </a:effectLst>
        </p:spPr>
        <p:txBody>
          <a:bodyPr/>
          <a:lstStyle/>
          <a:p>
            <a:pPr eaLnBrk="1" hangingPunct="1">
              <a:defRPr/>
            </a:pPr>
            <a:r>
              <a:rPr lang="en-US" smtClean="0">
                <a:solidFill>
                  <a:schemeClr val="bg1"/>
                </a:solidFill>
                <a:effectLst>
                  <a:outerShdw blurRad="38100" dist="38100" dir="2700000" algn="tl">
                    <a:srgbClr val="000000"/>
                  </a:outerShdw>
                </a:effectLst>
                <a:cs typeface="+mj-cs"/>
              </a:rPr>
              <a:t>Build Communication Skills</a:t>
            </a:r>
          </a:p>
        </p:txBody>
      </p:sp>
      <p:sp>
        <p:nvSpPr>
          <p:cNvPr id="7" name="Content Placeholder 6"/>
          <p:cNvSpPr>
            <a:spLocks noGrp="1"/>
          </p:cNvSpPr>
          <p:nvPr>
            <p:ph idx="1"/>
          </p:nvPr>
        </p:nvSpPr>
        <p:spPr/>
        <p:txBody>
          <a:bodyPr/>
          <a:lstStyle/>
          <a:p>
            <a:r>
              <a:rPr lang="en-US" sz="2400" dirty="0" smtClean="0"/>
              <a:t>On the job training</a:t>
            </a:r>
          </a:p>
          <a:p>
            <a:r>
              <a:rPr lang="en-US" sz="2400" dirty="0" smtClean="0"/>
              <a:t>Classroom instructions</a:t>
            </a:r>
          </a:p>
          <a:p>
            <a:r>
              <a:rPr lang="en-US" sz="2400" dirty="0" smtClean="0"/>
              <a:t>Reading newspaper, articles and other materials.</a:t>
            </a:r>
          </a:p>
          <a:p>
            <a:r>
              <a:rPr lang="en-US" sz="2400" dirty="0" smtClean="0"/>
              <a:t>Watching different informative programs.</a:t>
            </a:r>
          </a:p>
          <a:p>
            <a:r>
              <a:rPr lang="en-US" sz="2400" dirty="0" smtClean="0"/>
              <a:t>Attending seminars, lectures etc.</a:t>
            </a:r>
          </a:p>
          <a:p>
            <a:r>
              <a:rPr lang="en-US" sz="2400" dirty="0" smtClean="0"/>
              <a:t>Listening and understanding people.</a:t>
            </a:r>
          </a:p>
          <a:p>
            <a:r>
              <a:rPr lang="en-US" sz="2400" dirty="0" smtClean="0"/>
              <a:t>Observation</a:t>
            </a:r>
          </a:p>
          <a:p>
            <a:r>
              <a:rPr lang="en-US" sz="2400" dirty="0" smtClean="0"/>
              <a:t>Writing practice</a:t>
            </a:r>
          </a:p>
          <a:p>
            <a:r>
              <a:rPr lang="en-US" sz="2400" dirty="0" smtClean="0"/>
              <a:t>Grammar</a:t>
            </a:r>
          </a:p>
        </p:txBody>
      </p:sp>
      <p:sp>
        <p:nvSpPr>
          <p:cNvPr id="4" name="TextBox 3"/>
          <p:cNvSpPr txBox="1"/>
          <p:nvPr/>
        </p:nvSpPr>
        <p:spPr>
          <a:xfrm>
            <a:off x="457200" y="1905000"/>
            <a:ext cx="7467600" cy="276999"/>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817956862"/>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7" name="Rectangle 3"/>
          <p:cNvSpPr>
            <a:spLocks noGrp="1" noChangeArrowheads="1"/>
          </p:cNvSpPr>
          <p:nvPr>
            <p:ph type="title"/>
          </p:nvPr>
        </p:nvSpPr>
        <p:spPr>
          <a:xfrm>
            <a:off x="457200" y="381000"/>
            <a:ext cx="8229600" cy="1600200"/>
          </a:xfrm>
          <a:solidFill>
            <a:srgbClr val="5F5F5F"/>
          </a:solidFill>
          <a:ln w="19050">
            <a:solidFill>
              <a:srgbClr val="5F5F5F"/>
            </a:solidFill>
            <a:miter lim="800000"/>
            <a:headEnd/>
            <a:tailEnd/>
          </a:ln>
        </p:spPr>
        <p:txBody>
          <a:bodyPr/>
          <a:lstStyle/>
          <a:p>
            <a:pPr eaLnBrk="1" hangingPunct="1">
              <a:defRPr/>
            </a:pPr>
            <a:r>
              <a:rPr lang="en-US" smtClean="0">
                <a:solidFill>
                  <a:schemeClr val="bg1"/>
                </a:solidFill>
                <a:effectLst>
                  <a:outerShdw blurRad="38100" dist="38100" dir="2700000" algn="tl">
                    <a:srgbClr val="000000"/>
                  </a:outerShdw>
                </a:effectLst>
                <a:cs typeface="+mj-cs"/>
              </a:rPr>
              <a:t>Giving and Responding to Feedback</a:t>
            </a:r>
          </a:p>
        </p:txBody>
      </p:sp>
      <p:grpSp>
        <p:nvGrpSpPr>
          <p:cNvPr id="54276" name="Group 18"/>
          <p:cNvGrpSpPr>
            <a:grpSpLocks/>
          </p:cNvGrpSpPr>
          <p:nvPr/>
        </p:nvGrpSpPr>
        <p:grpSpPr bwMode="auto">
          <a:xfrm>
            <a:off x="457200" y="1981200"/>
            <a:ext cx="8229600" cy="4191000"/>
            <a:chOff x="288" y="1248"/>
            <a:chExt cx="5184" cy="2640"/>
          </a:xfrm>
        </p:grpSpPr>
        <p:sp>
          <p:nvSpPr>
            <p:cNvPr id="400386" name="Rectangle 2" descr="Diagonal brick"/>
            <p:cNvSpPr>
              <a:spLocks noChangeArrowheads="1"/>
            </p:cNvSpPr>
            <p:nvPr/>
          </p:nvSpPr>
          <p:spPr bwMode="auto">
            <a:xfrm>
              <a:off x="288" y="1248"/>
              <a:ext cx="5184" cy="2640"/>
            </a:xfrm>
            <a:prstGeom prst="rect">
              <a:avLst/>
            </a:prstGeom>
            <a:pattFill prst="diagBrick">
              <a:fgClr>
                <a:srgbClr val="EAEAEA"/>
              </a:fgClr>
              <a:bgClr>
                <a:schemeClr val="bg1"/>
              </a:bgClr>
            </a:pattFill>
            <a:ln w="19050">
              <a:solidFill>
                <a:srgbClr val="5F5F5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4278" name="Group 17"/>
            <p:cNvGrpSpPr>
              <a:grpSpLocks/>
            </p:cNvGrpSpPr>
            <p:nvPr/>
          </p:nvGrpSpPr>
          <p:grpSpPr bwMode="auto">
            <a:xfrm>
              <a:off x="432" y="1248"/>
              <a:ext cx="4896" cy="2384"/>
              <a:chOff x="432" y="1248"/>
              <a:chExt cx="4896" cy="2384"/>
            </a:xfrm>
          </p:grpSpPr>
          <p:grpSp>
            <p:nvGrpSpPr>
              <p:cNvPr id="54279" name="Group 4"/>
              <p:cNvGrpSpPr>
                <a:grpSpLocks/>
              </p:cNvGrpSpPr>
              <p:nvPr/>
            </p:nvGrpSpPr>
            <p:grpSpPr bwMode="auto">
              <a:xfrm>
                <a:off x="432" y="1600"/>
                <a:ext cx="4896" cy="2032"/>
                <a:chOff x="432" y="1728"/>
                <a:chExt cx="4896" cy="1776"/>
              </a:xfrm>
            </p:grpSpPr>
            <p:sp>
              <p:nvSpPr>
                <p:cNvPr id="400389" name="Rectangle 5"/>
                <p:cNvSpPr>
                  <a:spLocks noChangeArrowheads="1"/>
                </p:cNvSpPr>
                <p:nvPr/>
              </p:nvSpPr>
              <p:spPr bwMode="auto">
                <a:xfrm>
                  <a:off x="458" y="1728"/>
                  <a:ext cx="2252" cy="672"/>
                </a:xfrm>
                <a:prstGeom prst="rect">
                  <a:avLst/>
                </a:prstGeom>
                <a:solidFill>
                  <a:srgbClr val="FFFFCC"/>
                </a:solidFill>
                <a:ln w="9525">
                  <a:solidFill>
                    <a:srgbClr val="5F5F5F"/>
                  </a:solidFill>
                  <a:miter lim="800000"/>
                  <a:headEnd/>
                  <a:tailEnd/>
                </a:ln>
                <a:effectLst>
                  <a:outerShdw blurRad="63500" dist="107763" dir="2700000" algn="ctr" rotWithShape="0">
                    <a:schemeClr val="bg2">
                      <a:alpha val="50000"/>
                    </a:schemeClr>
                  </a:outerShdw>
                </a:effectLst>
              </p:spPr>
              <p:txBody>
                <a:bodyPr wrap="none" anchor="ctr"/>
                <a:lstStyle/>
                <a:p>
                  <a:pPr algn="ctr">
                    <a:spcBef>
                      <a:spcPct val="0"/>
                    </a:spcBef>
                    <a:defRPr/>
                  </a:pPr>
                  <a:r>
                    <a:rPr lang="en-US" sz="2800">
                      <a:latin typeface="Arial" charset="0"/>
                      <a:cs typeface="+mn-cs"/>
                    </a:rPr>
                    <a:t>Constructive </a:t>
                  </a:r>
                </a:p>
                <a:p>
                  <a:pPr algn="ctr">
                    <a:spcBef>
                      <a:spcPct val="0"/>
                    </a:spcBef>
                    <a:defRPr/>
                  </a:pPr>
                  <a:r>
                    <a:rPr lang="en-US" sz="2800">
                      <a:latin typeface="Arial" charset="0"/>
                      <a:cs typeface="+mn-cs"/>
                    </a:rPr>
                    <a:t>Feedback</a:t>
                  </a:r>
                </a:p>
              </p:txBody>
            </p:sp>
            <p:sp>
              <p:nvSpPr>
                <p:cNvPr id="400390" name="Rectangle 6"/>
                <p:cNvSpPr>
                  <a:spLocks noChangeArrowheads="1"/>
                </p:cNvSpPr>
                <p:nvPr/>
              </p:nvSpPr>
              <p:spPr bwMode="auto">
                <a:xfrm>
                  <a:off x="3050" y="1728"/>
                  <a:ext cx="2252" cy="672"/>
                </a:xfrm>
                <a:prstGeom prst="rect">
                  <a:avLst/>
                </a:prstGeom>
                <a:solidFill>
                  <a:srgbClr val="CCECFF"/>
                </a:solidFill>
                <a:ln w="9525">
                  <a:solidFill>
                    <a:srgbClr val="5F5F5F"/>
                  </a:solidFill>
                  <a:miter lim="800000"/>
                  <a:headEnd/>
                  <a:tailEnd/>
                </a:ln>
                <a:effectLst>
                  <a:outerShdw blurRad="63500" dist="107763" dir="2700000" algn="ctr" rotWithShape="0">
                    <a:schemeClr val="bg2">
                      <a:alpha val="50000"/>
                    </a:schemeClr>
                  </a:outerShdw>
                </a:effectLst>
              </p:spPr>
              <p:txBody>
                <a:bodyPr wrap="none" anchor="ctr"/>
                <a:lstStyle/>
                <a:p>
                  <a:pPr algn="ctr">
                    <a:spcBef>
                      <a:spcPct val="0"/>
                    </a:spcBef>
                    <a:defRPr/>
                  </a:pPr>
                  <a:r>
                    <a:rPr lang="en-US" sz="2800">
                      <a:latin typeface="Arial" charset="0"/>
                      <a:cs typeface="+mn-cs"/>
                    </a:rPr>
                    <a:t>Destructive </a:t>
                  </a:r>
                </a:p>
                <a:p>
                  <a:pPr algn="ctr">
                    <a:spcBef>
                      <a:spcPct val="0"/>
                    </a:spcBef>
                    <a:defRPr/>
                  </a:pPr>
                  <a:r>
                    <a:rPr lang="en-US" sz="2800">
                      <a:latin typeface="Arial" charset="0"/>
                      <a:cs typeface="+mn-cs"/>
                    </a:rPr>
                    <a:t>Feedback</a:t>
                  </a:r>
                </a:p>
              </p:txBody>
            </p:sp>
            <p:sp>
              <p:nvSpPr>
                <p:cNvPr id="400391" name="Rectangle 7"/>
                <p:cNvSpPr>
                  <a:spLocks noChangeArrowheads="1"/>
                </p:cNvSpPr>
                <p:nvPr/>
              </p:nvSpPr>
              <p:spPr bwMode="auto">
                <a:xfrm>
                  <a:off x="432" y="2832"/>
                  <a:ext cx="1008" cy="672"/>
                </a:xfrm>
                <a:prstGeom prst="rect">
                  <a:avLst/>
                </a:prstGeom>
                <a:solidFill>
                  <a:srgbClr val="FFFFCC"/>
                </a:solidFill>
                <a:ln w="9525">
                  <a:solidFill>
                    <a:srgbClr val="5F5F5F"/>
                  </a:solidFill>
                  <a:miter lim="800000"/>
                  <a:headEnd/>
                  <a:tailEnd/>
                </a:ln>
                <a:effectLst>
                  <a:outerShdw blurRad="63500" dist="107763" dir="2700000" algn="ctr" rotWithShape="0">
                    <a:schemeClr val="bg2">
                      <a:alpha val="50000"/>
                    </a:schemeClr>
                  </a:outerShdw>
                </a:effectLst>
              </p:spPr>
              <p:txBody>
                <a:bodyPr wrap="none" anchor="ctr"/>
                <a:lstStyle/>
                <a:p>
                  <a:pPr algn="ctr">
                    <a:spcBef>
                      <a:spcPct val="0"/>
                    </a:spcBef>
                    <a:defRPr/>
                  </a:pPr>
                  <a:r>
                    <a:rPr lang="en-US" sz="2400">
                      <a:latin typeface="Arial Narrow" charset="0"/>
                      <a:cs typeface="+mn-cs"/>
                    </a:rPr>
                    <a:t>Process</a:t>
                  </a:r>
                </a:p>
                <a:p>
                  <a:pPr algn="ctr">
                    <a:spcBef>
                      <a:spcPct val="0"/>
                    </a:spcBef>
                    <a:defRPr/>
                  </a:pPr>
                  <a:r>
                    <a:rPr lang="en-US" sz="2400">
                      <a:latin typeface="Arial Narrow" charset="0"/>
                      <a:cs typeface="+mn-cs"/>
                    </a:rPr>
                    <a:t>Focused</a:t>
                  </a:r>
                </a:p>
              </p:txBody>
            </p:sp>
            <p:sp>
              <p:nvSpPr>
                <p:cNvPr id="400392" name="Rectangle 8"/>
                <p:cNvSpPr>
                  <a:spLocks noChangeArrowheads="1"/>
                </p:cNvSpPr>
                <p:nvPr/>
              </p:nvSpPr>
              <p:spPr bwMode="auto">
                <a:xfrm>
                  <a:off x="1728" y="2832"/>
                  <a:ext cx="1008" cy="672"/>
                </a:xfrm>
                <a:prstGeom prst="rect">
                  <a:avLst/>
                </a:prstGeom>
                <a:solidFill>
                  <a:srgbClr val="FFFFCC"/>
                </a:solidFill>
                <a:ln w="9525">
                  <a:solidFill>
                    <a:srgbClr val="5F5F5F"/>
                  </a:solidFill>
                  <a:miter lim="800000"/>
                  <a:headEnd/>
                  <a:tailEnd/>
                </a:ln>
                <a:effectLst>
                  <a:outerShdw blurRad="63500" dist="107763" dir="2700000" algn="ctr" rotWithShape="0">
                    <a:schemeClr val="bg2">
                      <a:alpha val="50000"/>
                    </a:schemeClr>
                  </a:outerShdw>
                </a:effectLst>
              </p:spPr>
              <p:txBody>
                <a:bodyPr wrap="none" anchor="ctr"/>
                <a:lstStyle/>
                <a:p>
                  <a:pPr algn="ctr">
                    <a:spcBef>
                      <a:spcPct val="0"/>
                    </a:spcBef>
                    <a:defRPr/>
                  </a:pPr>
                  <a:r>
                    <a:rPr lang="en-US" sz="2400">
                      <a:latin typeface="Arial Narrow" charset="0"/>
                      <a:cs typeface="+mn-cs"/>
                    </a:rPr>
                    <a:t>Outcome</a:t>
                  </a:r>
                </a:p>
                <a:p>
                  <a:pPr algn="ctr">
                    <a:spcBef>
                      <a:spcPct val="0"/>
                    </a:spcBef>
                    <a:defRPr/>
                  </a:pPr>
                  <a:r>
                    <a:rPr lang="en-US" sz="2400">
                      <a:latin typeface="Arial Narrow" charset="0"/>
                      <a:cs typeface="+mn-cs"/>
                    </a:rPr>
                    <a:t>Focused</a:t>
                  </a:r>
                </a:p>
              </p:txBody>
            </p:sp>
            <p:sp>
              <p:nvSpPr>
                <p:cNvPr id="400393" name="Rectangle 9"/>
                <p:cNvSpPr>
                  <a:spLocks noChangeArrowheads="1"/>
                </p:cNvSpPr>
                <p:nvPr/>
              </p:nvSpPr>
              <p:spPr bwMode="auto">
                <a:xfrm>
                  <a:off x="3024" y="2832"/>
                  <a:ext cx="1008" cy="672"/>
                </a:xfrm>
                <a:prstGeom prst="rect">
                  <a:avLst/>
                </a:prstGeom>
                <a:solidFill>
                  <a:srgbClr val="CCECFF"/>
                </a:solidFill>
                <a:ln w="9525">
                  <a:solidFill>
                    <a:srgbClr val="5F5F5F"/>
                  </a:solidFill>
                  <a:miter lim="800000"/>
                  <a:headEnd/>
                  <a:tailEnd/>
                </a:ln>
                <a:effectLst>
                  <a:outerShdw blurRad="63500" dist="107763" dir="2700000" algn="ctr" rotWithShape="0">
                    <a:schemeClr val="bg2">
                      <a:alpha val="50000"/>
                    </a:schemeClr>
                  </a:outerShdw>
                </a:effectLst>
              </p:spPr>
              <p:txBody>
                <a:bodyPr wrap="none" anchor="ctr"/>
                <a:lstStyle/>
                <a:p>
                  <a:pPr algn="ctr">
                    <a:spcBef>
                      <a:spcPct val="0"/>
                    </a:spcBef>
                    <a:defRPr/>
                  </a:pPr>
                  <a:r>
                    <a:rPr lang="en-US" sz="2400">
                      <a:latin typeface="Arial Narrow" charset="0"/>
                      <a:cs typeface="+mn-cs"/>
                    </a:rPr>
                    <a:t>Personal</a:t>
                  </a:r>
                </a:p>
                <a:p>
                  <a:pPr algn="ctr">
                    <a:spcBef>
                      <a:spcPct val="0"/>
                    </a:spcBef>
                    <a:defRPr/>
                  </a:pPr>
                  <a:r>
                    <a:rPr lang="en-US" sz="2400">
                      <a:latin typeface="Arial Narrow" charset="0"/>
                      <a:cs typeface="+mn-cs"/>
                    </a:rPr>
                    <a:t>Attacks</a:t>
                  </a:r>
                </a:p>
              </p:txBody>
            </p:sp>
            <p:sp>
              <p:nvSpPr>
                <p:cNvPr id="400394" name="Rectangle 10"/>
                <p:cNvSpPr>
                  <a:spLocks noChangeArrowheads="1"/>
                </p:cNvSpPr>
                <p:nvPr/>
              </p:nvSpPr>
              <p:spPr bwMode="auto">
                <a:xfrm>
                  <a:off x="4320" y="2832"/>
                  <a:ext cx="1008" cy="672"/>
                </a:xfrm>
                <a:prstGeom prst="rect">
                  <a:avLst/>
                </a:prstGeom>
                <a:solidFill>
                  <a:srgbClr val="CCECFF"/>
                </a:solidFill>
                <a:ln w="9525">
                  <a:solidFill>
                    <a:srgbClr val="5F5F5F"/>
                  </a:solidFill>
                  <a:miter lim="800000"/>
                  <a:headEnd/>
                  <a:tailEnd/>
                </a:ln>
                <a:effectLst>
                  <a:outerShdw blurRad="63500" dist="107763" dir="2700000" algn="ctr" rotWithShape="0">
                    <a:schemeClr val="bg2">
                      <a:alpha val="50000"/>
                    </a:schemeClr>
                  </a:outerShdw>
                </a:effectLst>
              </p:spPr>
              <p:txBody>
                <a:bodyPr wrap="none" anchor="ctr"/>
                <a:lstStyle/>
                <a:p>
                  <a:pPr algn="ctr">
                    <a:spcBef>
                      <a:spcPct val="0"/>
                    </a:spcBef>
                    <a:defRPr/>
                  </a:pPr>
                  <a:r>
                    <a:rPr lang="en-US" sz="2400">
                      <a:latin typeface="Arial Narrow" charset="0"/>
                      <a:cs typeface="+mn-cs"/>
                    </a:rPr>
                    <a:t>Unclear</a:t>
                  </a:r>
                </a:p>
                <a:p>
                  <a:pPr algn="ctr">
                    <a:spcBef>
                      <a:spcPct val="0"/>
                    </a:spcBef>
                    <a:defRPr/>
                  </a:pPr>
                  <a:r>
                    <a:rPr lang="en-US" sz="2400">
                      <a:latin typeface="Arial Narrow" charset="0"/>
                      <a:cs typeface="+mn-cs"/>
                    </a:rPr>
                    <a:t>Guidelines</a:t>
                  </a:r>
                </a:p>
              </p:txBody>
            </p:sp>
          </p:grpSp>
          <p:cxnSp>
            <p:nvCxnSpPr>
              <p:cNvPr id="400395" name="AutoShape 11"/>
              <p:cNvCxnSpPr>
                <a:cxnSpLocks noChangeShapeType="1"/>
                <a:stCxn id="400387" idx="2"/>
                <a:endCxn id="400389" idx="0"/>
              </p:cNvCxnSpPr>
              <p:nvPr/>
            </p:nvCxnSpPr>
            <p:spPr bwMode="auto">
              <a:xfrm rot="5400000">
                <a:off x="2056" y="776"/>
                <a:ext cx="352" cy="1296"/>
              </a:xfrm>
              <a:prstGeom prst="bentConnector3">
                <a:avLst>
                  <a:gd name="adj1" fmla="val 50000"/>
                </a:avLst>
              </a:prstGeom>
              <a:noFill/>
              <a:ln w="9525">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00396" name="AutoShape 12"/>
              <p:cNvCxnSpPr>
                <a:cxnSpLocks noChangeShapeType="1"/>
                <a:stCxn id="400387" idx="2"/>
                <a:endCxn id="400390" idx="0"/>
              </p:cNvCxnSpPr>
              <p:nvPr/>
            </p:nvCxnSpPr>
            <p:spPr bwMode="auto">
              <a:xfrm rot="16200000" flipH="1">
                <a:off x="3352" y="776"/>
                <a:ext cx="352" cy="1296"/>
              </a:xfrm>
              <a:prstGeom prst="bentConnector3">
                <a:avLst>
                  <a:gd name="adj1" fmla="val 50000"/>
                </a:avLst>
              </a:prstGeom>
              <a:noFill/>
              <a:ln w="9525">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00397" name="AutoShape 13"/>
              <p:cNvCxnSpPr>
                <a:cxnSpLocks noChangeShapeType="1"/>
                <a:stCxn id="400389" idx="2"/>
                <a:endCxn id="400391" idx="0"/>
              </p:cNvCxnSpPr>
              <p:nvPr/>
            </p:nvCxnSpPr>
            <p:spPr bwMode="auto">
              <a:xfrm rot="5400000">
                <a:off x="1013" y="2292"/>
                <a:ext cx="494" cy="648"/>
              </a:xfrm>
              <a:prstGeom prst="bentConnector3">
                <a:avLst>
                  <a:gd name="adj1" fmla="val 49796"/>
                </a:avLst>
              </a:prstGeom>
              <a:noFill/>
              <a:ln w="9525">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00398" name="AutoShape 14"/>
              <p:cNvCxnSpPr>
                <a:cxnSpLocks noChangeShapeType="1"/>
                <a:stCxn id="400389" idx="2"/>
                <a:endCxn id="400392" idx="0"/>
              </p:cNvCxnSpPr>
              <p:nvPr/>
            </p:nvCxnSpPr>
            <p:spPr bwMode="auto">
              <a:xfrm rot="16200000" flipH="1">
                <a:off x="1661" y="2292"/>
                <a:ext cx="494" cy="648"/>
              </a:xfrm>
              <a:prstGeom prst="bentConnector3">
                <a:avLst>
                  <a:gd name="adj1" fmla="val 49796"/>
                </a:avLst>
              </a:prstGeom>
              <a:noFill/>
              <a:ln w="9525">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00399" name="AutoShape 15"/>
              <p:cNvCxnSpPr>
                <a:cxnSpLocks noChangeShapeType="1"/>
                <a:stCxn id="400390" idx="2"/>
                <a:endCxn id="400393" idx="0"/>
              </p:cNvCxnSpPr>
              <p:nvPr/>
            </p:nvCxnSpPr>
            <p:spPr bwMode="auto">
              <a:xfrm rot="5400000">
                <a:off x="3605" y="2292"/>
                <a:ext cx="494" cy="648"/>
              </a:xfrm>
              <a:prstGeom prst="bentConnector3">
                <a:avLst>
                  <a:gd name="adj1" fmla="val 49796"/>
                </a:avLst>
              </a:prstGeom>
              <a:noFill/>
              <a:ln w="9525">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00400" name="AutoShape 16"/>
              <p:cNvCxnSpPr>
                <a:cxnSpLocks noChangeShapeType="1"/>
                <a:stCxn id="400390" idx="2"/>
                <a:endCxn id="400394" idx="0"/>
              </p:cNvCxnSpPr>
              <p:nvPr/>
            </p:nvCxnSpPr>
            <p:spPr bwMode="auto">
              <a:xfrm rot="16200000" flipH="1">
                <a:off x="4253" y="2292"/>
                <a:ext cx="494" cy="648"/>
              </a:xfrm>
              <a:prstGeom prst="bentConnector3">
                <a:avLst>
                  <a:gd name="adj1" fmla="val 49796"/>
                </a:avLst>
              </a:prstGeom>
              <a:noFill/>
              <a:ln w="9525">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spTree>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a:xfrm>
            <a:off x="457200" y="381000"/>
            <a:ext cx="8229600" cy="1600200"/>
          </a:xfrm>
          <a:solidFill>
            <a:srgbClr val="800000"/>
          </a:solidFill>
          <a:ln w="28575">
            <a:solidFill>
              <a:schemeClr val="tx1"/>
            </a:solidFill>
            <a:miter lim="800000"/>
            <a:headEnd/>
            <a:tailEnd/>
          </a:ln>
        </p:spPr>
        <p:txBody>
          <a:bodyPr/>
          <a:lstStyle/>
          <a:p>
            <a:pPr eaLnBrk="1" hangingPunct="1">
              <a:defRPr/>
            </a:pPr>
            <a:r>
              <a:rPr lang="en-US" sz="4800" smtClean="0">
                <a:solidFill>
                  <a:schemeClr val="bg1"/>
                </a:solidFill>
                <a:effectLst>
                  <a:outerShdw blurRad="38100" dist="38100" dir="2700000" algn="tl">
                    <a:srgbClr val="000000"/>
                  </a:outerShdw>
                </a:effectLst>
                <a:cs typeface="+mj-cs"/>
              </a:rPr>
              <a:t>Ethical Communication</a:t>
            </a:r>
          </a:p>
        </p:txBody>
      </p:sp>
      <p:sp>
        <p:nvSpPr>
          <p:cNvPr id="406622" name="Rectangle 94"/>
          <p:cNvSpPr>
            <a:spLocks noChangeArrowheads="1"/>
          </p:cNvSpPr>
          <p:nvPr/>
        </p:nvSpPr>
        <p:spPr bwMode="auto">
          <a:xfrm>
            <a:off x="3124200" y="1981200"/>
            <a:ext cx="5562600" cy="4191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8373" name="Group 99"/>
          <p:cNvGrpSpPr>
            <a:grpSpLocks/>
          </p:cNvGrpSpPr>
          <p:nvPr/>
        </p:nvGrpSpPr>
        <p:grpSpPr bwMode="auto">
          <a:xfrm>
            <a:off x="457200" y="1981200"/>
            <a:ext cx="8229600" cy="4191000"/>
            <a:chOff x="288" y="1248"/>
            <a:chExt cx="5184" cy="2640"/>
          </a:xfrm>
        </p:grpSpPr>
        <p:sp>
          <p:nvSpPr>
            <p:cNvPr id="406531" name="Rectangle 3" descr="40%"/>
            <p:cNvSpPr>
              <a:spLocks noChangeArrowheads="1"/>
            </p:cNvSpPr>
            <p:nvPr/>
          </p:nvSpPr>
          <p:spPr bwMode="auto">
            <a:xfrm>
              <a:off x="288" y="1248"/>
              <a:ext cx="1392" cy="2640"/>
            </a:xfrm>
            <a:prstGeom prst="rect">
              <a:avLst/>
            </a:prstGeom>
            <a:pattFill prst="pct40">
              <a:fgClr>
                <a:srgbClr val="FFFFCC"/>
              </a:fgClr>
              <a:bgClr>
                <a:srgbClr val="E3C7AB"/>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8375" name="Group 4"/>
            <p:cNvGrpSpPr>
              <a:grpSpLocks/>
            </p:cNvGrpSpPr>
            <p:nvPr/>
          </p:nvGrpSpPr>
          <p:grpSpPr bwMode="auto">
            <a:xfrm>
              <a:off x="384" y="1310"/>
              <a:ext cx="1378" cy="2555"/>
              <a:chOff x="576" y="1076"/>
              <a:chExt cx="1378" cy="2787"/>
            </a:xfrm>
          </p:grpSpPr>
          <p:sp>
            <p:nvSpPr>
              <p:cNvPr id="58380" name="Freeform 5"/>
              <p:cNvSpPr>
                <a:spLocks/>
              </p:cNvSpPr>
              <p:nvPr/>
            </p:nvSpPr>
            <p:spPr bwMode="auto">
              <a:xfrm>
                <a:off x="597" y="1094"/>
                <a:ext cx="1337" cy="2555"/>
              </a:xfrm>
              <a:custGeom>
                <a:avLst/>
                <a:gdLst>
                  <a:gd name="T0" fmla="*/ 518 w 1337"/>
                  <a:gd name="T1" fmla="*/ 72 h 2555"/>
                  <a:gd name="T2" fmla="*/ 610 w 1337"/>
                  <a:gd name="T3" fmla="*/ 0 h 2555"/>
                  <a:gd name="T4" fmla="*/ 686 w 1337"/>
                  <a:gd name="T5" fmla="*/ 57 h 2555"/>
                  <a:gd name="T6" fmla="*/ 812 w 1337"/>
                  <a:gd name="T7" fmla="*/ 81 h 2555"/>
                  <a:gd name="T8" fmla="*/ 1054 w 1337"/>
                  <a:gd name="T9" fmla="*/ 483 h 2555"/>
                  <a:gd name="T10" fmla="*/ 1236 w 1337"/>
                  <a:gd name="T11" fmla="*/ 763 h 2555"/>
                  <a:gd name="T12" fmla="*/ 1124 w 1337"/>
                  <a:gd name="T13" fmla="*/ 756 h 2555"/>
                  <a:gd name="T14" fmla="*/ 1104 w 1337"/>
                  <a:gd name="T15" fmla="*/ 847 h 2555"/>
                  <a:gd name="T16" fmla="*/ 1238 w 1337"/>
                  <a:gd name="T17" fmla="*/ 832 h 2555"/>
                  <a:gd name="T18" fmla="*/ 1337 w 1337"/>
                  <a:gd name="T19" fmla="*/ 802 h 2555"/>
                  <a:gd name="T20" fmla="*/ 1274 w 1337"/>
                  <a:gd name="T21" fmla="*/ 2471 h 2555"/>
                  <a:gd name="T22" fmla="*/ 625 w 1337"/>
                  <a:gd name="T23" fmla="*/ 2555 h 2555"/>
                  <a:gd name="T24" fmla="*/ 303 w 1337"/>
                  <a:gd name="T25" fmla="*/ 2054 h 2555"/>
                  <a:gd name="T26" fmla="*/ 250 w 1337"/>
                  <a:gd name="T27" fmla="*/ 1896 h 2555"/>
                  <a:gd name="T28" fmla="*/ 392 w 1337"/>
                  <a:gd name="T29" fmla="*/ 1779 h 2555"/>
                  <a:gd name="T30" fmla="*/ 387 w 1337"/>
                  <a:gd name="T31" fmla="*/ 1643 h 2555"/>
                  <a:gd name="T32" fmla="*/ 291 w 1337"/>
                  <a:gd name="T33" fmla="*/ 1539 h 2555"/>
                  <a:gd name="T34" fmla="*/ 200 w 1337"/>
                  <a:gd name="T35" fmla="*/ 1455 h 2555"/>
                  <a:gd name="T36" fmla="*/ 0 w 1337"/>
                  <a:gd name="T37" fmla="*/ 1241 h 2555"/>
                  <a:gd name="T38" fmla="*/ 27 w 1337"/>
                  <a:gd name="T39" fmla="*/ 1085 h 2555"/>
                  <a:gd name="T40" fmla="*/ 158 w 1337"/>
                  <a:gd name="T41" fmla="*/ 1014 h 2555"/>
                  <a:gd name="T42" fmla="*/ 235 w 1337"/>
                  <a:gd name="T43" fmla="*/ 906 h 2555"/>
                  <a:gd name="T44" fmla="*/ 124 w 1337"/>
                  <a:gd name="T45" fmla="*/ 731 h 2555"/>
                  <a:gd name="T46" fmla="*/ 208 w 1337"/>
                  <a:gd name="T47" fmla="*/ 554 h 2555"/>
                  <a:gd name="T48" fmla="*/ 104 w 1337"/>
                  <a:gd name="T49" fmla="*/ 405 h 2555"/>
                  <a:gd name="T50" fmla="*/ 48 w 1337"/>
                  <a:gd name="T51" fmla="*/ 232 h 2555"/>
                  <a:gd name="T52" fmla="*/ 172 w 1337"/>
                  <a:gd name="T53" fmla="*/ 111 h 2555"/>
                  <a:gd name="T54" fmla="*/ 286 w 1337"/>
                  <a:gd name="T55" fmla="*/ 152 h 2555"/>
                  <a:gd name="T56" fmla="*/ 306 w 1337"/>
                  <a:gd name="T57" fmla="*/ 251 h 2555"/>
                  <a:gd name="T58" fmla="*/ 217 w 1337"/>
                  <a:gd name="T59" fmla="*/ 284 h 2555"/>
                  <a:gd name="T60" fmla="*/ 122 w 1337"/>
                  <a:gd name="T61" fmla="*/ 299 h 2555"/>
                  <a:gd name="T62" fmla="*/ 280 w 1337"/>
                  <a:gd name="T63" fmla="*/ 429 h 2555"/>
                  <a:gd name="T64" fmla="*/ 273 w 1337"/>
                  <a:gd name="T65" fmla="*/ 718 h 2555"/>
                  <a:gd name="T66" fmla="*/ 312 w 1337"/>
                  <a:gd name="T67" fmla="*/ 1073 h 2555"/>
                  <a:gd name="T68" fmla="*/ 191 w 1337"/>
                  <a:gd name="T69" fmla="*/ 1222 h 2555"/>
                  <a:gd name="T70" fmla="*/ 202 w 1337"/>
                  <a:gd name="T71" fmla="*/ 1375 h 2555"/>
                  <a:gd name="T72" fmla="*/ 312 w 1337"/>
                  <a:gd name="T73" fmla="*/ 1472 h 2555"/>
                  <a:gd name="T74" fmla="*/ 392 w 1337"/>
                  <a:gd name="T75" fmla="*/ 1414 h 2555"/>
                  <a:gd name="T76" fmla="*/ 524 w 1337"/>
                  <a:gd name="T77" fmla="*/ 1366 h 2555"/>
                  <a:gd name="T78" fmla="*/ 589 w 1337"/>
                  <a:gd name="T79" fmla="*/ 1502 h 2555"/>
                  <a:gd name="T80" fmla="*/ 712 w 1337"/>
                  <a:gd name="T81" fmla="*/ 1563 h 2555"/>
                  <a:gd name="T82" fmla="*/ 747 w 1337"/>
                  <a:gd name="T83" fmla="*/ 1461 h 2555"/>
                  <a:gd name="T84" fmla="*/ 669 w 1337"/>
                  <a:gd name="T85" fmla="*/ 1330 h 2555"/>
                  <a:gd name="T86" fmla="*/ 488 w 1337"/>
                  <a:gd name="T87" fmla="*/ 1211 h 2555"/>
                  <a:gd name="T88" fmla="*/ 416 w 1337"/>
                  <a:gd name="T89" fmla="*/ 895 h 2555"/>
                  <a:gd name="T90" fmla="*/ 440 w 1337"/>
                  <a:gd name="T91" fmla="*/ 748 h 2555"/>
                  <a:gd name="T92" fmla="*/ 431 w 1337"/>
                  <a:gd name="T93" fmla="*/ 495 h 2555"/>
                  <a:gd name="T94" fmla="*/ 468 w 1337"/>
                  <a:gd name="T95" fmla="*/ 191 h 2555"/>
                  <a:gd name="T96" fmla="*/ 535 w 1337"/>
                  <a:gd name="T97" fmla="*/ 113 h 25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37" h="2555">
                    <a:moveTo>
                      <a:pt x="535" y="113"/>
                    </a:moveTo>
                    <a:lnTo>
                      <a:pt x="518" y="72"/>
                    </a:lnTo>
                    <a:lnTo>
                      <a:pt x="548" y="18"/>
                    </a:lnTo>
                    <a:lnTo>
                      <a:pt x="610" y="0"/>
                    </a:lnTo>
                    <a:lnTo>
                      <a:pt x="646" y="7"/>
                    </a:lnTo>
                    <a:lnTo>
                      <a:pt x="686" y="57"/>
                    </a:lnTo>
                    <a:lnTo>
                      <a:pt x="741" y="48"/>
                    </a:lnTo>
                    <a:lnTo>
                      <a:pt x="812" y="81"/>
                    </a:lnTo>
                    <a:lnTo>
                      <a:pt x="926" y="167"/>
                    </a:lnTo>
                    <a:lnTo>
                      <a:pt x="1054" y="483"/>
                    </a:lnTo>
                    <a:lnTo>
                      <a:pt x="1182" y="617"/>
                    </a:lnTo>
                    <a:lnTo>
                      <a:pt x="1236" y="763"/>
                    </a:lnTo>
                    <a:lnTo>
                      <a:pt x="1155" y="775"/>
                    </a:lnTo>
                    <a:lnTo>
                      <a:pt x="1124" y="756"/>
                    </a:lnTo>
                    <a:lnTo>
                      <a:pt x="1123" y="811"/>
                    </a:lnTo>
                    <a:lnTo>
                      <a:pt x="1104" y="847"/>
                    </a:lnTo>
                    <a:lnTo>
                      <a:pt x="1143" y="912"/>
                    </a:lnTo>
                    <a:lnTo>
                      <a:pt x="1238" y="832"/>
                    </a:lnTo>
                    <a:lnTo>
                      <a:pt x="1274" y="813"/>
                    </a:lnTo>
                    <a:lnTo>
                      <a:pt x="1337" y="802"/>
                    </a:lnTo>
                    <a:lnTo>
                      <a:pt x="1322" y="1366"/>
                    </a:lnTo>
                    <a:lnTo>
                      <a:pt x="1274" y="2471"/>
                    </a:lnTo>
                    <a:lnTo>
                      <a:pt x="1018" y="2414"/>
                    </a:lnTo>
                    <a:lnTo>
                      <a:pt x="625" y="2555"/>
                    </a:lnTo>
                    <a:lnTo>
                      <a:pt x="342" y="2242"/>
                    </a:lnTo>
                    <a:lnTo>
                      <a:pt x="303" y="2054"/>
                    </a:lnTo>
                    <a:lnTo>
                      <a:pt x="226" y="1976"/>
                    </a:lnTo>
                    <a:lnTo>
                      <a:pt x="250" y="1896"/>
                    </a:lnTo>
                    <a:lnTo>
                      <a:pt x="316" y="1818"/>
                    </a:lnTo>
                    <a:lnTo>
                      <a:pt x="392" y="1779"/>
                    </a:lnTo>
                    <a:lnTo>
                      <a:pt x="444" y="1740"/>
                    </a:lnTo>
                    <a:lnTo>
                      <a:pt x="387" y="1643"/>
                    </a:lnTo>
                    <a:lnTo>
                      <a:pt x="273" y="1619"/>
                    </a:lnTo>
                    <a:lnTo>
                      <a:pt x="291" y="1539"/>
                    </a:lnTo>
                    <a:lnTo>
                      <a:pt x="306" y="1509"/>
                    </a:lnTo>
                    <a:lnTo>
                      <a:pt x="200" y="1455"/>
                    </a:lnTo>
                    <a:lnTo>
                      <a:pt x="44" y="1341"/>
                    </a:lnTo>
                    <a:lnTo>
                      <a:pt x="0" y="1241"/>
                    </a:lnTo>
                    <a:lnTo>
                      <a:pt x="0" y="1159"/>
                    </a:lnTo>
                    <a:lnTo>
                      <a:pt x="27" y="1085"/>
                    </a:lnTo>
                    <a:lnTo>
                      <a:pt x="92" y="1038"/>
                    </a:lnTo>
                    <a:lnTo>
                      <a:pt x="158" y="1014"/>
                    </a:lnTo>
                    <a:lnTo>
                      <a:pt x="208" y="986"/>
                    </a:lnTo>
                    <a:lnTo>
                      <a:pt x="235" y="906"/>
                    </a:lnTo>
                    <a:lnTo>
                      <a:pt x="211" y="837"/>
                    </a:lnTo>
                    <a:lnTo>
                      <a:pt x="124" y="731"/>
                    </a:lnTo>
                    <a:lnTo>
                      <a:pt x="146" y="659"/>
                    </a:lnTo>
                    <a:lnTo>
                      <a:pt x="208" y="554"/>
                    </a:lnTo>
                    <a:lnTo>
                      <a:pt x="187" y="476"/>
                    </a:lnTo>
                    <a:lnTo>
                      <a:pt x="104" y="405"/>
                    </a:lnTo>
                    <a:lnTo>
                      <a:pt x="44" y="340"/>
                    </a:lnTo>
                    <a:lnTo>
                      <a:pt x="48" y="232"/>
                    </a:lnTo>
                    <a:lnTo>
                      <a:pt x="107" y="156"/>
                    </a:lnTo>
                    <a:lnTo>
                      <a:pt x="172" y="111"/>
                    </a:lnTo>
                    <a:lnTo>
                      <a:pt x="241" y="113"/>
                    </a:lnTo>
                    <a:lnTo>
                      <a:pt x="286" y="152"/>
                    </a:lnTo>
                    <a:lnTo>
                      <a:pt x="321" y="203"/>
                    </a:lnTo>
                    <a:lnTo>
                      <a:pt x="306" y="251"/>
                    </a:lnTo>
                    <a:lnTo>
                      <a:pt x="271" y="284"/>
                    </a:lnTo>
                    <a:lnTo>
                      <a:pt x="217" y="284"/>
                    </a:lnTo>
                    <a:lnTo>
                      <a:pt x="152" y="271"/>
                    </a:lnTo>
                    <a:lnTo>
                      <a:pt x="122" y="299"/>
                    </a:lnTo>
                    <a:lnTo>
                      <a:pt x="139" y="337"/>
                    </a:lnTo>
                    <a:lnTo>
                      <a:pt x="280" y="429"/>
                    </a:lnTo>
                    <a:lnTo>
                      <a:pt x="334" y="510"/>
                    </a:lnTo>
                    <a:lnTo>
                      <a:pt x="273" y="718"/>
                    </a:lnTo>
                    <a:lnTo>
                      <a:pt x="306" y="921"/>
                    </a:lnTo>
                    <a:lnTo>
                      <a:pt x="312" y="1073"/>
                    </a:lnTo>
                    <a:lnTo>
                      <a:pt x="250" y="1157"/>
                    </a:lnTo>
                    <a:lnTo>
                      <a:pt x="191" y="1222"/>
                    </a:lnTo>
                    <a:lnTo>
                      <a:pt x="172" y="1317"/>
                    </a:lnTo>
                    <a:lnTo>
                      <a:pt x="202" y="1375"/>
                    </a:lnTo>
                    <a:lnTo>
                      <a:pt x="250" y="1442"/>
                    </a:lnTo>
                    <a:lnTo>
                      <a:pt x="312" y="1472"/>
                    </a:lnTo>
                    <a:lnTo>
                      <a:pt x="340" y="1472"/>
                    </a:lnTo>
                    <a:lnTo>
                      <a:pt x="392" y="1414"/>
                    </a:lnTo>
                    <a:lnTo>
                      <a:pt x="438" y="1383"/>
                    </a:lnTo>
                    <a:lnTo>
                      <a:pt x="524" y="1366"/>
                    </a:lnTo>
                    <a:lnTo>
                      <a:pt x="580" y="1383"/>
                    </a:lnTo>
                    <a:lnTo>
                      <a:pt x="589" y="1502"/>
                    </a:lnTo>
                    <a:lnTo>
                      <a:pt x="628" y="1548"/>
                    </a:lnTo>
                    <a:lnTo>
                      <a:pt x="712" y="1563"/>
                    </a:lnTo>
                    <a:lnTo>
                      <a:pt x="747" y="1541"/>
                    </a:lnTo>
                    <a:lnTo>
                      <a:pt x="747" y="1461"/>
                    </a:lnTo>
                    <a:lnTo>
                      <a:pt x="745" y="1321"/>
                    </a:lnTo>
                    <a:lnTo>
                      <a:pt x="669" y="1330"/>
                    </a:lnTo>
                    <a:lnTo>
                      <a:pt x="554" y="1288"/>
                    </a:lnTo>
                    <a:lnTo>
                      <a:pt x="488" y="1211"/>
                    </a:lnTo>
                    <a:lnTo>
                      <a:pt x="405" y="1040"/>
                    </a:lnTo>
                    <a:lnTo>
                      <a:pt x="416" y="895"/>
                    </a:lnTo>
                    <a:lnTo>
                      <a:pt x="446" y="793"/>
                    </a:lnTo>
                    <a:lnTo>
                      <a:pt x="440" y="748"/>
                    </a:lnTo>
                    <a:lnTo>
                      <a:pt x="476" y="674"/>
                    </a:lnTo>
                    <a:lnTo>
                      <a:pt x="431" y="495"/>
                    </a:lnTo>
                    <a:lnTo>
                      <a:pt x="431" y="307"/>
                    </a:lnTo>
                    <a:lnTo>
                      <a:pt x="468" y="191"/>
                    </a:lnTo>
                    <a:lnTo>
                      <a:pt x="509" y="141"/>
                    </a:lnTo>
                    <a:lnTo>
                      <a:pt x="535"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81" name="Freeform 6"/>
              <p:cNvSpPr>
                <a:spLocks/>
              </p:cNvSpPr>
              <p:nvPr/>
            </p:nvSpPr>
            <p:spPr bwMode="auto">
              <a:xfrm>
                <a:off x="1384" y="1544"/>
                <a:ext cx="511" cy="1047"/>
              </a:xfrm>
              <a:custGeom>
                <a:avLst/>
                <a:gdLst>
                  <a:gd name="T0" fmla="*/ 44 w 511"/>
                  <a:gd name="T1" fmla="*/ 0 h 1047"/>
                  <a:gd name="T2" fmla="*/ 44 w 511"/>
                  <a:gd name="T3" fmla="*/ 150 h 1047"/>
                  <a:gd name="T4" fmla="*/ 0 w 511"/>
                  <a:gd name="T5" fmla="*/ 264 h 1047"/>
                  <a:gd name="T6" fmla="*/ 58 w 511"/>
                  <a:gd name="T7" fmla="*/ 291 h 1047"/>
                  <a:gd name="T8" fmla="*/ 108 w 511"/>
                  <a:gd name="T9" fmla="*/ 328 h 1047"/>
                  <a:gd name="T10" fmla="*/ 168 w 511"/>
                  <a:gd name="T11" fmla="*/ 421 h 1047"/>
                  <a:gd name="T12" fmla="*/ 176 w 511"/>
                  <a:gd name="T13" fmla="*/ 554 h 1047"/>
                  <a:gd name="T14" fmla="*/ 143 w 511"/>
                  <a:gd name="T15" fmla="*/ 682 h 1047"/>
                  <a:gd name="T16" fmla="*/ 105 w 511"/>
                  <a:gd name="T17" fmla="*/ 787 h 1047"/>
                  <a:gd name="T18" fmla="*/ 197 w 511"/>
                  <a:gd name="T19" fmla="*/ 752 h 1047"/>
                  <a:gd name="T20" fmla="*/ 238 w 511"/>
                  <a:gd name="T21" fmla="*/ 787 h 1047"/>
                  <a:gd name="T22" fmla="*/ 273 w 511"/>
                  <a:gd name="T23" fmla="*/ 866 h 1047"/>
                  <a:gd name="T24" fmla="*/ 331 w 511"/>
                  <a:gd name="T25" fmla="*/ 882 h 1047"/>
                  <a:gd name="T26" fmla="*/ 362 w 511"/>
                  <a:gd name="T27" fmla="*/ 984 h 1047"/>
                  <a:gd name="T28" fmla="*/ 414 w 511"/>
                  <a:gd name="T29" fmla="*/ 1047 h 1047"/>
                  <a:gd name="T30" fmla="*/ 509 w 511"/>
                  <a:gd name="T31" fmla="*/ 926 h 1047"/>
                  <a:gd name="T32" fmla="*/ 511 w 511"/>
                  <a:gd name="T33" fmla="*/ 847 h 1047"/>
                  <a:gd name="T34" fmla="*/ 416 w 511"/>
                  <a:gd name="T35" fmla="*/ 694 h 1047"/>
                  <a:gd name="T36" fmla="*/ 362 w 511"/>
                  <a:gd name="T37" fmla="*/ 812 h 1047"/>
                  <a:gd name="T38" fmla="*/ 340 w 511"/>
                  <a:gd name="T39" fmla="*/ 710 h 1047"/>
                  <a:gd name="T40" fmla="*/ 308 w 511"/>
                  <a:gd name="T41" fmla="*/ 643 h 1047"/>
                  <a:gd name="T42" fmla="*/ 296 w 511"/>
                  <a:gd name="T43" fmla="*/ 688 h 1047"/>
                  <a:gd name="T44" fmla="*/ 271 w 511"/>
                  <a:gd name="T45" fmla="*/ 736 h 1047"/>
                  <a:gd name="T46" fmla="*/ 267 w 511"/>
                  <a:gd name="T47" fmla="*/ 640 h 1047"/>
                  <a:gd name="T48" fmla="*/ 219 w 511"/>
                  <a:gd name="T49" fmla="*/ 574 h 1047"/>
                  <a:gd name="T50" fmla="*/ 203 w 511"/>
                  <a:gd name="T51" fmla="*/ 494 h 1047"/>
                  <a:gd name="T52" fmla="*/ 229 w 511"/>
                  <a:gd name="T53" fmla="*/ 452 h 1047"/>
                  <a:gd name="T54" fmla="*/ 217 w 511"/>
                  <a:gd name="T55" fmla="*/ 353 h 1047"/>
                  <a:gd name="T56" fmla="*/ 149 w 511"/>
                  <a:gd name="T57" fmla="*/ 328 h 1047"/>
                  <a:gd name="T58" fmla="*/ 197 w 511"/>
                  <a:gd name="T59" fmla="*/ 281 h 1047"/>
                  <a:gd name="T60" fmla="*/ 257 w 511"/>
                  <a:gd name="T61" fmla="*/ 303 h 1047"/>
                  <a:gd name="T62" fmla="*/ 302 w 511"/>
                  <a:gd name="T63" fmla="*/ 316 h 1047"/>
                  <a:gd name="T64" fmla="*/ 283 w 511"/>
                  <a:gd name="T65" fmla="*/ 198 h 1047"/>
                  <a:gd name="T66" fmla="*/ 242 w 511"/>
                  <a:gd name="T67" fmla="*/ 153 h 1047"/>
                  <a:gd name="T68" fmla="*/ 236 w 511"/>
                  <a:gd name="T69" fmla="*/ 236 h 1047"/>
                  <a:gd name="T70" fmla="*/ 176 w 511"/>
                  <a:gd name="T71" fmla="*/ 214 h 1047"/>
                  <a:gd name="T72" fmla="*/ 137 w 511"/>
                  <a:gd name="T73" fmla="*/ 248 h 1047"/>
                  <a:gd name="T74" fmla="*/ 128 w 511"/>
                  <a:gd name="T75" fmla="*/ 163 h 1047"/>
                  <a:gd name="T76" fmla="*/ 105 w 511"/>
                  <a:gd name="T77" fmla="*/ 179 h 1047"/>
                  <a:gd name="T78" fmla="*/ 102 w 511"/>
                  <a:gd name="T79" fmla="*/ 109 h 1047"/>
                  <a:gd name="T80" fmla="*/ 124 w 511"/>
                  <a:gd name="T81" fmla="*/ 93 h 1047"/>
                  <a:gd name="T82" fmla="*/ 95 w 511"/>
                  <a:gd name="T83" fmla="*/ 36 h 1047"/>
                  <a:gd name="T84" fmla="*/ 44 w 511"/>
                  <a:gd name="T85" fmla="*/ 0 h 1047"/>
                  <a:gd name="T86" fmla="*/ 44 w 511"/>
                  <a:gd name="T87" fmla="*/ 0 h 104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11" h="1047">
                    <a:moveTo>
                      <a:pt x="44" y="0"/>
                    </a:moveTo>
                    <a:lnTo>
                      <a:pt x="44" y="150"/>
                    </a:lnTo>
                    <a:lnTo>
                      <a:pt x="0" y="264"/>
                    </a:lnTo>
                    <a:lnTo>
                      <a:pt x="58" y="291"/>
                    </a:lnTo>
                    <a:lnTo>
                      <a:pt x="108" y="328"/>
                    </a:lnTo>
                    <a:lnTo>
                      <a:pt x="168" y="421"/>
                    </a:lnTo>
                    <a:lnTo>
                      <a:pt x="176" y="554"/>
                    </a:lnTo>
                    <a:lnTo>
                      <a:pt x="143" y="682"/>
                    </a:lnTo>
                    <a:lnTo>
                      <a:pt x="105" y="787"/>
                    </a:lnTo>
                    <a:lnTo>
                      <a:pt x="197" y="752"/>
                    </a:lnTo>
                    <a:lnTo>
                      <a:pt x="238" y="787"/>
                    </a:lnTo>
                    <a:lnTo>
                      <a:pt x="273" y="866"/>
                    </a:lnTo>
                    <a:lnTo>
                      <a:pt x="331" y="882"/>
                    </a:lnTo>
                    <a:lnTo>
                      <a:pt x="362" y="984"/>
                    </a:lnTo>
                    <a:lnTo>
                      <a:pt x="414" y="1047"/>
                    </a:lnTo>
                    <a:lnTo>
                      <a:pt x="509" y="926"/>
                    </a:lnTo>
                    <a:lnTo>
                      <a:pt x="511" y="847"/>
                    </a:lnTo>
                    <a:lnTo>
                      <a:pt x="416" y="694"/>
                    </a:lnTo>
                    <a:lnTo>
                      <a:pt x="362" y="812"/>
                    </a:lnTo>
                    <a:lnTo>
                      <a:pt x="340" y="710"/>
                    </a:lnTo>
                    <a:lnTo>
                      <a:pt x="308" y="643"/>
                    </a:lnTo>
                    <a:lnTo>
                      <a:pt x="296" y="688"/>
                    </a:lnTo>
                    <a:lnTo>
                      <a:pt x="271" y="736"/>
                    </a:lnTo>
                    <a:lnTo>
                      <a:pt x="267" y="640"/>
                    </a:lnTo>
                    <a:lnTo>
                      <a:pt x="219" y="574"/>
                    </a:lnTo>
                    <a:lnTo>
                      <a:pt x="203" y="494"/>
                    </a:lnTo>
                    <a:lnTo>
                      <a:pt x="229" y="452"/>
                    </a:lnTo>
                    <a:lnTo>
                      <a:pt x="217" y="353"/>
                    </a:lnTo>
                    <a:lnTo>
                      <a:pt x="149" y="328"/>
                    </a:lnTo>
                    <a:lnTo>
                      <a:pt x="197" y="281"/>
                    </a:lnTo>
                    <a:lnTo>
                      <a:pt x="257" y="303"/>
                    </a:lnTo>
                    <a:lnTo>
                      <a:pt x="302" y="316"/>
                    </a:lnTo>
                    <a:lnTo>
                      <a:pt x="283" y="198"/>
                    </a:lnTo>
                    <a:lnTo>
                      <a:pt x="242" y="153"/>
                    </a:lnTo>
                    <a:lnTo>
                      <a:pt x="236" y="236"/>
                    </a:lnTo>
                    <a:lnTo>
                      <a:pt x="176" y="214"/>
                    </a:lnTo>
                    <a:lnTo>
                      <a:pt x="137" y="248"/>
                    </a:lnTo>
                    <a:lnTo>
                      <a:pt x="128" y="163"/>
                    </a:lnTo>
                    <a:lnTo>
                      <a:pt x="105" y="179"/>
                    </a:lnTo>
                    <a:lnTo>
                      <a:pt x="102" y="109"/>
                    </a:lnTo>
                    <a:lnTo>
                      <a:pt x="124" y="93"/>
                    </a:lnTo>
                    <a:lnTo>
                      <a:pt x="95" y="36"/>
                    </a:lnTo>
                    <a:lnTo>
                      <a:pt x="44" y="0"/>
                    </a:lnTo>
                    <a:close/>
                  </a:path>
                </a:pathLst>
              </a:custGeom>
              <a:solidFill>
                <a:srgbClr val="FFD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82" name="Freeform 7"/>
              <p:cNvSpPr>
                <a:spLocks/>
              </p:cNvSpPr>
              <p:nvPr/>
            </p:nvSpPr>
            <p:spPr bwMode="auto">
              <a:xfrm>
                <a:off x="1384" y="1540"/>
                <a:ext cx="109" cy="300"/>
              </a:xfrm>
              <a:custGeom>
                <a:avLst/>
                <a:gdLst>
                  <a:gd name="T0" fmla="*/ 105 w 109"/>
                  <a:gd name="T1" fmla="*/ 183 h 300"/>
                  <a:gd name="T2" fmla="*/ 53 w 109"/>
                  <a:gd name="T3" fmla="*/ 242 h 300"/>
                  <a:gd name="T4" fmla="*/ 68 w 109"/>
                  <a:gd name="T5" fmla="*/ 88 h 300"/>
                  <a:gd name="T6" fmla="*/ 109 w 109"/>
                  <a:gd name="T7" fmla="*/ 47 h 300"/>
                  <a:gd name="T8" fmla="*/ 58 w 109"/>
                  <a:gd name="T9" fmla="*/ 0 h 300"/>
                  <a:gd name="T10" fmla="*/ 38 w 109"/>
                  <a:gd name="T11" fmla="*/ 58 h 300"/>
                  <a:gd name="T12" fmla="*/ 31 w 109"/>
                  <a:gd name="T13" fmla="*/ 175 h 300"/>
                  <a:gd name="T14" fmla="*/ 0 w 109"/>
                  <a:gd name="T15" fmla="*/ 268 h 300"/>
                  <a:gd name="T16" fmla="*/ 70 w 109"/>
                  <a:gd name="T17" fmla="*/ 300 h 300"/>
                  <a:gd name="T18" fmla="*/ 97 w 109"/>
                  <a:gd name="T19" fmla="*/ 240 h 300"/>
                  <a:gd name="T20" fmla="*/ 105 w 109"/>
                  <a:gd name="T21" fmla="*/ 183 h 300"/>
                  <a:gd name="T22" fmla="*/ 105 w 109"/>
                  <a:gd name="T23" fmla="*/ 183 h 3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9" h="300">
                    <a:moveTo>
                      <a:pt x="105" y="183"/>
                    </a:moveTo>
                    <a:lnTo>
                      <a:pt x="53" y="242"/>
                    </a:lnTo>
                    <a:lnTo>
                      <a:pt x="68" y="88"/>
                    </a:lnTo>
                    <a:lnTo>
                      <a:pt x="109" y="47"/>
                    </a:lnTo>
                    <a:lnTo>
                      <a:pt x="58" y="0"/>
                    </a:lnTo>
                    <a:lnTo>
                      <a:pt x="38" y="58"/>
                    </a:lnTo>
                    <a:lnTo>
                      <a:pt x="31" y="175"/>
                    </a:lnTo>
                    <a:lnTo>
                      <a:pt x="0" y="268"/>
                    </a:lnTo>
                    <a:lnTo>
                      <a:pt x="70" y="300"/>
                    </a:lnTo>
                    <a:lnTo>
                      <a:pt x="97" y="240"/>
                    </a:lnTo>
                    <a:lnTo>
                      <a:pt x="105" y="183"/>
                    </a:lnTo>
                    <a:close/>
                  </a:path>
                </a:pathLst>
              </a:custGeom>
              <a:solidFill>
                <a:srgbClr val="EFB6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83" name="Freeform 8"/>
              <p:cNvSpPr>
                <a:spLocks/>
              </p:cNvSpPr>
              <p:nvPr/>
            </p:nvSpPr>
            <p:spPr bwMode="auto">
              <a:xfrm>
                <a:off x="1355" y="2356"/>
                <a:ext cx="439" cy="773"/>
              </a:xfrm>
              <a:custGeom>
                <a:avLst/>
                <a:gdLst>
                  <a:gd name="T0" fmla="*/ 52 w 439"/>
                  <a:gd name="T1" fmla="*/ 591 h 773"/>
                  <a:gd name="T2" fmla="*/ 89 w 439"/>
                  <a:gd name="T3" fmla="*/ 493 h 773"/>
                  <a:gd name="T4" fmla="*/ 10 w 439"/>
                  <a:gd name="T5" fmla="*/ 308 h 773"/>
                  <a:gd name="T6" fmla="*/ 0 w 439"/>
                  <a:gd name="T7" fmla="*/ 149 h 773"/>
                  <a:gd name="T8" fmla="*/ 13 w 439"/>
                  <a:gd name="T9" fmla="*/ 95 h 773"/>
                  <a:gd name="T10" fmla="*/ 39 w 439"/>
                  <a:gd name="T11" fmla="*/ 76 h 773"/>
                  <a:gd name="T12" fmla="*/ 89 w 439"/>
                  <a:gd name="T13" fmla="*/ 99 h 773"/>
                  <a:gd name="T14" fmla="*/ 122 w 439"/>
                  <a:gd name="T15" fmla="*/ 163 h 773"/>
                  <a:gd name="T16" fmla="*/ 163 w 439"/>
                  <a:gd name="T17" fmla="*/ 172 h 773"/>
                  <a:gd name="T18" fmla="*/ 201 w 439"/>
                  <a:gd name="T19" fmla="*/ 219 h 773"/>
                  <a:gd name="T20" fmla="*/ 211 w 439"/>
                  <a:gd name="T21" fmla="*/ 153 h 773"/>
                  <a:gd name="T22" fmla="*/ 153 w 439"/>
                  <a:gd name="T23" fmla="*/ 105 h 773"/>
                  <a:gd name="T24" fmla="*/ 116 w 439"/>
                  <a:gd name="T25" fmla="*/ 48 h 773"/>
                  <a:gd name="T26" fmla="*/ 207 w 439"/>
                  <a:gd name="T27" fmla="*/ 0 h 773"/>
                  <a:gd name="T28" fmla="*/ 277 w 439"/>
                  <a:gd name="T29" fmla="*/ 12 h 773"/>
                  <a:gd name="T30" fmla="*/ 302 w 439"/>
                  <a:gd name="T31" fmla="*/ 54 h 773"/>
                  <a:gd name="T32" fmla="*/ 211 w 439"/>
                  <a:gd name="T33" fmla="*/ 101 h 773"/>
                  <a:gd name="T34" fmla="*/ 277 w 439"/>
                  <a:gd name="T35" fmla="*/ 114 h 773"/>
                  <a:gd name="T36" fmla="*/ 331 w 439"/>
                  <a:gd name="T37" fmla="*/ 114 h 773"/>
                  <a:gd name="T38" fmla="*/ 354 w 439"/>
                  <a:gd name="T39" fmla="*/ 159 h 773"/>
                  <a:gd name="T40" fmla="*/ 416 w 439"/>
                  <a:gd name="T41" fmla="*/ 178 h 773"/>
                  <a:gd name="T42" fmla="*/ 439 w 439"/>
                  <a:gd name="T43" fmla="*/ 252 h 773"/>
                  <a:gd name="T44" fmla="*/ 397 w 439"/>
                  <a:gd name="T45" fmla="*/ 388 h 773"/>
                  <a:gd name="T46" fmla="*/ 381 w 439"/>
                  <a:gd name="T47" fmla="*/ 496 h 773"/>
                  <a:gd name="T48" fmla="*/ 372 w 439"/>
                  <a:gd name="T49" fmla="*/ 572 h 773"/>
                  <a:gd name="T50" fmla="*/ 321 w 439"/>
                  <a:gd name="T51" fmla="*/ 618 h 773"/>
                  <a:gd name="T52" fmla="*/ 300 w 439"/>
                  <a:gd name="T53" fmla="*/ 769 h 773"/>
                  <a:gd name="T54" fmla="*/ 236 w 439"/>
                  <a:gd name="T55" fmla="*/ 773 h 773"/>
                  <a:gd name="T56" fmla="*/ 141 w 439"/>
                  <a:gd name="T57" fmla="*/ 738 h 773"/>
                  <a:gd name="T58" fmla="*/ 48 w 439"/>
                  <a:gd name="T59" fmla="*/ 624 h 773"/>
                  <a:gd name="T60" fmla="*/ 52 w 439"/>
                  <a:gd name="T61" fmla="*/ 591 h 773"/>
                  <a:gd name="T62" fmla="*/ 52 w 439"/>
                  <a:gd name="T63" fmla="*/ 591 h 77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39" h="773">
                    <a:moveTo>
                      <a:pt x="52" y="591"/>
                    </a:moveTo>
                    <a:lnTo>
                      <a:pt x="89" y="493"/>
                    </a:lnTo>
                    <a:lnTo>
                      <a:pt x="10" y="308"/>
                    </a:lnTo>
                    <a:lnTo>
                      <a:pt x="0" y="149"/>
                    </a:lnTo>
                    <a:lnTo>
                      <a:pt x="13" y="95"/>
                    </a:lnTo>
                    <a:lnTo>
                      <a:pt x="39" y="76"/>
                    </a:lnTo>
                    <a:lnTo>
                      <a:pt x="89" y="99"/>
                    </a:lnTo>
                    <a:lnTo>
                      <a:pt x="122" y="163"/>
                    </a:lnTo>
                    <a:lnTo>
                      <a:pt x="163" y="172"/>
                    </a:lnTo>
                    <a:lnTo>
                      <a:pt x="201" y="219"/>
                    </a:lnTo>
                    <a:lnTo>
                      <a:pt x="211" y="153"/>
                    </a:lnTo>
                    <a:lnTo>
                      <a:pt x="153" y="105"/>
                    </a:lnTo>
                    <a:lnTo>
                      <a:pt x="116" y="48"/>
                    </a:lnTo>
                    <a:lnTo>
                      <a:pt x="207" y="0"/>
                    </a:lnTo>
                    <a:lnTo>
                      <a:pt x="277" y="12"/>
                    </a:lnTo>
                    <a:lnTo>
                      <a:pt x="302" y="54"/>
                    </a:lnTo>
                    <a:lnTo>
                      <a:pt x="211" y="101"/>
                    </a:lnTo>
                    <a:lnTo>
                      <a:pt x="277" y="114"/>
                    </a:lnTo>
                    <a:lnTo>
                      <a:pt x="331" y="114"/>
                    </a:lnTo>
                    <a:lnTo>
                      <a:pt x="354" y="159"/>
                    </a:lnTo>
                    <a:lnTo>
                      <a:pt x="416" y="178"/>
                    </a:lnTo>
                    <a:lnTo>
                      <a:pt x="439" y="252"/>
                    </a:lnTo>
                    <a:lnTo>
                      <a:pt x="397" y="388"/>
                    </a:lnTo>
                    <a:lnTo>
                      <a:pt x="381" y="496"/>
                    </a:lnTo>
                    <a:lnTo>
                      <a:pt x="372" y="572"/>
                    </a:lnTo>
                    <a:lnTo>
                      <a:pt x="321" y="618"/>
                    </a:lnTo>
                    <a:lnTo>
                      <a:pt x="300" y="769"/>
                    </a:lnTo>
                    <a:lnTo>
                      <a:pt x="236" y="773"/>
                    </a:lnTo>
                    <a:lnTo>
                      <a:pt x="141" y="738"/>
                    </a:lnTo>
                    <a:lnTo>
                      <a:pt x="48" y="624"/>
                    </a:lnTo>
                    <a:lnTo>
                      <a:pt x="52" y="591"/>
                    </a:lnTo>
                    <a:close/>
                  </a:path>
                </a:pathLst>
              </a:custGeom>
              <a:solidFill>
                <a:srgbClr val="FFD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84" name="Freeform 9"/>
              <p:cNvSpPr>
                <a:spLocks/>
              </p:cNvSpPr>
              <p:nvPr/>
            </p:nvSpPr>
            <p:spPr bwMode="auto">
              <a:xfrm>
                <a:off x="1433" y="2618"/>
                <a:ext cx="322" cy="511"/>
              </a:xfrm>
              <a:custGeom>
                <a:avLst/>
                <a:gdLst>
                  <a:gd name="T0" fmla="*/ 0 w 322"/>
                  <a:gd name="T1" fmla="*/ 366 h 511"/>
                  <a:gd name="T2" fmla="*/ 78 w 322"/>
                  <a:gd name="T3" fmla="*/ 411 h 511"/>
                  <a:gd name="T4" fmla="*/ 125 w 322"/>
                  <a:gd name="T5" fmla="*/ 393 h 511"/>
                  <a:gd name="T6" fmla="*/ 134 w 322"/>
                  <a:gd name="T7" fmla="*/ 348 h 511"/>
                  <a:gd name="T8" fmla="*/ 164 w 322"/>
                  <a:gd name="T9" fmla="*/ 312 h 511"/>
                  <a:gd name="T10" fmla="*/ 138 w 322"/>
                  <a:gd name="T11" fmla="*/ 285 h 511"/>
                  <a:gd name="T12" fmla="*/ 140 w 322"/>
                  <a:gd name="T13" fmla="*/ 229 h 511"/>
                  <a:gd name="T14" fmla="*/ 119 w 322"/>
                  <a:gd name="T15" fmla="*/ 166 h 511"/>
                  <a:gd name="T16" fmla="*/ 125 w 322"/>
                  <a:gd name="T17" fmla="*/ 67 h 511"/>
                  <a:gd name="T18" fmla="*/ 162 w 322"/>
                  <a:gd name="T19" fmla="*/ 52 h 511"/>
                  <a:gd name="T20" fmla="*/ 218 w 322"/>
                  <a:gd name="T21" fmla="*/ 59 h 511"/>
                  <a:gd name="T22" fmla="*/ 283 w 322"/>
                  <a:gd name="T23" fmla="*/ 0 h 511"/>
                  <a:gd name="T24" fmla="*/ 287 w 322"/>
                  <a:gd name="T25" fmla="*/ 32 h 511"/>
                  <a:gd name="T26" fmla="*/ 322 w 322"/>
                  <a:gd name="T27" fmla="*/ 41 h 511"/>
                  <a:gd name="T28" fmla="*/ 319 w 322"/>
                  <a:gd name="T29" fmla="*/ 126 h 511"/>
                  <a:gd name="T30" fmla="*/ 287 w 322"/>
                  <a:gd name="T31" fmla="*/ 262 h 511"/>
                  <a:gd name="T32" fmla="*/ 251 w 322"/>
                  <a:gd name="T33" fmla="*/ 315 h 511"/>
                  <a:gd name="T34" fmla="*/ 185 w 322"/>
                  <a:gd name="T35" fmla="*/ 369 h 511"/>
                  <a:gd name="T36" fmla="*/ 233 w 322"/>
                  <a:gd name="T37" fmla="*/ 363 h 511"/>
                  <a:gd name="T38" fmla="*/ 212 w 322"/>
                  <a:gd name="T39" fmla="*/ 419 h 511"/>
                  <a:gd name="T40" fmla="*/ 214 w 322"/>
                  <a:gd name="T41" fmla="*/ 476 h 511"/>
                  <a:gd name="T42" fmla="*/ 222 w 322"/>
                  <a:gd name="T43" fmla="*/ 507 h 511"/>
                  <a:gd name="T44" fmla="*/ 158 w 322"/>
                  <a:gd name="T45" fmla="*/ 511 h 511"/>
                  <a:gd name="T46" fmla="*/ 99 w 322"/>
                  <a:gd name="T47" fmla="*/ 485 h 511"/>
                  <a:gd name="T48" fmla="*/ 0 w 322"/>
                  <a:gd name="T49" fmla="*/ 366 h 511"/>
                  <a:gd name="T50" fmla="*/ 0 w 322"/>
                  <a:gd name="T51" fmla="*/ 366 h 5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22" h="511">
                    <a:moveTo>
                      <a:pt x="0" y="366"/>
                    </a:moveTo>
                    <a:lnTo>
                      <a:pt x="78" y="411"/>
                    </a:lnTo>
                    <a:lnTo>
                      <a:pt x="125" y="393"/>
                    </a:lnTo>
                    <a:lnTo>
                      <a:pt x="134" y="348"/>
                    </a:lnTo>
                    <a:lnTo>
                      <a:pt x="164" y="312"/>
                    </a:lnTo>
                    <a:lnTo>
                      <a:pt x="138" y="285"/>
                    </a:lnTo>
                    <a:lnTo>
                      <a:pt x="140" y="229"/>
                    </a:lnTo>
                    <a:lnTo>
                      <a:pt x="119" y="166"/>
                    </a:lnTo>
                    <a:lnTo>
                      <a:pt x="125" y="67"/>
                    </a:lnTo>
                    <a:lnTo>
                      <a:pt x="162" y="52"/>
                    </a:lnTo>
                    <a:lnTo>
                      <a:pt x="218" y="59"/>
                    </a:lnTo>
                    <a:lnTo>
                      <a:pt x="283" y="0"/>
                    </a:lnTo>
                    <a:lnTo>
                      <a:pt x="287" y="32"/>
                    </a:lnTo>
                    <a:lnTo>
                      <a:pt x="322" y="41"/>
                    </a:lnTo>
                    <a:lnTo>
                      <a:pt x="319" y="126"/>
                    </a:lnTo>
                    <a:lnTo>
                      <a:pt x="287" y="262"/>
                    </a:lnTo>
                    <a:lnTo>
                      <a:pt x="251" y="315"/>
                    </a:lnTo>
                    <a:lnTo>
                      <a:pt x="185" y="369"/>
                    </a:lnTo>
                    <a:lnTo>
                      <a:pt x="233" y="363"/>
                    </a:lnTo>
                    <a:lnTo>
                      <a:pt x="212" y="419"/>
                    </a:lnTo>
                    <a:lnTo>
                      <a:pt x="214" y="476"/>
                    </a:lnTo>
                    <a:lnTo>
                      <a:pt x="222" y="507"/>
                    </a:lnTo>
                    <a:lnTo>
                      <a:pt x="158" y="511"/>
                    </a:lnTo>
                    <a:lnTo>
                      <a:pt x="99" y="485"/>
                    </a:lnTo>
                    <a:lnTo>
                      <a:pt x="0" y="366"/>
                    </a:lnTo>
                    <a:close/>
                  </a:path>
                </a:pathLst>
              </a:custGeom>
              <a:solidFill>
                <a:srgbClr val="EFB6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85" name="Freeform 10"/>
              <p:cNvSpPr>
                <a:spLocks/>
              </p:cNvSpPr>
              <p:nvPr/>
            </p:nvSpPr>
            <p:spPr bwMode="auto">
              <a:xfrm>
                <a:off x="1080" y="1125"/>
                <a:ext cx="536" cy="683"/>
              </a:xfrm>
              <a:custGeom>
                <a:avLst/>
                <a:gdLst>
                  <a:gd name="T0" fmla="*/ 69 w 536"/>
                  <a:gd name="T1" fmla="*/ 70 h 683"/>
                  <a:gd name="T2" fmla="*/ 89 w 536"/>
                  <a:gd name="T3" fmla="*/ 22 h 683"/>
                  <a:gd name="T4" fmla="*/ 127 w 536"/>
                  <a:gd name="T5" fmla="*/ 0 h 683"/>
                  <a:gd name="T6" fmla="*/ 171 w 536"/>
                  <a:gd name="T7" fmla="*/ 3 h 683"/>
                  <a:gd name="T8" fmla="*/ 203 w 536"/>
                  <a:gd name="T9" fmla="*/ 26 h 683"/>
                  <a:gd name="T10" fmla="*/ 189 w 536"/>
                  <a:gd name="T11" fmla="*/ 42 h 683"/>
                  <a:gd name="T12" fmla="*/ 245 w 536"/>
                  <a:gd name="T13" fmla="*/ 40 h 683"/>
                  <a:gd name="T14" fmla="*/ 297 w 536"/>
                  <a:gd name="T15" fmla="*/ 63 h 683"/>
                  <a:gd name="T16" fmla="*/ 319 w 536"/>
                  <a:gd name="T17" fmla="*/ 78 h 683"/>
                  <a:gd name="T18" fmla="*/ 401 w 536"/>
                  <a:gd name="T19" fmla="*/ 131 h 683"/>
                  <a:gd name="T20" fmla="*/ 536 w 536"/>
                  <a:gd name="T21" fmla="*/ 434 h 683"/>
                  <a:gd name="T22" fmla="*/ 348 w 536"/>
                  <a:gd name="T23" fmla="*/ 419 h 683"/>
                  <a:gd name="T24" fmla="*/ 352 w 536"/>
                  <a:gd name="T25" fmla="*/ 595 h 683"/>
                  <a:gd name="T26" fmla="*/ 304 w 536"/>
                  <a:gd name="T27" fmla="*/ 683 h 683"/>
                  <a:gd name="T28" fmla="*/ 240 w 536"/>
                  <a:gd name="T29" fmla="*/ 658 h 683"/>
                  <a:gd name="T30" fmla="*/ 168 w 536"/>
                  <a:gd name="T31" fmla="*/ 642 h 683"/>
                  <a:gd name="T32" fmla="*/ 97 w 536"/>
                  <a:gd name="T33" fmla="*/ 652 h 683"/>
                  <a:gd name="T34" fmla="*/ 44 w 536"/>
                  <a:gd name="T35" fmla="*/ 677 h 683"/>
                  <a:gd name="T36" fmla="*/ 111 w 536"/>
                  <a:gd name="T37" fmla="*/ 590 h 683"/>
                  <a:gd name="T38" fmla="*/ 136 w 536"/>
                  <a:gd name="T39" fmla="*/ 557 h 683"/>
                  <a:gd name="T40" fmla="*/ 189 w 536"/>
                  <a:gd name="T41" fmla="*/ 511 h 683"/>
                  <a:gd name="T42" fmla="*/ 238 w 536"/>
                  <a:gd name="T43" fmla="*/ 493 h 683"/>
                  <a:gd name="T44" fmla="*/ 186 w 536"/>
                  <a:gd name="T45" fmla="*/ 477 h 683"/>
                  <a:gd name="T46" fmla="*/ 101 w 536"/>
                  <a:gd name="T47" fmla="*/ 524 h 683"/>
                  <a:gd name="T48" fmla="*/ 25 w 536"/>
                  <a:gd name="T49" fmla="*/ 611 h 683"/>
                  <a:gd name="T50" fmla="*/ 5 w 536"/>
                  <a:gd name="T51" fmla="*/ 442 h 683"/>
                  <a:gd name="T52" fmla="*/ 0 w 536"/>
                  <a:gd name="T53" fmla="*/ 388 h 683"/>
                  <a:gd name="T54" fmla="*/ 5 w 536"/>
                  <a:gd name="T55" fmla="*/ 321 h 683"/>
                  <a:gd name="T56" fmla="*/ 16 w 536"/>
                  <a:gd name="T57" fmla="*/ 264 h 683"/>
                  <a:gd name="T58" fmla="*/ 27 w 536"/>
                  <a:gd name="T59" fmla="*/ 181 h 683"/>
                  <a:gd name="T60" fmla="*/ 64 w 536"/>
                  <a:gd name="T61" fmla="*/ 115 h 683"/>
                  <a:gd name="T62" fmla="*/ 116 w 536"/>
                  <a:gd name="T63" fmla="*/ 66 h 683"/>
                  <a:gd name="T64" fmla="*/ 69 w 536"/>
                  <a:gd name="T65" fmla="*/ 70 h 683"/>
                  <a:gd name="T66" fmla="*/ 69 w 536"/>
                  <a:gd name="T67" fmla="*/ 70 h 68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36" h="683">
                    <a:moveTo>
                      <a:pt x="69" y="70"/>
                    </a:moveTo>
                    <a:lnTo>
                      <a:pt x="89" y="22"/>
                    </a:lnTo>
                    <a:lnTo>
                      <a:pt x="127" y="0"/>
                    </a:lnTo>
                    <a:lnTo>
                      <a:pt x="171" y="3"/>
                    </a:lnTo>
                    <a:lnTo>
                      <a:pt x="203" y="26"/>
                    </a:lnTo>
                    <a:lnTo>
                      <a:pt x="189" y="42"/>
                    </a:lnTo>
                    <a:lnTo>
                      <a:pt x="245" y="40"/>
                    </a:lnTo>
                    <a:lnTo>
                      <a:pt x="297" y="63"/>
                    </a:lnTo>
                    <a:lnTo>
                      <a:pt x="319" y="78"/>
                    </a:lnTo>
                    <a:lnTo>
                      <a:pt x="401" y="131"/>
                    </a:lnTo>
                    <a:lnTo>
                      <a:pt x="536" y="434"/>
                    </a:lnTo>
                    <a:lnTo>
                      <a:pt x="348" y="419"/>
                    </a:lnTo>
                    <a:lnTo>
                      <a:pt x="352" y="595"/>
                    </a:lnTo>
                    <a:lnTo>
                      <a:pt x="304" y="683"/>
                    </a:lnTo>
                    <a:lnTo>
                      <a:pt x="240" y="658"/>
                    </a:lnTo>
                    <a:lnTo>
                      <a:pt x="168" y="642"/>
                    </a:lnTo>
                    <a:lnTo>
                      <a:pt x="97" y="652"/>
                    </a:lnTo>
                    <a:lnTo>
                      <a:pt x="44" y="677"/>
                    </a:lnTo>
                    <a:lnTo>
                      <a:pt x="111" y="590"/>
                    </a:lnTo>
                    <a:lnTo>
                      <a:pt x="136" y="557"/>
                    </a:lnTo>
                    <a:lnTo>
                      <a:pt x="189" y="511"/>
                    </a:lnTo>
                    <a:lnTo>
                      <a:pt x="238" y="493"/>
                    </a:lnTo>
                    <a:lnTo>
                      <a:pt x="186" y="477"/>
                    </a:lnTo>
                    <a:lnTo>
                      <a:pt x="101" y="524"/>
                    </a:lnTo>
                    <a:lnTo>
                      <a:pt x="25" y="611"/>
                    </a:lnTo>
                    <a:lnTo>
                      <a:pt x="5" y="442"/>
                    </a:lnTo>
                    <a:lnTo>
                      <a:pt x="0" y="388"/>
                    </a:lnTo>
                    <a:lnTo>
                      <a:pt x="5" y="321"/>
                    </a:lnTo>
                    <a:lnTo>
                      <a:pt x="16" y="264"/>
                    </a:lnTo>
                    <a:lnTo>
                      <a:pt x="27" y="181"/>
                    </a:lnTo>
                    <a:lnTo>
                      <a:pt x="64" y="115"/>
                    </a:lnTo>
                    <a:lnTo>
                      <a:pt x="116" y="66"/>
                    </a:lnTo>
                    <a:lnTo>
                      <a:pt x="69" y="70"/>
                    </a:lnTo>
                    <a:close/>
                  </a:path>
                </a:pathLst>
              </a:custGeom>
              <a:solidFill>
                <a:srgbClr val="EFD6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86" name="Freeform 11"/>
              <p:cNvSpPr>
                <a:spLocks/>
              </p:cNvSpPr>
              <p:nvPr/>
            </p:nvSpPr>
            <p:spPr bwMode="auto">
              <a:xfrm>
                <a:off x="1581" y="1554"/>
                <a:ext cx="252" cy="312"/>
              </a:xfrm>
              <a:custGeom>
                <a:avLst/>
                <a:gdLst>
                  <a:gd name="T0" fmla="*/ 0 w 252"/>
                  <a:gd name="T1" fmla="*/ 0 h 312"/>
                  <a:gd name="T2" fmla="*/ 143 w 252"/>
                  <a:gd name="T3" fmla="*/ 80 h 312"/>
                  <a:gd name="T4" fmla="*/ 242 w 252"/>
                  <a:gd name="T5" fmla="*/ 176 h 312"/>
                  <a:gd name="T6" fmla="*/ 252 w 252"/>
                  <a:gd name="T7" fmla="*/ 287 h 312"/>
                  <a:gd name="T8" fmla="*/ 223 w 252"/>
                  <a:gd name="T9" fmla="*/ 312 h 312"/>
                  <a:gd name="T10" fmla="*/ 155 w 252"/>
                  <a:gd name="T11" fmla="*/ 312 h 312"/>
                  <a:gd name="T12" fmla="*/ 140 w 252"/>
                  <a:gd name="T13" fmla="*/ 296 h 312"/>
                  <a:gd name="T14" fmla="*/ 105 w 252"/>
                  <a:gd name="T15" fmla="*/ 147 h 312"/>
                  <a:gd name="T16" fmla="*/ 74 w 252"/>
                  <a:gd name="T17" fmla="*/ 124 h 312"/>
                  <a:gd name="T18" fmla="*/ 47 w 252"/>
                  <a:gd name="T19" fmla="*/ 74 h 312"/>
                  <a:gd name="T20" fmla="*/ 80 w 252"/>
                  <a:gd name="T21" fmla="*/ 83 h 312"/>
                  <a:gd name="T22" fmla="*/ 0 w 252"/>
                  <a:gd name="T23" fmla="*/ 0 h 312"/>
                  <a:gd name="T24" fmla="*/ 0 w 252"/>
                  <a:gd name="T25" fmla="*/ 0 h 3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312">
                    <a:moveTo>
                      <a:pt x="0" y="0"/>
                    </a:moveTo>
                    <a:lnTo>
                      <a:pt x="143" y="80"/>
                    </a:lnTo>
                    <a:lnTo>
                      <a:pt x="242" y="176"/>
                    </a:lnTo>
                    <a:lnTo>
                      <a:pt x="252" y="287"/>
                    </a:lnTo>
                    <a:lnTo>
                      <a:pt x="223" y="312"/>
                    </a:lnTo>
                    <a:lnTo>
                      <a:pt x="155" y="312"/>
                    </a:lnTo>
                    <a:lnTo>
                      <a:pt x="140" y="296"/>
                    </a:lnTo>
                    <a:lnTo>
                      <a:pt x="105" y="147"/>
                    </a:lnTo>
                    <a:lnTo>
                      <a:pt x="74" y="124"/>
                    </a:lnTo>
                    <a:lnTo>
                      <a:pt x="47" y="74"/>
                    </a:lnTo>
                    <a:lnTo>
                      <a:pt x="80" y="83"/>
                    </a:lnTo>
                    <a:lnTo>
                      <a:pt x="0" y="0"/>
                    </a:lnTo>
                    <a:close/>
                  </a:path>
                </a:pathLst>
              </a:custGeom>
              <a:solidFill>
                <a:srgbClr val="CE91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87" name="Freeform 12"/>
              <p:cNvSpPr>
                <a:spLocks/>
              </p:cNvSpPr>
              <p:nvPr/>
            </p:nvSpPr>
            <p:spPr bwMode="auto">
              <a:xfrm>
                <a:off x="1444" y="1544"/>
                <a:ext cx="192" cy="272"/>
              </a:xfrm>
              <a:custGeom>
                <a:avLst/>
                <a:gdLst>
                  <a:gd name="T0" fmla="*/ 34 w 192"/>
                  <a:gd name="T1" fmla="*/ 44 h 272"/>
                  <a:gd name="T2" fmla="*/ 67 w 192"/>
                  <a:gd name="T3" fmla="*/ 72 h 272"/>
                  <a:gd name="T4" fmla="*/ 82 w 192"/>
                  <a:gd name="T5" fmla="*/ 104 h 272"/>
                  <a:gd name="T6" fmla="*/ 104 w 192"/>
                  <a:gd name="T7" fmla="*/ 132 h 272"/>
                  <a:gd name="T8" fmla="*/ 121 w 192"/>
                  <a:gd name="T9" fmla="*/ 253 h 272"/>
                  <a:gd name="T10" fmla="*/ 192 w 192"/>
                  <a:gd name="T11" fmla="*/ 272 h 272"/>
                  <a:gd name="T12" fmla="*/ 171 w 192"/>
                  <a:gd name="T13" fmla="*/ 201 h 272"/>
                  <a:gd name="T14" fmla="*/ 182 w 192"/>
                  <a:gd name="T15" fmla="*/ 153 h 272"/>
                  <a:gd name="T16" fmla="*/ 192 w 192"/>
                  <a:gd name="T17" fmla="*/ 132 h 272"/>
                  <a:gd name="T18" fmla="*/ 151 w 192"/>
                  <a:gd name="T19" fmla="*/ 72 h 272"/>
                  <a:gd name="T20" fmla="*/ 183 w 192"/>
                  <a:gd name="T21" fmla="*/ 72 h 272"/>
                  <a:gd name="T22" fmla="*/ 147 w 192"/>
                  <a:gd name="T23" fmla="*/ 11 h 272"/>
                  <a:gd name="T24" fmla="*/ 94 w 192"/>
                  <a:gd name="T25" fmla="*/ 4 h 272"/>
                  <a:gd name="T26" fmla="*/ 48 w 192"/>
                  <a:gd name="T27" fmla="*/ 0 h 272"/>
                  <a:gd name="T28" fmla="*/ 0 w 192"/>
                  <a:gd name="T29" fmla="*/ 8 h 272"/>
                  <a:gd name="T30" fmla="*/ 34 w 192"/>
                  <a:gd name="T31" fmla="*/ 44 h 272"/>
                  <a:gd name="T32" fmla="*/ 34 w 192"/>
                  <a:gd name="T33" fmla="*/ 44 h 2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2" h="272">
                    <a:moveTo>
                      <a:pt x="34" y="44"/>
                    </a:moveTo>
                    <a:lnTo>
                      <a:pt x="67" y="72"/>
                    </a:lnTo>
                    <a:lnTo>
                      <a:pt x="82" y="104"/>
                    </a:lnTo>
                    <a:lnTo>
                      <a:pt x="104" y="132"/>
                    </a:lnTo>
                    <a:lnTo>
                      <a:pt x="121" y="253"/>
                    </a:lnTo>
                    <a:lnTo>
                      <a:pt x="192" y="272"/>
                    </a:lnTo>
                    <a:lnTo>
                      <a:pt x="171" y="201"/>
                    </a:lnTo>
                    <a:lnTo>
                      <a:pt x="182" y="153"/>
                    </a:lnTo>
                    <a:lnTo>
                      <a:pt x="192" y="132"/>
                    </a:lnTo>
                    <a:lnTo>
                      <a:pt x="151" y="72"/>
                    </a:lnTo>
                    <a:lnTo>
                      <a:pt x="183" y="72"/>
                    </a:lnTo>
                    <a:lnTo>
                      <a:pt x="147" y="11"/>
                    </a:lnTo>
                    <a:lnTo>
                      <a:pt x="94" y="4"/>
                    </a:lnTo>
                    <a:lnTo>
                      <a:pt x="48" y="0"/>
                    </a:lnTo>
                    <a:lnTo>
                      <a:pt x="0" y="8"/>
                    </a:lnTo>
                    <a:lnTo>
                      <a:pt x="34" y="44"/>
                    </a:lnTo>
                    <a:close/>
                  </a:path>
                </a:pathLst>
              </a:custGeom>
              <a:solidFill>
                <a:srgbClr val="A5644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88" name="Freeform 13"/>
              <p:cNvSpPr>
                <a:spLocks/>
              </p:cNvSpPr>
              <p:nvPr/>
            </p:nvSpPr>
            <p:spPr bwMode="auto">
              <a:xfrm>
                <a:off x="635" y="1282"/>
                <a:ext cx="331" cy="1323"/>
              </a:xfrm>
              <a:custGeom>
                <a:avLst/>
                <a:gdLst>
                  <a:gd name="T0" fmla="*/ 250 w 331"/>
                  <a:gd name="T1" fmla="*/ 30 h 1323"/>
                  <a:gd name="T2" fmla="*/ 220 w 331"/>
                  <a:gd name="T3" fmla="*/ 63 h 1323"/>
                  <a:gd name="T4" fmla="*/ 164 w 331"/>
                  <a:gd name="T5" fmla="*/ 48 h 1323"/>
                  <a:gd name="T6" fmla="*/ 200 w 331"/>
                  <a:gd name="T7" fmla="*/ 30 h 1323"/>
                  <a:gd name="T8" fmla="*/ 183 w 331"/>
                  <a:gd name="T9" fmla="*/ 0 h 1323"/>
                  <a:gd name="T10" fmla="*/ 125 w 331"/>
                  <a:gd name="T11" fmla="*/ 3 h 1323"/>
                  <a:gd name="T12" fmla="*/ 90 w 331"/>
                  <a:gd name="T13" fmla="*/ 27 h 1323"/>
                  <a:gd name="T14" fmla="*/ 58 w 331"/>
                  <a:gd name="T15" fmla="*/ 72 h 1323"/>
                  <a:gd name="T16" fmla="*/ 36 w 331"/>
                  <a:gd name="T17" fmla="*/ 119 h 1323"/>
                  <a:gd name="T18" fmla="*/ 51 w 331"/>
                  <a:gd name="T19" fmla="*/ 161 h 1323"/>
                  <a:gd name="T20" fmla="*/ 116 w 331"/>
                  <a:gd name="T21" fmla="*/ 223 h 1323"/>
                  <a:gd name="T22" fmla="*/ 162 w 331"/>
                  <a:gd name="T23" fmla="*/ 268 h 1323"/>
                  <a:gd name="T24" fmla="*/ 179 w 331"/>
                  <a:gd name="T25" fmla="*/ 322 h 1323"/>
                  <a:gd name="T26" fmla="*/ 155 w 331"/>
                  <a:gd name="T27" fmla="*/ 396 h 1323"/>
                  <a:gd name="T28" fmla="*/ 125 w 331"/>
                  <a:gd name="T29" fmla="*/ 459 h 1323"/>
                  <a:gd name="T30" fmla="*/ 86 w 331"/>
                  <a:gd name="T31" fmla="*/ 543 h 1323"/>
                  <a:gd name="T32" fmla="*/ 129 w 331"/>
                  <a:gd name="T33" fmla="*/ 584 h 1323"/>
                  <a:gd name="T34" fmla="*/ 170 w 331"/>
                  <a:gd name="T35" fmla="*/ 662 h 1323"/>
                  <a:gd name="T36" fmla="*/ 205 w 331"/>
                  <a:gd name="T37" fmla="*/ 770 h 1323"/>
                  <a:gd name="T38" fmla="*/ 220 w 331"/>
                  <a:gd name="T39" fmla="*/ 832 h 1323"/>
                  <a:gd name="T40" fmla="*/ 168 w 331"/>
                  <a:gd name="T41" fmla="*/ 894 h 1323"/>
                  <a:gd name="T42" fmla="*/ 93 w 331"/>
                  <a:gd name="T43" fmla="*/ 924 h 1323"/>
                  <a:gd name="T44" fmla="*/ 21 w 331"/>
                  <a:gd name="T45" fmla="*/ 975 h 1323"/>
                  <a:gd name="T46" fmla="*/ 0 w 331"/>
                  <a:gd name="T47" fmla="*/ 1038 h 1323"/>
                  <a:gd name="T48" fmla="*/ 16 w 331"/>
                  <a:gd name="T49" fmla="*/ 1120 h 1323"/>
                  <a:gd name="T50" fmla="*/ 54 w 331"/>
                  <a:gd name="T51" fmla="*/ 1187 h 1323"/>
                  <a:gd name="T52" fmla="*/ 116 w 331"/>
                  <a:gd name="T53" fmla="*/ 1258 h 1323"/>
                  <a:gd name="T54" fmla="*/ 185 w 331"/>
                  <a:gd name="T55" fmla="*/ 1293 h 1323"/>
                  <a:gd name="T56" fmla="*/ 268 w 331"/>
                  <a:gd name="T57" fmla="*/ 1321 h 1323"/>
                  <a:gd name="T58" fmla="*/ 317 w 331"/>
                  <a:gd name="T59" fmla="*/ 1323 h 1323"/>
                  <a:gd name="T60" fmla="*/ 331 w 331"/>
                  <a:gd name="T61" fmla="*/ 1308 h 1323"/>
                  <a:gd name="T62" fmla="*/ 298 w 331"/>
                  <a:gd name="T63" fmla="*/ 1302 h 1323"/>
                  <a:gd name="T64" fmla="*/ 227 w 331"/>
                  <a:gd name="T65" fmla="*/ 1282 h 1323"/>
                  <a:gd name="T66" fmla="*/ 149 w 331"/>
                  <a:gd name="T67" fmla="*/ 1228 h 1323"/>
                  <a:gd name="T68" fmla="*/ 105 w 331"/>
                  <a:gd name="T69" fmla="*/ 1150 h 1323"/>
                  <a:gd name="T70" fmla="*/ 125 w 331"/>
                  <a:gd name="T71" fmla="*/ 1038 h 1323"/>
                  <a:gd name="T72" fmla="*/ 185 w 331"/>
                  <a:gd name="T73" fmla="*/ 960 h 1323"/>
                  <a:gd name="T74" fmla="*/ 274 w 331"/>
                  <a:gd name="T75" fmla="*/ 885 h 1323"/>
                  <a:gd name="T76" fmla="*/ 292 w 331"/>
                  <a:gd name="T77" fmla="*/ 811 h 1323"/>
                  <a:gd name="T78" fmla="*/ 283 w 331"/>
                  <a:gd name="T79" fmla="*/ 716 h 1323"/>
                  <a:gd name="T80" fmla="*/ 239 w 331"/>
                  <a:gd name="T81" fmla="*/ 554 h 1323"/>
                  <a:gd name="T82" fmla="*/ 250 w 331"/>
                  <a:gd name="T83" fmla="*/ 465 h 1323"/>
                  <a:gd name="T84" fmla="*/ 287 w 331"/>
                  <a:gd name="T85" fmla="*/ 342 h 1323"/>
                  <a:gd name="T86" fmla="*/ 283 w 331"/>
                  <a:gd name="T87" fmla="*/ 288 h 1323"/>
                  <a:gd name="T88" fmla="*/ 203 w 331"/>
                  <a:gd name="T89" fmla="*/ 212 h 1323"/>
                  <a:gd name="T90" fmla="*/ 101 w 331"/>
                  <a:gd name="T91" fmla="*/ 149 h 1323"/>
                  <a:gd name="T92" fmla="*/ 84 w 331"/>
                  <a:gd name="T93" fmla="*/ 111 h 1323"/>
                  <a:gd name="T94" fmla="*/ 123 w 331"/>
                  <a:gd name="T95" fmla="*/ 74 h 1323"/>
                  <a:gd name="T96" fmla="*/ 179 w 331"/>
                  <a:gd name="T97" fmla="*/ 96 h 1323"/>
                  <a:gd name="T98" fmla="*/ 233 w 331"/>
                  <a:gd name="T99" fmla="*/ 96 h 1323"/>
                  <a:gd name="T100" fmla="*/ 281 w 331"/>
                  <a:gd name="T101" fmla="*/ 65 h 1323"/>
                  <a:gd name="T102" fmla="*/ 250 w 331"/>
                  <a:gd name="T103" fmla="*/ 30 h 1323"/>
                  <a:gd name="T104" fmla="*/ 250 w 331"/>
                  <a:gd name="T105" fmla="*/ 30 h 132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31" h="1323">
                    <a:moveTo>
                      <a:pt x="250" y="30"/>
                    </a:moveTo>
                    <a:lnTo>
                      <a:pt x="220" y="63"/>
                    </a:lnTo>
                    <a:lnTo>
                      <a:pt x="164" y="48"/>
                    </a:lnTo>
                    <a:lnTo>
                      <a:pt x="200" y="30"/>
                    </a:lnTo>
                    <a:lnTo>
                      <a:pt x="183" y="0"/>
                    </a:lnTo>
                    <a:lnTo>
                      <a:pt x="125" y="3"/>
                    </a:lnTo>
                    <a:lnTo>
                      <a:pt x="90" y="27"/>
                    </a:lnTo>
                    <a:lnTo>
                      <a:pt x="58" y="72"/>
                    </a:lnTo>
                    <a:lnTo>
                      <a:pt x="36" y="119"/>
                    </a:lnTo>
                    <a:lnTo>
                      <a:pt x="51" y="161"/>
                    </a:lnTo>
                    <a:lnTo>
                      <a:pt x="116" y="223"/>
                    </a:lnTo>
                    <a:lnTo>
                      <a:pt x="162" y="268"/>
                    </a:lnTo>
                    <a:lnTo>
                      <a:pt x="179" y="322"/>
                    </a:lnTo>
                    <a:lnTo>
                      <a:pt x="155" y="396"/>
                    </a:lnTo>
                    <a:lnTo>
                      <a:pt x="125" y="459"/>
                    </a:lnTo>
                    <a:lnTo>
                      <a:pt x="86" y="543"/>
                    </a:lnTo>
                    <a:lnTo>
                      <a:pt x="129" y="584"/>
                    </a:lnTo>
                    <a:lnTo>
                      <a:pt x="170" y="662"/>
                    </a:lnTo>
                    <a:lnTo>
                      <a:pt x="205" y="770"/>
                    </a:lnTo>
                    <a:lnTo>
                      <a:pt x="220" y="832"/>
                    </a:lnTo>
                    <a:lnTo>
                      <a:pt x="168" y="894"/>
                    </a:lnTo>
                    <a:lnTo>
                      <a:pt x="93" y="924"/>
                    </a:lnTo>
                    <a:lnTo>
                      <a:pt x="21" y="975"/>
                    </a:lnTo>
                    <a:lnTo>
                      <a:pt x="0" y="1038"/>
                    </a:lnTo>
                    <a:lnTo>
                      <a:pt x="16" y="1120"/>
                    </a:lnTo>
                    <a:lnTo>
                      <a:pt x="54" y="1187"/>
                    </a:lnTo>
                    <a:lnTo>
                      <a:pt x="116" y="1258"/>
                    </a:lnTo>
                    <a:lnTo>
                      <a:pt x="185" y="1293"/>
                    </a:lnTo>
                    <a:lnTo>
                      <a:pt x="268" y="1321"/>
                    </a:lnTo>
                    <a:lnTo>
                      <a:pt x="317" y="1323"/>
                    </a:lnTo>
                    <a:lnTo>
                      <a:pt x="331" y="1308"/>
                    </a:lnTo>
                    <a:lnTo>
                      <a:pt x="298" y="1302"/>
                    </a:lnTo>
                    <a:lnTo>
                      <a:pt x="227" y="1282"/>
                    </a:lnTo>
                    <a:lnTo>
                      <a:pt x="149" y="1228"/>
                    </a:lnTo>
                    <a:lnTo>
                      <a:pt x="105" y="1150"/>
                    </a:lnTo>
                    <a:lnTo>
                      <a:pt x="125" y="1038"/>
                    </a:lnTo>
                    <a:lnTo>
                      <a:pt x="185" y="960"/>
                    </a:lnTo>
                    <a:lnTo>
                      <a:pt x="274" y="885"/>
                    </a:lnTo>
                    <a:lnTo>
                      <a:pt x="292" y="811"/>
                    </a:lnTo>
                    <a:lnTo>
                      <a:pt x="283" y="716"/>
                    </a:lnTo>
                    <a:lnTo>
                      <a:pt x="239" y="554"/>
                    </a:lnTo>
                    <a:lnTo>
                      <a:pt x="250" y="465"/>
                    </a:lnTo>
                    <a:lnTo>
                      <a:pt x="287" y="342"/>
                    </a:lnTo>
                    <a:lnTo>
                      <a:pt x="283" y="288"/>
                    </a:lnTo>
                    <a:lnTo>
                      <a:pt x="203" y="212"/>
                    </a:lnTo>
                    <a:lnTo>
                      <a:pt x="101" y="149"/>
                    </a:lnTo>
                    <a:lnTo>
                      <a:pt x="84" y="111"/>
                    </a:lnTo>
                    <a:lnTo>
                      <a:pt x="123" y="74"/>
                    </a:lnTo>
                    <a:lnTo>
                      <a:pt x="179" y="96"/>
                    </a:lnTo>
                    <a:lnTo>
                      <a:pt x="233" y="96"/>
                    </a:lnTo>
                    <a:lnTo>
                      <a:pt x="281" y="65"/>
                    </a:lnTo>
                    <a:lnTo>
                      <a:pt x="250" y="30"/>
                    </a:lnTo>
                    <a:close/>
                  </a:path>
                </a:pathLst>
              </a:custGeom>
              <a:solidFill>
                <a:srgbClr val="E0E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89" name="Freeform 14"/>
              <p:cNvSpPr>
                <a:spLocks/>
              </p:cNvSpPr>
              <p:nvPr/>
            </p:nvSpPr>
            <p:spPr bwMode="auto">
              <a:xfrm>
                <a:off x="1620" y="2470"/>
                <a:ext cx="275" cy="1368"/>
              </a:xfrm>
              <a:custGeom>
                <a:avLst/>
                <a:gdLst>
                  <a:gd name="T0" fmla="*/ 97 w 275"/>
                  <a:gd name="T1" fmla="*/ 634 h 1368"/>
                  <a:gd name="T2" fmla="*/ 56 w 275"/>
                  <a:gd name="T3" fmla="*/ 504 h 1368"/>
                  <a:gd name="T4" fmla="*/ 126 w 275"/>
                  <a:gd name="T5" fmla="*/ 397 h 1368"/>
                  <a:gd name="T6" fmla="*/ 273 w 275"/>
                  <a:gd name="T7" fmla="*/ 0 h 1368"/>
                  <a:gd name="T8" fmla="*/ 275 w 275"/>
                  <a:gd name="T9" fmla="*/ 1368 h 1368"/>
                  <a:gd name="T10" fmla="*/ 224 w 275"/>
                  <a:gd name="T11" fmla="*/ 1238 h 1368"/>
                  <a:gd name="T12" fmla="*/ 81 w 275"/>
                  <a:gd name="T13" fmla="*/ 1134 h 1368"/>
                  <a:gd name="T14" fmla="*/ 0 w 275"/>
                  <a:gd name="T15" fmla="*/ 1101 h 1368"/>
                  <a:gd name="T16" fmla="*/ 54 w 275"/>
                  <a:gd name="T17" fmla="*/ 946 h 1368"/>
                  <a:gd name="T18" fmla="*/ 47 w 275"/>
                  <a:gd name="T19" fmla="*/ 862 h 1368"/>
                  <a:gd name="T20" fmla="*/ 85 w 275"/>
                  <a:gd name="T21" fmla="*/ 760 h 1368"/>
                  <a:gd name="T22" fmla="*/ 97 w 275"/>
                  <a:gd name="T23" fmla="*/ 634 h 1368"/>
                  <a:gd name="T24" fmla="*/ 97 w 275"/>
                  <a:gd name="T25" fmla="*/ 634 h 13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75" h="1368">
                    <a:moveTo>
                      <a:pt x="97" y="634"/>
                    </a:moveTo>
                    <a:lnTo>
                      <a:pt x="56" y="504"/>
                    </a:lnTo>
                    <a:lnTo>
                      <a:pt x="126" y="397"/>
                    </a:lnTo>
                    <a:lnTo>
                      <a:pt x="273" y="0"/>
                    </a:lnTo>
                    <a:lnTo>
                      <a:pt x="275" y="1368"/>
                    </a:lnTo>
                    <a:lnTo>
                      <a:pt x="224" y="1238"/>
                    </a:lnTo>
                    <a:lnTo>
                      <a:pt x="81" y="1134"/>
                    </a:lnTo>
                    <a:lnTo>
                      <a:pt x="0" y="1101"/>
                    </a:lnTo>
                    <a:lnTo>
                      <a:pt x="54" y="946"/>
                    </a:lnTo>
                    <a:lnTo>
                      <a:pt x="47" y="862"/>
                    </a:lnTo>
                    <a:lnTo>
                      <a:pt x="85" y="760"/>
                    </a:lnTo>
                    <a:lnTo>
                      <a:pt x="97" y="634"/>
                    </a:lnTo>
                    <a:close/>
                  </a:path>
                </a:pathLst>
              </a:custGeom>
              <a:solidFill>
                <a:srgbClr val="CE91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90" name="Freeform 15"/>
              <p:cNvSpPr>
                <a:spLocks/>
              </p:cNvSpPr>
              <p:nvPr/>
            </p:nvSpPr>
            <p:spPr bwMode="auto">
              <a:xfrm>
                <a:off x="1696" y="1911"/>
                <a:ext cx="226" cy="515"/>
              </a:xfrm>
              <a:custGeom>
                <a:avLst/>
                <a:gdLst>
                  <a:gd name="T0" fmla="*/ 226 w 226"/>
                  <a:gd name="T1" fmla="*/ 0 h 515"/>
                  <a:gd name="T2" fmla="*/ 120 w 226"/>
                  <a:gd name="T3" fmla="*/ 50 h 515"/>
                  <a:gd name="T4" fmla="*/ 73 w 226"/>
                  <a:gd name="T5" fmla="*/ 114 h 515"/>
                  <a:gd name="T6" fmla="*/ 40 w 226"/>
                  <a:gd name="T7" fmla="*/ 178 h 515"/>
                  <a:gd name="T8" fmla="*/ 0 w 226"/>
                  <a:gd name="T9" fmla="*/ 209 h 515"/>
                  <a:gd name="T10" fmla="*/ 104 w 226"/>
                  <a:gd name="T11" fmla="*/ 327 h 515"/>
                  <a:gd name="T12" fmla="*/ 199 w 226"/>
                  <a:gd name="T13" fmla="*/ 515 h 515"/>
                  <a:gd name="T14" fmla="*/ 213 w 226"/>
                  <a:gd name="T15" fmla="*/ 92 h 515"/>
                  <a:gd name="T16" fmla="*/ 226 w 226"/>
                  <a:gd name="T17" fmla="*/ 0 h 515"/>
                  <a:gd name="T18" fmla="*/ 226 w 226"/>
                  <a:gd name="T19" fmla="*/ 0 h 5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6" h="515">
                    <a:moveTo>
                      <a:pt x="226" y="0"/>
                    </a:moveTo>
                    <a:lnTo>
                      <a:pt x="120" y="50"/>
                    </a:lnTo>
                    <a:lnTo>
                      <a:pt x="73" y="114"/>
                    </a:lnTo>
                    <a:lnTo>
                      <a:pt x="40" y="178"/>
                    </a:lnTo>
                    <a:lnTo>
                      <a:pt x="0" y="209"/>
                    </a:lnTo>
                    <a:lnTo>
                      <a:pt x="104" y="327"/>
                    </a:lnTo>
                    <a:lnTo>
                      <a:pt x="199" y="515"/>
                    </a:lnTo>
                    <a:lnTo>
                      <a:pt x="213" y="92"/>
                    </a:lnTo>
                    <a:lnTo>
                      <a:pt x="226" y="0"/>
                    </a:lnTo>
                    <a:close/>
                  </a:path>
                </a:pathLst>
              </a:custGeom>
              <a:solidFill>
                <a:srgbClr val="ECCE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91" name="Freeform 16"/>
              <p:cNvSpPr>
                <a:spLocks/>
              </p:cNvSpPr>
              <p:nvPr/>
            </p:nvSpPr>
            <p:spPr bwMode="auto">
              <a:xfrm>
                <a:off x="1709" y="2048"/>
                <a:ext cx="209" cy="333"/>
              </a:xfrm>
              <a:custGeom>
                <a:avLst/>
                <a:gdLst>
                  <a:gd name="T0" fmla="*/ 0 w 209"/>
                  <a:gd name="T1" fmla="*/ 79 h 333"/>
                  <a:gd name="T2" fmla="*/ 41 w 209"/>
                  <a:gd name="T3" fmla="*/ 50 h 333"/>
                  <a:gd name="T4" fmla="*/ 85 w 209"/>
                  <a:gd name="T5" fmla="*/ 76 h 333"/>
                  <a:gd name="T6" fmla="*/ 190 w 209"/>
                  <a:gd name="T7" fmla="*/ 0 h 333"/>
                  <a:gd name="T8" fmla="*/ 209 w 209"/>
                  <a:gd name="T9" fmla="*/ 333 h 333"/>
                  <a:gd name="T10" fmla="*/ 85 w 209"/>
                  <a:gd name="T11" fmla="*/ 159 h 333"/>
                  <a:gd name="T12" fmla="*/ 0 w 209"/>
                  <a:gd name="T13" fmla="*/ 79 h 333"/>
                  <a:gd name="T14" fmla="*/ 0 w 209"/>
                  <a:gd name="T15" fmla="*/ 79 h 3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9" h="333">
                    <a:moveTo>
                      <a:pt x="0" y="79"/>
                    </a:moveTo>
                    <a:lnTo>
                      <a:pt x="41" y="50"/>
                    </a:lnTo>
                    <a:lnTo>
                      <a:pt x="85" y="76"/>
                    </a:lnTo>
                    <a:lnTo>
                      <a:pt x="190" y="0"/>
                    </a:lnTo>
                    <a:lnTo>
                      <a:pt x="209" y="333"/>
                    </a:lnTo>
                    <a:lnTo>
                      <a:pt x="85" y="159"/>
                    </a:lnTo>
                    <a:lnTo>
                      <a:pt x="0" y="79"/>
                    </a:lnTo>
                    <a:close/>
                  </a:path>
                </a:pathLst>
              </a:custGeom>
              <a:solidFill>
                <a:srgbClr val="CE91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92" name="Freeform 17"/>
              <p:cNvSpPr>
                <a:spLocks/>
              </p:cNvSpPr>
              <p:nvPr/>
            </p:nvSpPr>
            <p:spPr bwMode="auto">
              <a:xfrm>
                <a:off x="1177" y="2013"/>
                <a:ext cx="203" cy="194"/>
              </a:xfrm>
              <a:custGeom>
                <a:avLst/>
                <a:gdLst>
                  <a:gd name="T0" fmla="*/ 54 w 203"/>
                  <a:gd name="T1" fmla="*/ 0 h 194"/>
                  <a:gd name="T2" fmla="*/ 93 w 203"/>
                  <a:gd name="T3" fmla="*/ 31 h 194"/>
                  <a:gd name="T4" fmla="*/ 67 w 203"/>
                  <a:gd name="T5" fmla="*/ 89 h 194"/>
                  <a:gd name="T6" fmla="*/ 102 w 203"/>
                  <a:gd name="T7" fmla="*/ 97 h 194"/>
                  <a:gd name="T8" fmla="*/ 156 w 203"/>
                  <a:gd name="T9" fmla="*/ 95 h 194"/>
                  <a:gd name="T10" fmla="*/ 188 w 203"/>
                  <a:gd name="T11" fmla="*/ 140 h 194"/>
                  <a:gd name="T12" fmla="*/ 203 w 203"/>
                  <a:gd name="T13" fmla="*/ 161 h 194"/>
                  <a:gd name="T14" fmla="*/ 197 w 203"/>
                  <a:gd name="T15" fmla="*/ 194 h 194"/>
                  <a:gd name="T16" fmla="*/ 149 w 203"/>
                  <a:gd name="T17" fmla="*/ 190 h 194"/>
                  <a:gd name="T18" fmla="*/ 93 w 203"/>
                  <a:gd name="T19" fmla="*/ 168 h 194"/>
                  <a:gd name="T20" fmla="*/ 48 w 203"/>
                  <a:gd name="T21" fmla="*/ 117 h 194"/>
                  <a:gd name="T22" fmla="*/ 0 w 203"/>
                  <a:gd name="T23" fmla="*/ 35 h 194"/>
                  <a:gd name="T24" fmla="*/ 54 w 203"/>
                  <a:gd name="T25" fmla="*/ 0 h 194"/>
                  <a:gd name="T26" fmla="*/ 54 w 203"/>
                  <a:gd name="T27" fmla="*/ 0 h 1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3" h="194">
                    <a:moveTo>
                      <a:pt x="54" y="0"/>
                    </a:moveTo>
                    <a:lnTo>
                      <a:pt x="93" y="31"/>
                    </a:lnTo>
                    <a:lnTo>
                      <a:pt x="67" y="89"/>
                    </a:lnTo>
                    <a:lnTo>
                      <a:pt x="102" y="97"/>
                    </a:lnTo>
                    <a:lnTo>
                      <a:pt x="156" y="95"/>
                    </a:lnTo>
                    <a:lnTo>
                      <a:pt x="188" y="140"/>
                    </a:lnTo>
                    <a:lnTo>
                      <a:pt x="203" y="161"/>
                    </a:lnTo>
                    <a:lnTo>
                      <a:pt x="197" y="194"/>
                    </a:lnTo>
                    <a:lnTo>
                      <a:pt x="149" y="190"/>
                    </a:lnTo>
                    <a:lnTo>
                      <a:pt x="93" y="168"/>
                    </a:lnTo>
                    <a:lnTo>
                      <a:pt x="48" y="117"/>
                    </a:lnTo>
                    <a:lnTo>
                      <a:pt x="0" y="35"/>
                    </a:lnTo>
                    <a:lnTo>
                      <a:pt x="54" y="0"/>
                    </a:lnTo>
                    <a:close/>
                  </a:path>
                </a:pathLst>
              </a:custGeom>
              <a:solidFill>
                <a:srgbClr val="FFDDD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93" name="Freeform 18"/>
              <p:cNvSpPr>
                <a:spLocks/>
              </p:cNvSpPr>
              <p:nvPr/>
            </p:nvSpPr>
            <p:spPr bwMode="auto">
              <a:xfrm>
                <a:off x="1293" y="1188"/>
                <a:ext cx="315" cy="372"/>
              </a:xfrm>
              <a:custGeom>
                <a:avLst/>
                <a:gdLst>
                  <a:gd name="T0" fmla="*/ 21 w 315"/>
                  <a:gd name="T1" fmla="*/ 0 h 372"/>
                  <a:gd name="T2" fmla="*/ 1 w 315"/>
                  <a:gd name="T3" fmla="*/ 17 h 372"/>
                  <a:gd name="T4" fmla="*/ 0 w 315"/>
                  <a:gd name="T5" fmla="*/ 45 h 372"/>
                  <a:gd name="T6" fmla="*/ 7 w 315"/>
                  <a:gd name="T7" fmla="*/ 83 h 372"/>
                  <a:gd name="T8" fmla="*/ 55 w 315"/>
                  <a:gd name="T9" fmla="*/ 175 h 372"/>
                  <a:gd name="T10" fmla="*/ 110 w 315"/>
                  <a:gd name="T11" fmla="*/ 240 h 372"/>
                  <a:gd name="T12" fmla="*/ 151 w 315"/>
                  <a:gd name="T13" fmla="*/ 335 h 372"/>
                  <a:gd name="T14" fmla="*/ 225 w 315"/>
                  <a:gd name="T15" fmla="*/ 336 h 372"/>
                  <a:gd name="T16" fmla="*/ 315 w 315"/>
                  <a:gd name="T17" fmla="*/ 372 h 372"/>
                  <a:gd name="T18" fmla="*/ 308 w 315"/>
                  <a:gd name="T19" fmla="*/ 188 h 372"/>
                  <a:gd name="T20" fmla="*/ 135 w 315"/>
                  <a:gd name="T21" fmla="*/ 42 h 372"/>
                  <a:gd name="T22" fmla="*/ 60 w 315"/>
                  <a:gd name="T23" fmla="*/ 3 h 372"/>
                  <a:gd name="T24" fmla="*/ 21 w 315"/>
                  <a:gd name="T25" fmla="*/ 0 h 372"/>
                  <a:gd name="T26" fmla="*/ 21 w 315"/>
                  <a:gd name="T27" fmla="*/ 0 h 3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5" h="372">
                    <a:moveTo>
                      <a:pt x="21" y="0"/>
                    </a:moveTo>
                    <a:lnTo>
                      <a:pt x="1" y="17"/>
                    </a:lnTo>
                    <a:lnTo>
                      <a:pt x="0" y="45"/>
                    </a:lnTo>
                    <a:lnTo>
                      <a:pt x="7" y="83"/>
                    </a:lnTo>
                    <a:lnTo>
                      <a:pt x="55" y="175"/>
                    </a:lnTo>
                    <a:lnTo>
                      <a:pt x="110" y="240"/>
                    </a:lnTo>
                    <a:lnTo>
                      <a:pt x="151" y="335"/>
                    </a:lnTo>
                    <a:lnTo>
                      <a:pt x="225" y="336"/>
                    </a:lnTo>
                    <a:lnTo>
                      <a:pt x="315" y="372"/>
                    </a:lnTo>
                    <a:lnTo>
                      <a:pt x="308" y="188"/>
                    </a:lnTo>
                    <a:lnTo>
                      <a:pt x="135" y="42"/>
                    </a:lnTo>
                    <a:lnTo>
                      <a:pt x="60" y="3"/>
                    </a:lnTo>
                    <a:lnTo>
                      <a:pt x="21" y="0"/>
                    </a:lnTo>
                    <a:close/>
                  </a:path>
                </a:pathLst>
              </a:custGeom>
              <a:solidFill>
                <a:srgbClr val="CE91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94" name="Freeform 19"/>
              <p:cNvSpPr>
                <a:spLocks/>
              </p:cNvSpPr>
              <p:nvPr/>
            </p:nvSpPr>
            <p:spPr bwMode="auto">
              <a:xfrm>
                <a:off x="1070" y="1889"/>
                <a:ext cx="308" cy="442"/>
              </a:xfrm>
              <a:custGeom>
                <a:avLst/>
                <a:gdLst>
                  <a:gd name="T0" fmla="*/ 99 w 308"/>
                  <a:gd name="T1" fmla="*/ 225 h 442"/>
                  <a:gd name="T2" fmla="*/ 184 w 308"/>
                  <a:gd name="T3" fmla="*/ 320 h 442"/>
                  <a:gd name="T4" fmla="*/ 248 w 308"/>
                  <a:gd name="T5" fmla="*/ 337 h 442"/>
                  <a:gd name="T6" fmla="*/ 308 w 308"/>
                  <a:gd name="T7" fmla="*/ 333 h 442"/>
                  <a:gd name="T8" fmla="*/ 285 w 308"/>
                  <a:gd name="T9" fmla="*/ 391 h 442"/>
                  <a:gd name="T10" fmla="*/ 256 w 308"/>
                  <a:gd name="T11" fmla="*/ 413 h 442"/>
                  <a:gd name="T12" fmla="*/ 223 w 308"/>
                  <a:gd name="T13" fmla="*/ 432 h 442"/>
                  <a:gd name="T14" fmla="*/ 188 w 308"/>
                  <a:gd name="T15" fmla="*/ 442 h 442"/>
                  <a:gd name="T16" fmla="*/ 92 w 308"/>
                  <a:gd name="T17" fmla="*/ 416 h 442"/>
                  <a:gd name="T18" fmla="*/ 25 w 308"/>
                  <a:gd name="T19" fmla="*/ 285 h 442"/>
                  <a:gd name="T20" fmla="*/ 0 w 308"/>
                  <a:gd name="T21" fmla="*/ 161 h 442"/>
                  <a:gd name="T22" fmla="*/ 22 w 308"/>
                  <a:gd name="T23" fmla="*/ 79 h 442"/>
                  <a:gd name="T24" fmla="*/ 66 w 308"/>
                  <a:gd name="T25" fmla="*/ 0 h 442"/>
                  <a:gd name="T26" fmla="*/ 57 w 308"/>
                  <a:gd name="T27" fmla="*/ 95 h 442"/>
                  <a:gd name="T28" fmla="*/ 76 w 308"/>
                  <a:gd name="T29" fmla="*/ 161 h 442"/>
                  <a:gd name="T30" fmla="*/ 99 w 308"/>
                  <a:gd name="T31" fmla="*/ 225 h 442"/>
                  <a:gd name="T32" fmla="*/ 99 w 308"/>
                  <a:gd name="T33" fmla="*/ 225 h 4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08" h="442">
                    <a:moveTo>
                      <a:pt x="99" y="225"/>
                    </a:moveTo>
                    <a:lnTo>
                      <a:pt x="184" y="320"/>
                    </a:lnTo>
                    <a:lnTo>
                      <a:pt x="248" y="337"/>
                    </a:lnTo>
                    <a:lnTo>
                      <a:pt x="308" y="333"/>
                    </a:lnTo>
                    <a:lnTo>
                      <a:pt x="285" y="391"/>
                    </a:lnTo>
                    <a:lnTo>
                      <a:pt x="256" y="413"/>
                    </a:lnTo>
                    <a:lnTo>
                      <a:pt x="223" y="432"/>
                    </a:lnTo>
                    <a:lnTo>
                      <a:pt x="188" y="442"/>
                    </a:lnTo>
                    <a:lnTo>
                      <a:pt x="92" y="416"/>
                    </a:lnTo>
                    <a:lnTo>
                      <a:pt x="25" y="285"/>
                    </a:lnTo>
                    <a:lnTo>
                      <a:pt x="0" y="161"/>
                    </a:lnTo>
                    <a:lnTo>
                      <a:pt x="22" y="79"/>
                    </a:lnTo>
                    <a:lnTo>
                      <a:pt x="66" y="0"/>
                    </a:lnTo>
                    <a:lnTo>
                      <a:pt x="57" y="95"/>
                    </a:lnTo>
                    <a:lnTo>
                      <a:pt x="76" y="161"/>
                    </a:lnTo>
                    <a:lnTo>
                      <a:pt x="99" y="225"/>
                    </a:lnTo>
                    <a:close/>
                  </a:path>
                </a:pathLst>
              </a:custGeom>
              <a:solidFill>
                <a:srgbClr val="B9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95" name="Freeform 20"/>
              <p:cNvSpPr>
                <a:spLocks/>
              </p:cNvSpPr>
              <p:nvPr/>
            </p:nvSpPr>
            <p:spPr bwMode="auto">
              <a:xfrm>
                <a:off x="1159" y="1827"/>
                <a:ext cx="256" cy="318"/>
              </a:xfrm>
              <a:custGeom>
                <a:avLst/>
                <a:gdLst>
                  <a:gd name="T0" fmla="*/ 89 w 256"/>
                  <a:gd name="T1" fmla="*/ 0 h 318"/>
                  <a:gd name="T2" fmla="*/ 35 w 256"/>
                  <a:gd name="T3" fmla="*/ 42 h 318"/>
                  <a:gd name="T4" fmla="*/ 12 w 256"/>
                  <a:gd name="T5" fmla="*/ 87 h 318"/>
                  <a:gd name="T6" fmla="*/ 0 w 256"/>
                  <a:gd name="T7" fmla="*/ 144 h 318"/>
                  <a:gd name="T8" fmla="*/ 82 w 256"/>
                  <a:gd name="T9" fmla="*/ 159 h 318"/>
                  <a:gd name="T10" fmla="*/ 161 w 256"/>
                  <a:gd name="T11" fmla="*/ 201 h 318"/>
                  <a:gd name="T12" fmla="*/ 215 w 256"/>
                  <a:gd name="T13" fmla="*/ 256 h 318"/>
                  <a:gd name="T14" fmla="*/ 248 w 256"/>
                  <a:gd name="T15" fmla="*/ 318 h 318"/>
                  <a:gd name="T16" fmla="*/ 256 w 256"/>
                  <a:gd name="T17" fmla="*/ 179 h 318"/>
                  <a:gd name="T18" fmla="*/ 206 w 256"/>
                  <a:gd name="T19" fmla="*/ 74 h 318"/>
                  <a:gd name="T20" fmla="*/ 142 w 256"/>
                  <a:gd name="T21" fmla="*/ 20 h 318"/>
                  <a:gd name="T22" fmla="*/ 89 w 256"/>
                  <a:gd name="T23" fmla="*/ 0 h 318"/>
                  <a:gd name="T24" fmla="*/ 89 w 256"/>
                  <a:gd name="T25" fmla="*/ 0 h 3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6" h="318">
                    <a:moveTo>
                      <a:pt x="89" y="0"/>
                    </a:moveTo>
                    <a:lnTo>
                      <a:pt x="35" y="42"/>
                    </a:lnTo>
                    <a:lnTo>
                      <a:pt x="12" y="87"/>
                    </a:lnTo>
                    <a:lnTo>
                      <a:pt x="0" y="144"/>
                    </a:lnTo>
                    <a:lnTo>
                      <a:pt x="82" y="159"/>
                    </a:lnTo>
                    <a:lnTo>
                      <a:pt x="161" y="201"/>
                    </a:lnTo>
                    <a:lnTo>
                      <a:pt x="215" y="256"/>
                    </a:lnTo>
                    <a:lnTo>
                      <a:pt x="248" y="318"/>
                    </a:lnTo>
                    <a:lnTo>
                      <a:pt x="256" y="179"/>
                    </a:lnTo>
                    <a:lnTo>
                      <a:pt x="206" y="74"/>
                    </a:lnTo>
                    <a:lnTo>
                      <a:pt x="142" y="20"/>
                    </a:lnTo>
                    <a:lnTo>
                      <a:pt x="89" y="0"/>
                    </a:lnTo>
                    <a:close/>
                  </a:path>
                </a:pathLst>
              </a:custGeom>
              <a:solidFill>
                <a:srgbClr val="B2EC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96" name="Freeform 21"/>
              <p:cNvSpPr>
                <a:spLocks/>
              </p:cNvSpPr>
              <p:nvPr/>
            </p:nvSpPr>
            <p:spPr bwMode="auto">
              <a:xfrm>
                <a:off x="1597" y="2692"/>
                <a:ext cx="181" cy="211"/>
              </a:xfrm>
              <a:custGeom>
                <a:avLst/>
                <a:gdLst>
                  <a:gd name="T0" fmla="*/ 25 w 181"/>
                  <a:gd name="T1" fmla="*/ 137 h 211"/>
                  <a:gd name="T2" fmla="*/ 0 w 181"/>
                  <a:gd name="T3" fmla="*/ 89 h 211"/>
                  <a:gd name="T4" fmla="*/ 24 w 181"/>
                  <a:gd name="T5" fmla="*/ 27 h 211"/>
                  <a:gd name="T6" fmla="*/ 93 w 181"/>
                  <a:gd name="T7" fmla="*/ 0 h 211"/>
                  <a:gd name="T8" fmla="*/ 137 w 181"/>
                  <a:gd name="T9" fmla="*/ 15 h 211"/>
                  <a:gd name="T10" fmla="*/ 181 w 181"/>
                  <a:gd name="T11" fmla="*/ 119 h 211"/>
                  <a:gd name="T12" fmla="*/ 139 w 181"/>
                  <a:gd name="T13" fmla="*/ 160 h 211"/>
                  <a:gd name="T14" fmla="*/ 44 w 181"/>
                  <a:gd name="T15" fmla="*/ 211 h 211"/>
                  <a:gd name="T16" fmla="*/ 25 w 181"/>
                  <a:gd name="T17" fmla="*/ 137 h 211"/>
                  <a:gd name="T18" fmla="*/ 25 w 181"/>
                  <a:gd name="T19" fmla="*/ 137 h 2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1" h="211">
                    <a:moveTo>
                      <a:pt x="25" y="137"/>
                    </a:moveTo>
                    <a:lnTo>
                      <a:pt x="0" y="89"/>
                    </a:lnTo>
                    <a:lnTo>
                      <a:pt x="24" y="27"/>
                    </a:lnTo>
                    <a:lnTo>
                      <a:pt x="93" y="0"/>
                    </a:lnTo>
                    <a:lnTo>
                      <a:pt x="137" y="15"/>
                    </a:lnTo>
                    <a:lnTo>
                      <a:pt x="181" y="119"/>
                    </a:lnTo>
                    <a:lnTo>
                      <a:pt x="139" y="160"/>
                    </a:lnTo>
                    <a:lnTo>
                      <a:pt x="44" y="211"/>
                    </a:lnTo>
                    <a:lnTo>
                      <a:pt x="25" y="137"/>
                    </a:lnTo>
                    <a:close/>
                  </a:path>
                </a:pathLst>
              </a:custGeom>
              <a:solidFill>
                <a:srgbClr val="BCBC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97" name="Freeform 22"/>
              <p:cNvSpPr>
                <a:spLocks/>
              </p:cNvSpPr>
              <p:nvPr/>
            </p:nvSpPr>
            <p:spPr bwMode="auto">
              <a:xfrm>
                <a:off x="1047" y="1819"/>
                <a:ext cx="211" cy="492"/>
              </a:xfrm>
              <a:custGeom>
                <a:avLst/>
                <a:gdLst>
                  <a:gd name="T0" fmla="*/ 172 w 211"/>
                  <a:gd name="T1" fmla="*/ 0 h 492"/>
                  <a:gd name="T2" fmla="*/ 112 w 211"/>
                  <a:gd name="T3" fmla="*/ 16 h 492"/>
                  <a:gd name="T4" fmla="*/ 64 w 211"/>
                  <a:gd name="T5" fmla="*/ 43 h 492"/>
                  <a:gd name="T6" fmla="*/ 39 w 211"/>
                  <a:gd name="T7" fmla="*/ 85 h 492"/>
                  <a:gd name="T8" fmla="*/ 13 w 211"/>
                  <a:gd name="T9" fmla="*/ 130 h 492"/>
                  <a:gd name="T10" fmla="*/ 0 w 211"/>
                  <a:gd name="T11" fmla="*/ 194 h 492"/>
                  <a:gd name="T12" fmla="*/ 0 w 211"/>
                  <a:gd name="T13" fmla="*/ 270 h 492"/>
                  <a:gd name="T14" fmla="*/ 29 w 211"/>
                  <a:gd name="T15" fmla="*/ 362 h 492"/>
                  <a:gd name="T16" fmla="*/ 89 w 211"/>
                  <a:gd name="T17" fmla="*/ 473 h 492"/>
                  <a:gd name="T18" fmla="*/ 163 w 211"/>
                  <a:gd name="T19" fmla="*/ 483 h 492"/>
                  <a:gd name="T20" fmla="*/ 211 w 211"/>
                  <a:gd name="T21" fmla="*/ 492 h 492"/>
                  <a:gd name="T22" fmla="*/ 143 w 211"/>
                  <a:gd name="T23" fmla="*/ 444 h 492"/>
                  <a:gd name="T24" fmla="*/ 83 w 211"/>
                  <a:gd name="T25" fmla="*/ 353 h 492"/>
                  <a:gd name="T26" fmla="*/ 51 w 211"/>
                  <a:gd name="T27" fmla="*/ 254 h 492"/>
                  <a:gd name="T28" fmla="*/ 70 w 211"/>
                  <a:gd name="T29" fmla="*/ 98 h 492"/>
                  <a:gd name="T30" fmla="*/ 118 w 211"/>
                  <a:gd name="T31" fmla="*/ 41 h 492"/>
                  <a:gd name="T32" fmla="*/ 172 w 211"/>
                  <a:gd name="T33" fmla="*/ 0 h 492"/>
                  <a:gd name="T34" fmla="*/ 172 w 211"/>
                  <a:gd name="T35" fmla="*/ 0 h 4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1" h="492">
                    <a:moveTo>
                      <a:pt x="172" y="0"/>
                    </a:moveTo>
                    <a:lnTo>
                      <a:pt x="112" y="16"/>
                    </a:lnTo>
                    <a:lnTo>
                      <a:pt x="64" y="43"/>
                    </a:lnTo>
                    <a:lnTo>
                      <a:pt x="39" y="85"/>
                    </a:lnTo>
                    <a:lnTo>
                      <a:pt x="13" y="130"/>
                    </a:lnTo>
                    <a:lnTo>
                      <a:pt x="0" y="194"/>
                    </a:lnTo>
                    <a:lnTo>
                      <a:pt x="0" y="270"/>
                    </a:lnTo>
                    <a:lnTo>
                      <a:pt x="29" y="362"/>
                    </a:lnTo>
                    <a:lnTo>
                      <a:pt x="89" y="473"/>
                    </a:lnTo>
                    <a:lnTo>
                      <a:pt x="163" y="483"/>
                    </a:lnTo>
                    <a:lnTo>
                      <a:pt x="211" y="492"/>
                    </a:lnTo>
                    <a:lnTo>
                      <a:pt x="143" y="444"/>
                    </a:lnTo>
                    <a:lnTo>
                      <a:pt x="83" y="353"/>
                    </a:lnTo>
                    <a:lnTo>
                      <a:pt x="51" y="254"/>
                    </a:lnTo>
                    <a:lnTo>
                      <a:pt x="70" y="98"/>
                    </a:lnTo>
                    <a:lnTo>
                      <a:pt x="118" y="41"/>
                    </a:lnTo>
                    <a:lnTo>
                      <a:pt x="172" y="0"/>
                    </a:lnTo>
                    <a:close/>
                  </a:path>
                </a:pathLst>
              </a:custGeom>
              <a:solidFill>
                <a:srgbClr val="BCBC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98" name="Freeform 23"/>
              <p:cNvSpPr>
                <a:spLocks/>
              </p:cNvSpPr>
              <p:nvPr/>
            </p:nvSpPr>
            <p:spPr bwMode="auto">
              <a:xfrm>
                <a:off x="1057" y="1869"/>
                <a:ext cx="480" cy="545"/>
              </a:xfrm>
              <a:custGeom>
                <a:avLst/>
                <a:gdLst>
                  <a:gd name="T0" fmla="*/ 375 w 480"/>
                  <a:gd name="T1" fmla="*/ 0 h 545"/>
                  <a:gd name="T2" fmla="*/ 410 w 480"/>
                  <a:gd name="T3" fmla="*/ 70 h 545"/>
                  <a:gd name="T4" fmla="*/ 422 w 480"/>
                  <a:gd name="T5" fmla="*/ 159 h 545"/>
                  <a:gd name="T6" fmla="*/ 422 w 480"/>
                  <a:gd name="T7" fmla="*/ 229 h 545"/>
                  <a:gd name="T8" fmla="*/ 404 w 480"/>
                  <a:gd name="T9" fmla="*/ 312 h 545"/>
                  <a:gd name="T10" fmla="*/ 375 w 480"/>
                  <a:gd name="T11" fmla="*/ 375 h 545"/>
                  <a:gd name="T12" fmla="*/ 340 w 480"/>
                  <a:gd name="T13" fmla="*/ 423 h 545"/>
                  <a:gd name="T14" fmla="*/ 298 w 480"/>
                  <a:gd name="T15" fmla="*/ 468 h 545"/>
                  <a:gd name="T16" fmla="*/ 263 w 480"/>
                  <a:gd name="T17" fmla="*/ 493 h 545"/>
                  <a:gd name="T18" fmla="*/ 209 w 480"/>
                  <a:gd name="T19" fmla="*/ 509 h 545"/>
                  <a:gd name="T20" fmla="*/ 137 w 480"/>
                  <a:gd name="T21" fmla="*/ 499 h 545"/>
                  <a:gd name="T22" fmla="*/ 67 w 480"/>
                  <a:gd name="T23" fmla="*/ 456 h 545"/>
                  <a:gd name="T24" fmla="*/ 0 w 480"/>
                  <a:gd name="T25" fmla="*/ 394 h 545"/>
                  <a:gd name="T26" fmla="*/ 44 w 480"/>
                  <a:gd name="T27" fmla="*/ 481 h 545"/>
                  <a:gd name="T28" fmla="*/ 127 w 480"/>
                  <a:gd name="T29" fmla="*/ 535 h 545"/>
                  <a:gd name="T30" fmla="*/ 209 w 480"/>
                  <a:gd name="T31" fmla="*/ 545 h 545"/>
                  <a:gd name="T32" fmla="*/ 273 w 480"/>
                  <a:gd name="T33" fmla="*/ 541 h 545"/>
                  <a:gd name="T34" fmla="*/ 317 w 480"/>
                  <a:gd name="T35" fmla="*/ 497 h 545"/>
                  <a:gd name="T36" fmla="*/ 397 w 480"/>
                  <a:gd name="T37" fmla="*/ 474 h 545"/>
                  <a:gd name="T38" fmla="*/ 451 w 480"/>
                  <a:gd name="T39" fmla="*/ 400 h 545"/>
                  <a:gd name="T40" fmla="*/ 480 w 480"/>
                  <a:gd name="T41" fmla="*/ 284 h 545"/>
                  <a:gd name="T42" fmla="*/ 476 w 480"/>
                  <a:gd name="T43" fmla="*/ 172 h 545"/>
                  <a:gd name="T44" fmla="*/ 457 w 480"/>
                  <a:gd name="T45" fmla="*/ 127 h 545"/>
                  <a:gd name="T46" fmla="*/ 447 w 480"/>
                  <a:gd name="T47" fmla="*/ 175 h 545"/>
                  <a:gd name="T48" fmla="*/ 432 w 480"/>
                  <a:gd name="T49" fmla="*/ 84 h 545"/>
                  <a:gd name="T50" fmla="*/ 404 w 480"/>
                  <a:gd name="T51" fmla="*/ 26 h 545"/>
                  <a:gd name="T52" fmla="*/ 375 w 480"/>
                  <a:gd name="T53" fmla="*/ 0 h 545"/>
                  <a:gd name="T54" fmla="*/ 375 w 480"/>
                  <a:gd name="T55" fmla="*/ 0 h 5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0" h="545">
                    <a:moveTo>
                      <a:pt x="375" y="0"/>
                    </a:moveTo>
                    <a:lnTo>
                      <a:pt x="410" y="70"/>
                    </a:lnTo>
                    <a:lnTo>
                      <a:pt x="422" y="159"/>
                    </a:lnTo>
                    <a:lnTo>
                      <a:pt x="422" y="229"/>
                    </a:lnTo>
                    <a:lnTo>
                      <a:pt x="404" y="312"/>
                    </a:lnTo>
                    <a:lnTo>
                      <a:pt x="375" y="375"/>
                    </a:lnTo>
                    <a:lnTo>
                      <a:pt x="340" y="423"/>
                    </a:lnTo>
                    <a:lnTo>
                      <a:pt x="298" y="468"/>
                    </a:lnTo>
                    <a:lnTo>
                      <a:pt x="263" y="493"/>
                    </a:lnTo>
                    <a:lnTo>
                      <a:pt x="209" y="509"/>
                    </a:lnTo>
                    <a:lnTo>
                      <a:pt x="137" y="499"/>
                    </a:lnTo>
                    <a:lnTo>
                      <a:pt x="67" y="456"/>
                    </a:lnTo>
                    <a:lnTo>
                      <a:pt x="0" y="394"/>
                    </a:lnTo>
                    <a:lnTo>
                      <a:pt x="44" y="481"/>
                    </a:lnTo>
                    <a:lnTo>
                      <a:pt x="127" y="535"/>
                    </a:lnTo>
                    <a:lnTo>
                      <a:pt x="209" y="545"/>
                    </a:lnTo>
                    <a:lnTo>
                      <a:pt x="273" y="541"/>
                    </a:lnTo>
                    <a:lnTo>
                      <a:pt x="317" y="497"/>
                    </a:lnTo>
                    <a:lnTo>
                      <a:pt x="397" y="474"/>
                    </a:lnTo>
                    <a:lnTo>
                      <a:pt x="451" y="400"/>
                    </a:lnTo>
                    <a:lnTo>
                      <a:pt x="480" y="284"/>
                    </a:lnTo>
                    <a:lnTo>
                      <a:pt x="476" y="172"/>
                    </a:lnTo>
                    <a:lnTo>
                      <a:pt x="457" y="127"/>
                    </a:lnTo>
                    <a:lnTo>
                      <a:pt x="447" y="175"/>
                    </a:lnTo>
                    <a:lnTo>
                      <a:pt x="432" y="84"/>
                    </a:lnTo>
                    <a:lnTo>
                      <a:pt x="404" y="26"/>
                    </a:lnTo>
                    <a:lnTo>
                      <a:pt x="375" y="0"/>
                    </a:lnTo>
                    <a:close/>
                  </a:path>
                </a:pathLst>
              </a:custGeom>
              <a:solidFill>
                <a:srgbClr val="BCBC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99" name="Freeform 24"/>
              <p:cNvSpPr>
                <a:spLocks/>
              </p:cNvSpPr>
              <p:nvPr/>
            </p:nvSpPr>
            <p:spPr bwMode="auto">
              <a:xfrm>
                <a:off x="863" y="2449"/>
                <a:ext cx="308" cy="308"/>
              </a:xfrm>
              <a:custGeom>
                <a:avLst/>
                <a:gdLst>
                  <a:gd name="T0" fmla="*/ 37 w 308"/>
                  <a:gd name="T1" fmla="*/ 180 h 308"/>
                  <a:gd name="T2" fmla="*/ 95 w 308"/>
                  <a:gd name="T3" fmla="*/ 180 h 308"/>
                  <a:gd name="T4" fmla="*/ 95 w 308"/>
                  <a:gd name="T5" fmla="*/ 215 h 308"/>
                  <a:gd name="T6" fmla="*/ 155 w 308"/>
                  <a:gd name="T7" fmla="*/ 174 h 308"/>
                  <a:gd name="T8" fmla="*/ 223 w 308"/>
                  <a:gd name="T9" fmla="*/ 79 h 308"/>
                  <a:gd name="T10" fmla="*/ 175 w 308"/>
                  <a:gd name="T11" fmla="*/ 82 h 308"/>
                  <a:gd name="T12" fmla="*/ 120 w 308"/>
                  <a:gd name="T13" fmla="*/ 110 h 308"/>
                  <a:gd name="T14" fmla="*/ 159 w 308"/>
                  <a:gd name="T15" fmla="*/ 43 h 308"/>
                  <a:gd name="T16" fmla="*/ 271 w 308"/>
                  <a:gd name="T17" fmla="*/ 0 h 308"/>
                  <a:gd name="T18" fmla="*/ 306 w 308"/>
                  <a:gd name="T19" fmla="*/ 28 h 308"/>
                  <a:gd name="T20" fmla="*/ 308 w 308"/>
                  <a:gd name="T21" fmla="*/ 97 h 308"/>
                  <a:gd name="T22" fmla="*/ 248 w 308"/>
                  <a:gd name="T23" fmla="*/ 194 h 308"/>
                  <a:gd name="T24" fmla="*/ 118 w 308"/>
                  <a:gd name="T25" fmla="*/ 273 h 308"/>
                  <a:gd name="T26" fmla="*/ 29 w 308"/>
                  <a:gd name="T27" fmla="*/ 308 h 308"/>
                  <a:gd name="T28" fmla="*/ 0 w 308"/>
                  <a:gd name="T29" fmla="*/ 283 h 308"/>
                  <a:gd name="T30" fmla="*/ 22 w 308"/>
                  <a:gd name="T31" fmla="*/ 221 h 308"/>
                  <a:gd name="T32" fmla="*/ 37 w 308"/>
                  <a:gd name="T33" fmla="*/ 180 h 308"/>
                  <a:gd name="T34" fmla="*/ 37 w 308"/>
                  <a:gd name="T35" fmla="*/ 180 h 30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8" h="308">
                    <a:moveTo>
                      <a:pt x="37" y="180"/>
                    </a:moveTo>
                    <a:lnTo>
                      <a:pt x="95" y="180"/>
                    </a:lnTo>
                    <a:lnTo>
                      <a:pt x="95" y="215"/>
                    </a:lnTo>
                    <a:lnTo>
                      <a:pt x="155" y="174"/>
                    </a:lnTo>
                    <a:lnTo>
                      <a:pt x="223" y="79"/>
                    </a:lnTo>
                    <a:lnTo>
                      <a:pt x="175" y="82"/>
                    </a:lnTo>
                    <a:lnTo>
                      <a:pt x="120" y="110"/>
                    </a:lnTo>
                    <a:lnTo>
                      <a:pt x="159" y="43"/>
                    </a:lnTo>
                    <a:lnTo>
                      <a:pt x="271" y="0"/>
                    </a:lnTo>
                    <a:lnTo>
                      <a:pt x="306" y="28"/>
                    </a:lnTo>
                    <a:lnTo>
                      <a:pt x="308" y="97"/>
                    </a:lnTo>
                    <a:lnTo>
                      <a:pt x="248" y="194"/>
                    </a:lnTo>
                    <a:lnTo>
                      <a:pt x="118" y="273"/>
                    </a:lnTo>
                    <a:lnTo>
                      <a:pt x="29" y="308"/>
                    </a:lnTo>
                    <a:lnTo>
                      <a:pt x="0" y="283"/>
                    </a:lnTo>
                    <a:lnTo>
                      <a:pt x="22" y="221"/>
                    </a:lnTo>
                    <a:lnTo>
                      <a:pt x="37" y="180"/>
                    </a:lnTo>
                    <a:close/>
                  </a:path>
                </a:pathLst>
              </a:custGeom>
              <a:solidFill>
                <a:srgbClr val="F5F1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00" name="Freeform 25"/>
              <p:cNvSpPr>
                <a:spLocks/>
              </p:cNvSpPr>
              <p:nvPr/>
            </p:nvSpPr>
            <p:spPr bwMode="auto">
              <a:xfrm>
                <a:off x="1156" y="2635"/>
                <a:ext cx="244" cy="186"/>
              </a:xfrm>
              <a:custGeom>
                <a:avLst/>
                <a:gdLst>
                  <a:gd name="T0" fmla="*/ 34 w 244"/>
                  <a:gd name="T1" fmla="*/ 0 h 186"/>
                  <a:gd name="T2" fmla="*/ 102 w 244"/>
                  <a:gd name="T3" fmla="*/ 55 h 186"/>
                  <a:gd name="T4" fmla="*/ 158 w 244"/>
                  <a:gd name="T5" fmla="*/ 55 h 186"/>
                  <a:gd name="T6" fmla="*/ 209 w 244"/>
                  <a:gd name="T7" fmla="*/ 29 h 186"/>
                  <a:gd name="T8" fmla="*/ 244 w 244"/>
                  <a:gd name="T9" fmla="*/ 138 h 186"/>
                  <a:gd name="T10" fmla="*/ 114 w 244"/>
                  <a:gd name="T11" fmla="*/ 186 h 186"/>
                  <a:gd name="T12" fmla="*/ 0 w 244"/>
                  <a:gd name="T13" fmla="*/ 128 h 186"/>
                  <a:gd name="T14" fmla="*/ 34 w 244"/>
                  <a:gd name="T15" fmla="*/ 0 h 186"/>
                  <a:gd name="T16" fmla="*/ 34 w 244"/>
                  <a:gd name="T17" fmla="*/ 0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4" h="186">
                    <a:moveTo>
                      <a:pt x="34" y="0"/>
                    </a:moveTo>
                    <a:lnTo>
                      <a:pt x="102" y="55"/>
                    </a:lnTo>
                    <a:lnTo>
                      <a:pt x="158" y="55"/>
                    </a:lnTo>
                    <a:lnTo>
                      <a:pt x="209" y="29"/>
                    </a:lnTo>
                    <a:lnTo>
                      <a:pt x="244" y="138"/>
                    </a:lnTo>
                    <a:lnTo>
                      <a:pt x="114" y="186"/>
                    </a:lnTo>
                    <a:lnTo>
                      <a:pt x="0" y="128"/>
                    </a:lnTo>
                    <a:lnTo>
                      <a:pt x="34" y="0"/>
                    </a:lnTo>
                    <a:close/>
                  </a:path>
                </a:pathLst>
              </a:custGeom>
              <a:solidFill>
                <a:srgbClr val="FF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01" name="Freeform 26"/>
              <p:cNvSpPr>
                <a:spLocks/>
              </p:cNvSpPr>
              <p:nvPr/>
            </p:nvSpPr>
            <p:spPr bwMode="auto">
              <a:xfrm>
                <a:off x="1016" y="2614"/>
                <a:ext cx="406" cy="298"/>
              </a:xfrm>
              <a:custGeom>
                <a:avLst/>
                <a:gdLst>
                  <a:gd name="T0" fmla="*/ 0 w 406"/>
                  <a:gd name="T1" fmla="*/ 137 h 298"/>
                  <a:gd name="T2" fmla="*/ 114 w 406"/>
                  <a:gd name="T3" fmla="*/ 54 h 298"/>
                  <a:gd name="T4" fmla="*/ 149 w 406"/>
                  <a:gd name="T5" fmla="*/ 0 h 298"/>
                  <a:gd name="T6" fmla="*/ 196 w 406"/>
                  <a:gd name="T7" fmla="*/ 41 h 298"/>
                  <a:gd name="T8" fmla="*/ 190 w 406"/>
                  <a:gd name="T9" fmla="*/ 85 h 298"/>
                  <a:gd name="T10" fmla="*/ 178 w 406"/>
                  <a:gd name="T11" fmla="*/ 118 h 298"/>
                  <a:gd name="T12" fmla="*/ 232 w 406"/>
                  <a:gd name="T13" fmla="*/ 159 h 298"/>
                  <a:gd name="T14" fmla="*/ 317 w 406"/>
                  <a:gd name="T15" fmla="*/ 178 h 298"/>
                  <a:gd name="T16" fmla="*/ 378 w 406"/>
                  <a:gd name="T17" fmla="*/ 145 h 298"/>
                  <a:gd name="T18" fmla="*/ 406 w 406"/>
                  <a:gd name="T19" fmla="*/ 187 h 298"/>
                  <a:gd name="T20" fmla="*/ 343 w 406"/>
                  <a:gd name="T21" fmla="*/ 213 h 298"/>
                  <a:gd name="T22" fmla="*/ 308 w 406"/>
                  <a:gd name="T23" fmla="*/ 277 h 298"/>
                  <a:gd name="T24" fmla="*/ 200 w 406"/>
                  <a:gd name="T25" fmla="*/ 298 h 298"/>
                  <a:gd name="T26" fmla="*/ 91 w 406"/>
                  <a:gd name="T27" fmla="*/ 289 h 298"/>
                  <a:gd name="T28" fmla="*/ 2 w 406"/>
                  <a:gd name="T29" fmla="*/ 190 h 298"/>
                  <a:gd name="T30" fmla="*/ 0 w 406"/>
                  <a:gd name="T31" fmla="*/ 137 h 298"/>
                  <a:gd name="T32" fmla="*/ 0 w 406"/>
                  <a:gd name="T33" fmla="*/ 137 h 2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06" h="298">
                    <a:moveTo>
                      <a:pt x="0" y="137"/>
                    </a:moveTo>
                    <a:lnTo>
                      <a:pt x="114" y="54"/>
                    </a:lnTo>
                    <a:lnTo>
                      <a:pt x="149" y="0"/>
                    </a:lnTo>
                    <a:lnTo>
                      <a:pt x="196" y="41"/>
                    </a:lnTo>
                    <a:lnTo>
                      <a:pt x="190" y="85"/>
                    </a:lnTo>
                    <a:lnTo>
                      <a:pt x="178" y="118"/>
                    </a:lnTo>
                    <a:lnTo>
                      <a:pt x="232" y="159"/>
                    </a:lnTo>
                    <a:lnTo>
                      <a:pt x="317" y="178"/>
                    </a:lnTo>
                    <a:lnTo>
                      <a:pt x="378" y="145"/>
                    </a:lnTo>
                    <a:lnTo>
                      <a:pt x="406" y="187"/>
                    </a:lnTo>
                    <a:lnTo>
                      <a:pt x="343" y="213"/>
                    </a:lnTo>
                    <a:lnTo>
                      <a:pt x="308" y="277"/>
                    </a:lnTo>
                    <a:lnTo>
                      <a:pt x="200" y="298"/>
                    </a:lnTo>
                    <a:lnTo>
                      <a:pt x="91" y="289"/>
                    </a:lnTo>
                    <a:lnTo>
                      <a:pt x="2" y="190"/>
                    </a:lnTo>
                    <a:lnTo>
                      <a:pt x="0" y="137"/>
                    </a:lnTo>
                    <a:close/>
                  </a:path>
                </a:pathLst>
              </a:custGeom>
              <a:solidFill>
                <a:srgbClr val="A38C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02" name="Freeform 27"/>
              <p:cNvSpPr>
                <a:spLocks/>
              </p:cNvSpPr>
              <p:nvPr/>
            </p:nvSpPr>
            <p:spPr bwMode="auto">
              <a:xfrm>
                <a:off x="832" y="2470"/>
                <a:ext cx="1061" cy="1390"/>
              </a:xfrm>
              <a:custGeom>
                <a:avLst/>
                <a:gdLst>
                  <a:gd name="T0" fmla="*/ 968 w 1061"/>
                  <a:gd name="T1" fmla="*/ 103 h 1390"/>
                  <a:gd name="T2" fmla="*/ 939 w 1061"/>
                  <a:gd name="T3" fmla="*/ 223 h 1390"/>
                  <a:gd name="T4" fmla="*/ 920 w 1061"/>
                  <a:gd name="T5" fmla="*/ 274 h 1390"/>
                  <a:gd name="T6" fmla="*/ 927 w 1061"/>
                  <a:gd name="T7" fmla="*/ 388 h 1390"/>
                  <a:gd name="T8" fmla="*/ 895 w 1061"/>
                  <a:gd name="T9" fmla="*/ 458 h 1390"/>
                  <a:gd name="T10" fmla="*/ 838 w 1061"/>
                  <a:gd name="T11" fmla="*/ 611 h 1390"/>
                  <a:gd name="T12" fmla="*/ 816 w 1061"/>
                  <a:gd name="T13" fmla="*/ 706 h 1390"/>
                  <a:gd name="T14" fmla="*/ 647 w 1061"/>
                  <a:gd name="T15" fmla="*/ 698 h 1390"/>
                  <a:gd name="T16" fmla="*/ 523 w 1061"/>
                  <a:gd name="T17" fmla="*/ 551 h 1390"/>
                  <a:gd name="T18" fmla="*/ 488 w 1061"/>
                  <a:gd name="T19" fmla="*/ 649 h 1390"/>
                  <a:gd name="T20" fmla="*/ 422 w 1061"/>
                  <a:gd name="T21" fmla="*/ 787 h 1390"/>
                  <a:gd name="T22" fmla="*/ 508 w 1061"/>
                  <a:gd name="T23" fmla="*/ 824 h 1390"/>
                  <a:gd name="T24" fmla="*/ 728 w 1061"/>
                  <a:gd name="T25" fmla="*/ 961 h 1390"/>
                  <a:gd name="T26" fmla="*/ 556 w 1061"/>
                  <a:gd name="T27" fmla="*/ 973 h 1390"/>
                  <a:gd name="T28" fmla="*/ 409 w 1061"/>
                  <a:gd name="T29" fmla="*/ 853 h 1390"/>
                  <a:gd name="T30" fmla="*/ 355 w 1061"/>
                  <a:gd name="T31" fmla="*/ 929 h 1390"/>
                  <a:gd name="T32" fmla="*/ 281 w 1061"/>
                  <a:gd name="T33" fmla="*/ 911 h 1390"/>
                  <a:gd name="T34" fmla="*/ 292 w 1061"/>
                  <a:gd name="T35" fmla="*/ 735 h 1390"/>
                  <a:gd name="T36" fmla="*/ 447 w 1061"/>
                  <a:gd name="T37" fmla="*/ 640 h 1390"/>
                  <a:gd name="T38" fmla="*/ 372 w 1061"/>
                  <a:gd name="T39" fmla="*/ 452 h 1390"/>
                  <a:gd name="T40" fmla="*/ 186 w 1061"/>
                  <a:gd name="T41" fmla="*/ 423 h 1390"/>
                  <a:gd name="T42" fmla="*/ 47 w 1061"/>
                  <a:gd name="T43" fmla="*/ 570 h 1390"/>
                  <a:gd name="T44" fmla="*/ 2 w 1061"/>
                  <a:gd name="T45" fmla="*/ 621 h 1390"/>
                  <a:gd name="T46" fmla="*/ 85 w 1061"/>
                  <a:gd name="T47" fmla="*/ 824 h 1390"/>
                  <a:gd name="T48" fmla="*/ 193 w 1061"/>
                  <a:gd name="T49" fmla="*/ 1231 h 1390"/>
                  <a:gd name="T50" fmla="*/ 310 w 1061"/>
                  <a:gd name="T51" fmla="*/ 1362 h 1390"/>
                  <a:gd name="T52" fmla="*/ 593 w 1061"/>
                  <a:gd name="T53" fmla="*/ 1327 h 1390"/>
                  <a:gd name="T54" fmla="*/ 701 w 1061"/>
                  <a:gd name="T55" fmla="*/ 1161 h 1390"/>
                  <a:gd name="T56" fmla="*/ 825 w 1061"/>
                  <a:gd name="T57" fmla="*/ 1043 h 1390"/>
                  <a:gd name="T58" fmla="*/ 850 w 1061"/>
                  <a:gd name="T59" fmla="*/ 891 h 1390"/>
                  <a:gd name="T60" fmla="*/ 888 w 1061"/>
                  <a:gd name="T61" fmla="*/ 660 h 1390"/>
                  <a:gd name="T62" fmla="*/ 905 w 1061"/>
                  <a:gd name="T63" fmla="*/ 433 h 1390"/>
                  <a:gd name="T64" fmla="*/ 1009 w 1061"/>
                  <a:gd name="T65" fmla="*/ 559 h 1390"/>
                  <a:gd name="T66" fmla="*/ 1061 w 1061"/>
                  <a:gd name="T67" fmla="*/ 0 h 13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61" h="1390">
                    <a:moveTo>
                      <a:pt x="1061" y="0"/>
                    </a:moveTo>
                    <a:lnTo>
                      <a:pt x="968" y="103"/>
                    </a:lnTo>
                    <a:lnTo>
                      <a:pt x="949" y="175"/>
                    </a:lnTo>
                    <a:lnTo>
                      <a:pt x="939" y="223"/>
                    </a:lnTo>
                    <a:lnTo>
                      <a:pt x="927" y="255"/>
                    </a:lnTo>
                    <a:lnTo>
                      <a:pt x="920" y="274"/>
                    </a:lnTo>
                    <a:lnTo>
                      <a:pt x="946" y="341"/>
                    </a:lnTo>
                    <a:lnTo>
                      <a:pt x="927" y="388"/>
                    </a:lnTo>
                    <a:lnTo>
                      <a:pt x="898" y="407"/>
                    </a:lnTo>
                    <a:lnTo>
                      <a:pt x="895" y="458"/>
                    </a:lnTo>
                    <a:lnTo>
                      <a:pt x="844" y="504"/>
                    </a:lnTo>
                    <a:lnTo>
                      <a:pt x="838" y="611"/>
                    </a:lnTo>
                    <a:lnTo>
                      <a:pt x="838" y="678"/>
                    </a:lnTo>
                    <a:lnTo>
                      <a:pt x="816" y="706"/>
                    </a:lnTo>
                    <a:lnTo>
                      <a:pt x="711" y="716"/>
                    </a:lnTo>
                    <a:lnTo>
                      <a:pt x="647" y="698"/>
                    </a:lnTo>
                    <a:lnTo>
                      <a:pt x="562" y="601"/>
                    </a:lnTo>
                    <a:lnTo>
                      <a:pt x="523" y="551"/>
                    </a:lnTo>
                    <a:lnTo>
                      <a:pt x="504" y="586"/>
                    </a:lnTo>
                    <a:lnTo>
                      <a:pt x="488" y="649"/>
                    </a:lnTo>
                    <a:lnTo>
                      <a:pt x="476" y="723"/>
                    </a:lnTo>
                    <a:lnTo>
                      <a:pt x="422" y="787"/>
                    </a:lnTo>
                    <a:lnTo>
                      <a:pt x="476" y="783"/>
                    </a:lnTo>
                    <a:lnTo>
                      <a:pt x="508" y="824"/>
                    </a:lnTo>
                    <a:lnTo>
                      <a:pt x="647" y="942"/>
                    </a:lnTo>
                    <a:lnTo>
                      <a:pt x="728" y="961"/>
                    </a:lnTo>
                    <a:lnTo>
                      <a:pt x="666" y="983"/>
                    </a:lnTo>
                    <a:lnTo>
                      <a:pt x="556" y="973"/>
                    </a:lnTo>
                    <a:lnTo>
                      <a:pt x="463" y="856"/>
                    </a:lnTo>
                    <a:lnTo>
                      <a:pt x="409" y="853"/>
                    </a:lnTo>
                    <a:lnTo>
                      <a:pt x="368" y="843"/>
                    </a:lnTo>
                    <a:lnTo>
                      <a:pt x="355" y="929"/>
                    </a:lnTo>
                    <a:lnTo>
                      <a:pt x="320" y="872"/>
                    </a:lnTo>
                    <a:lnTo>
                      <a:pt x="281" y="911"/>
                    </a:lnTo>
                    <a:lnTo>
                      <a:pt x="248" y="856"/>
                    </a:lnTo>
                    <a:lnTo>
                      <a:pt x="292" y="735"/>
                    </a:lnTo>
                    <a:lnTo>
                      <a:pt x="349" y="725"/>
                    </a:lnTo>
                    <a:lnTo>
                      <a:pt x="447" y="640"/>
                    </a:lnTo>
                    <a:lnTo>
                      <a:pt x="473" y="411"/>
                    </a:lnTo>
                    <a:lnTo>
                      <a:pt x="372" y="452"/>
                    </a:lnTo>
                    <a:lnTo>
                      <a:pt x="250" y="376"/>
                    </a:lnTo>
                    <a:lnTo>
                      <a:pt x="186" y="423"/>
                    </a:lnTo>
                    <a:lnTo>
                      <a:pt x="91" y="490"/>
                    </a:lnTo>
                    <a:lnTo>
                      <a:pt x="47" y="570"/>
                    </a:lnTo>
                    <a:lnTo>
                      <a:pt x="0" y="580"/>
                    </a:lnTo>
                    <a:lnTo>
                      <a:pt x="2" y="621"/>
                    </a:lnTo>
                    <a:lnTo>
                      <a:pt x="43" y="665"/>
                    </a:lnTo>
                    <a:lnTo>
                      <a:pt x="85" y="824"/>
                    </a:lnTo>
                    <a:lnTo>
                      <a:pt x="167" y="1050"/>
                    </a:lnTo>
                    <a:lnTo>
                      <a:pt x="193" y="1231"/>
                    </a:lnTo>
                    <a:lnTo>
                      <a:pt x="263" y="1327"/>
                    </a:lnTo>
                    <a:lnTo>
                      <a:pt x="310" y="1362"/>
                    </a:lnTo>
                    <a:lnTo>
                      <a:pt x="419" y="1390"/>
                    </a:lnTo>
                    <a:lnTo>
                      <a:pt x="593" y="1327"/>
                    </a:lnTo>
                    <a:lnTo>
                      <a:pt x="670" y="1231"/>
                    </a:lnTo>
                    <a:lnTo>
                      <a:pt x="701" y="1161"/>
                    </a:lnTo>
                    <a:lnTo>
                      <a:pt x="778" y="1136"/>
                    </a:lnTo>
                    <a:lnTo>
                      <a:pt x="825" y="1043"/>
                    </a:lnTo>
                    <a:lnTo>
                      <a:pt x="875" y="949"/>
                    </a:lnTo>
                    <a:lnTo>
                      <a:pt x="850" y="891"/>
                    </a:lnTo>
                    <a:lnTo>
                      <a:pt x="873" y="760"/>
                    </a:lnTo>
                    <a:lnTo>
                      <a:pt x="888" y="660"/>
                    </a:lnTo>
                    <a:lnTo>
                      <a:pt x="844" y="504"/>
                    </a:lnTo>
                    <a:lnTo>
                      <a:pt x="905" y="433"/>
                    </a:lnTo>
                    <a:lnTo>
                      <a:pt x="940" y="470"/>
                    </a:lnTo>
                    <a:lnTo>
                      <a:pt x="1009" y="559"/>
                    </a:lnTo>
                    <a:lnTo>
                      <a:pt x="1001" y="395"/>
                    </a:lnTo>
                    <a:lnTo>
                      <a:pt x="1061" y="0"/>
                    </a:lnTo>
                    <a:close/>
                  </a:path>
                </a:pathLst>
              </a:custGeom>
              <a:solidFill>
                <a:srgbClr val="ECCE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03" name="Freeform 28"/>
              <p:cNvSpPr>
                <a:spLocks/>
              </p:cNvSpPr>
              <p:nvPr/>
            </p:nvSpPr>
            <p:spPr bwMode="auto">
              <a:xfrm>
                <a:off x="1127" y="1277"/>
                <a:ext cx="324" cy="531"/>
              </a:xfrm>
              <a:custGeom>
                <a:avLst/>
                <a:gdLst>
                  <a:gd name="T0" fmla="*/ 108 w 324"/>
                  <a:gd name="T1" fmla="*/ 0 h 531"/>
                  <a:gd name="T2" fmla="*/ 108 w 324"/>
                  <a:gd name="T3" fmla="*/ 45 h 531"/>
                  <a:gd name="T4" fmla="*/ 117 w 324"/>
                  <a:gd name="T5" fmla="*/ 118 h 531"/>
                  <a:gd name="T6" fmla="*/ 149 w 324"/>
                  <a:gd name="T7" fmla="*/ 191 h 531"/>
                  <a:gd name="T8" fmla="*/ 184 w 324"/>
                  <a:gd name="T9" fmla="*/ 248 h 531"/>
                  <a:gd name="T10" fmla="*/ 146 w 324"/>
                  <a:gd name="T11" fmla="*/ 287 h 531"/>
                  <a:gd name="T12" fmla="*/ 63 w 324"/>
                  <a:gd name="T13" fmla="*/ 319 h 531"/>
                  <a:gd name="T14" fmla="*/ 22 w 324"/>
                  <a:gd name="T15" fmla="*/ 354 h 531"/>
                  <a:gd name="T16" fmla="*/ 0 w 324"/>
                  <a:gd name="T17" fmla="*/ 424 h 531"/>
                  <a:gd name="T18" fmla="*/ 127 w 324"/>
                  <a:gd name="T19" fmla="*/ 335 h 531"/>
                  <a:gd name="T20" fmla="*/ 206 w 324"/>
                  <a:gd name="T21" fmla="*/ 293 h 531"/>
                  <a:gd name="T22" fmla="*/ 263 w 324"/>
                  <a:gd name="T23" fmla="*/ 322 h 531"/>
                  <a:gd name="T24" fmla="*/ 263 w 324"/>
                  <a:gd name="T25" fmla="*/ 443 h 531"/>
                  <a:gd name="T26" fmla="*/ 232 w 324"/>
                  <a:gd name="T27" fmla="*/ 513 h 531"/>
                  <a:gd name="T28" fmla="*/ 257 w 324"/>
                  <a:gd name="T29" fmla="*/ 531 h 531"/>
                  <a:gd name="T30" fmla="*/ 298 w 324"/>
                  <a:gd name="T31" fmla="*/ 459 h 531"/>
                  <a:gd name="T32" fmla="*/ 308 w 324"/>
                  <a:gd name="T33" fmla="*/ 312 h 531"/>
                  <a:gd name="T34" fmla="*/ 324 w 324"/>
                  <a:gd name="T35" fmla="*/ 281 h 531"/>
                  <a:gd name="T36" fmla="*/ 247 w 324"/>
                  <a:gd name="T37" fmla="*/ 195 h 531"/>
                  <a:gd name="T38" fmla="*/ 108 w 324"/>
                  <a:gd name="T39" fmla="*/ 0 h 531"/>
                  <a:gd name="T40" fmla="*/ 108 w 324"/>
                  <a:gd name="T41" fmla="*/ 0 h 5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4" h="531">
                    <a:moveTo>
                      <a:pt x="108" y="0"/>
                    </a:moveTo>
                    <a:lnTo>
                      <a:pt x="108" y="45"/>
                    </a:lnTo>
                    <a:lnTo>
                      <a:pt x="117" y="118"/>
                    </a:lnTo>
                    <a:lnTo>
                      <a:pt x="149" y="191"/>
                    </a:lnTo>
                    <a:lnTo>
                      <a:pt x="184" y="248"/>
                    </a:lnTo>
                    <a:lnTo>
                      <a:pt x="146" y="287"/>
                    </a:lnTo>
                    <a:lnTo>
                      <a:pt x="63" y="319"/>
                    </a:lnTo>
                    <a:lnTo>
                      <a:pt x="22" y="354"/>
                    </a:lnTo>
                    <a:lnTo>
                      <a:pt x="0" y="424"/>
                    </a:lnTo>
                    <a:lnTo>
                      <a:pt x="127" y="335"/>
                    </a:lnTo>
                    <a:lnTo>
                      <a:pt x="206" y="293"/>
                    </a:lnTo>
                    <a:lnTo>
                      <a:pt x="263" y="322"/>
                    </a:lnTo>
                    <a:lnTo>
                      <a:pt x="263" y="443"/>
                    </a:lnTo>
                    <a:lnTo>
                      <a:pt x="232" y="513"/>
                    </a:lnTo>
                    <a:lnTo>
                      <a:pt x="257" y="531"/>
                    </a:lnTo>
                    <a:lnTo>
                      <a:pt x="298" y="459"/>
                    </a:lnTo>
                    <a:lnTo>
                      <a:pt x="308" y="312"/>
                    </a:lnTo>
                    <a:lnTo>
                      <a:pt x="324" y="281"/>
                    </a:lnTo>
                    <a:lnTo>
                      <a:pt x="247" y="195"/>
                    </a:lnTo>
                    <a:lnTo>
                      <a:pt x="108" y="0"/>
                    </a:lnTo>
                    <a:close/>
                  </a:path>
                </a:pathLst>
              </a:custGeom>
              <a:solidFill>
                <a:srgbClr val="CE91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04" name="Freeform 29"/>
              <p:cNvSpPr>
                <a:spLocks/>
              </p:cNvSpPr>
              <p:nvPr/>
            </p:nvSpPr>
            <p:spPr bwMode="auto">
              <a:xfrm>
                <a:off x="869" y="2865"/>
                <a:ext cx="436" cy="402"/>
              </a:xfrm>
              <a:custGeom>
                <a:avLst/>
                <a:gdLst>
                  <a:gd name="T0" fmla="*/ 213 w 436"/>
                  <a:gd name="T1" fmla="*/ 0 h 402"/>
                  <a:gd name="T2" fmla="*/ 163 w 436"/>
                  <a:gd name="T3" fmla="*/ 53 h 402"/>
                  <a:gd name="T4" fmla="*/ 102 w 436"/>
                  <a:gd name="T5" fmla="*/ 95 h 402"/>
                  <a:gd name="T6" fmla="*/ 74 w 436"/>
                  <a:gd name="T7" fmla="*/ 136 h 402"/>
                  <a:gd name="T8" fmla="*/ 83 w 436"/>
                  <a:gd name="T9" fmla="*/ 179 h 402"/>
                  <a:gd name="T10" fmla="*/ 118 w 436"/>
                  <a:gd name="T11" fmla="*/ 175 h 402"/>
                  <a:gd name="T12" fmla="*/ 178 w 436"/>
                  <a:gd name="T13" fmla="*/ 144 h 402"/>
                  <a:gd name="T14" fmla="*/ 163 w 436"/>
                  <a:gd name="T15" fmla="*/ 185 h 402"/>
                  <a:gd name="T16" fmla="*/ 108 w 436"/>
                  <a:gd name="T17" fmla="*/ 239 h 402"/>
                  <a:gd name="T18" fmla="*/ 42 w 436"/>
                  <a:gd name="T19" fmla="*/ 233 h 402"/>
                  <a:gd name="T20" fmla="*/ 0 w 436"/>
                  <a:gd name="T21" fmla="*/ 248 h 402"/>
                  <a:gd name="T22" fmla="*/ 25 w 436"/>
                  <a:gd name="T23" fmla="*/ 295 h 402"/>
                  <a:gd name="T24" fmla="*/ 53 w 436"/>
                  <a:gd name="T25" fmla="*/ 402 h 402"/>
                  <a:gd name="T26" fmla="*/ 112 w 436"/>
                  <a:gd name="T27" fmla="*/ 295 h 402"/>
                  <a:gd name="T28" fmla="*/ 207 w 436"/>
                  <a:gd name="T29" fmla="*/ 324 h 402"/>
                  <a:gd name="T30" fmla="*/ 255 w 436"/>
                  <a:gd name="T31" fmla="*/ 340 h 402"/>
                  <a:gd name="T32" fmla="*/ 312 w 436"/>
                  <a:gd name="T33" fmla="*/ 330 h 402"/>
                  <a:gd name="T34" fmla="*/ 385 w 436"/>
                  <a:gd name="T35" fmla="*/ 264 h 402"/>
                  <a:gd name="T36" fmla="*/ 436 w 436"/>
                  <a:gd name="T37" fmla="*/ 16 h 402"/>
                  <a:gd name="T38" fmla="*/ 335 w 436"/>
                  <a:gd name="T39" fmla="*/ 45 h 402"/>
                  <a:gd name="T40" fmla="*/ 213 w 436"/>
                  <a:gd name="T41" fmla="*/ 0 h 402"/>
                  <a:gd name="T42" fmla="*/ 213 w 436"/>
                  <a:gd name="T43" fmla="*/ 0 h 4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6" h="402">
                    <a:moveTo>
                      <a:pt x="213" y="0"/>
                    </a:moveTo>
                    <a:lnTo>
                      <a:pt x="163" y="53"/>
                    </a:lnTo>
                    <a:lnTo>
                      <a:pt x="102" y="95"/>
                    </a:lnTo>
                    <a:lnTo>
                      <a:pt x="74" y="136"/>
                    </a:lnTo>
                    <a:lnTo>
                      <a:pt x="83" y="179"/>
                    </a:lnTo>
                    <a:lnTo>
                      <a:pt x="118" y="175"/>
                    </a:lnTo>
                    <a:lnTo>
                      <a:pt x="178" y="144"/>
                    </a:lnTo>
                    <a:lnTo>
                      <a:pt x="163" y="185"/>
                    </a:lnTo>
                    <a:lnTo>
                      <a:pt x="108" y="239"/>
                    </a:lnTo>
                    <a:lnTo>
                      <a:pt x="42" y="233"/>
                    </a:lnTo>
                    <a:lnTo>
                      <a:pt x="0" y="248"/>
                    </a:lnTo>
                    <a:lnTo>
                      <a:pt x="25" y="295"/>
                    </a:lnTo>
                    <a:lnTo>
                      <a:pt x="53" y="402"/>
                    </a:lnTo>
                    <a:lnTo>
                      <a:pt x="112" y="295"/>
                    </a:lnTo>
                    <a:lnTo>
                      <a:pt x="207" y="324"/>
                    </a:lnTo>
                    <a:lnTo>
                      <a:pt x="255" y="340"/>
                    </a:lnTo>
                    <a:lnTo>
                      <a:pt x="312" y="330"/>
                    </a:lnTo>
                    <a:lnTo>
                      <a:pt x="385" y="264"/>
                    </a:lnTo>
                    <a:lnTo>
                      <a:pt x="436" y="16"/>
                    </a:lnTo>
                    <a:lnTo>
                      <a:pt x="335" y="45"/>
                    </a:lnTo>
                    <a:lnTo>
                      <a:pt x="213" y="0"/>
                    </a:lnTo>
                    <a:close/>
                  </a:path>
                </a:pathLst>
              </a:custGeom>
              <a:solidFill>
                <a:srgbClr val="CE91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05" name="Freeform 30"/>
              <p:cNvSpPr>
                <a:spLocks/>
              </p:cNvSpPr>
              <p:nvPr/>
            </p:nvSpPr>
            <p:spPr bwMode="auto">
              <a:xfrm>
                <a:off x="1142" y="3389"/>
                <a:ext cx="509" cy="465"/>
              </a:xfrm>
              <a:custGeom>
                <a:avLst/>
                <a:gdLst>
                  <a:gd name="T0" fmla="*/ 58 w 509"/>
                  <a:gd name="T1" fmla="*/ 89 h 465"/>
                  <a:gd name="T2" fmla="*/ 48 w 509"/>
                  <a:gd name="T3" fmla="*/ 141 h 465"/>
                  <a:gd name="T4" fmla="*/ 118 w 509"/>
                  <a:gd name="T5" fmla="*/ 233 h 465"/>
                  <a:gd name="T6" fmla="*/ 211 w 509"/>
                  <a:gd name="T7" fmla="*/ 306 h 465"/>
                  <a:gd name="T8" fmla="*/ 153 w 509"/>
                  <a:gd name="T9" fmla="*/ 366 h 465"/>
                  <a:gd name="T10" fmla="*/ 58 w 509"/>
                  <a:gd name="T11" fmla="*/ 370 h 465"/>
                  <a:gd name="T12" fmla="*/ 0 w 509"/>
                  <a:gd name="T13" fmla="*/ 408 h 465"/>
                  <a:gd name="T14" fmla="*/ 45 w 509"/>
                  <a:gd name="T15" fmla="*/ 459 h 465"/>
                  <a:gd name="T16" fmla="*/ 169 w 509"/>
                  <a:gd name="T17" fmla="*/ 465 h 465"/>
                  <a:gd name="T18" fmla="*/ 265 w 509"/>
                  <a:gd name="T19" fmla="*/ 430 h 465"/>
                  <a:gd name="T20" fmla="*/ 370 w 509"/>
                  <a:gd name="T21" fmla="*/ 290 h 465"/>
                  <a:gd name="T22" fmla="*/ 385 w 509"/>
                  <a:gd name="T23" fmla="*/ 255 h 465"/>
                  <a:gd name="T24" fmla="*/ 455 w 509"/>
                  <a:gd name="T25" fmla="*/ 223 h 465"/>
                  <a:gd name="T26" fmla="*/ 465 w 509"/>
                  <a:gd name="T27" fmla="*/ 160 h 465"/>
                  <a:gd name="T28" fmla="*/ 509 w 509"/>
                  <a:gd name="T29" fmla="*/ 77 h 465"/>
                  <a:gd name="T30" fmla="*/ 478 w 509"/>
                  <a:gd name="T31" fmla="*/ 74 h 465"/>
                  <a:gd name="T32" fmla="*/ 389 w 509"/>
                  <a:gd name="T33" fmla="*/ 116 h 465"/>
                  <a:gd name="T34" fmla="*/ 290 w 509"/>
                  <a:gd name="T35" fmla="*/ 112 h 465"/>
                  <a:gd name="T36" fmla="*/ 182 w 509"/>
                  <a:gd name="T37" fmla="*/ 27 h 465"/>
                  <a:gd name="T38" fmla="*/ 163 w 509"/>
                  <a:gd name="T39" fmla="*/ 83 h 465"/>
                  <a:gd name="T40" fmla="*/ 124 w 509"/>
                  <a:gd name="T41" fmla="*/ 87 h 465"/>
                  <a:gd name="T42" fmla="*/ 93 w 509"/>
                  <a:gd name="T43" fmla="*/ 0 h 465"/>
                  <a:gd name="T44" fmla="*/ 89 w 509"/>
                  <a:gd name="T45" fmla="*/ 83 h 465"/>
                  <a:gd name="T46" fmla="*/ 58 w 509"/>
                  <a:gd name="T47" fmla="*/ 89 h 465"/>
                  <a:gd name="T48" fmla="*/ 58 w 509"/>
                  <a:gd name="T49" fmla="*/ 89 h 46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09" h="465">
                    <a:moveTo>
                      <a:pt x="58" y="89"/>
                    </a:moveTo>
                    <a:lnTo>
                      <a:pt x="48" y="141"/>
                    </a:lnTo>
                    <a:lnTo>
                      <a:pt x="118" y="233"/>
                    </a:lnTo>
                    <a:lnTo>
                      <a:pt x="211" y="306"/>
                    </a:lnTo>
                    <a:lnTo>
                      <a:pt x="153" y="366"/>
                    </a:lnTo>
                    <a:lnTo>
                      <a:pt x="58" y="370"/>
                    </a:lnTo>
                    <a:lnTo>
                      <a:pt x="0" y="408"/>
                    </a:lnTo>
                    <a:lnTo>
                      <a:pt x="45" y="459"/>
                    </a:lnTo>
                    <a:lnTo>
                      <a:pt x="169" y="465"/>
                    </a:lnTo>
                    <a:lnTo>
                      <a:pt x="265" y="430"/>
                    </a:lnTo>
                    <a:lnTo>
                      <a:pt x="370" y="290"/>
                    </a:lnTo>
                    <a:lnTo>
                      <a:pt x="385" y="255"/>
                    </a:lnTo>
                    <a:lnTo>
                      <a:pt x="455" y="223"/>
                    </a:lnTo>
                    <a:lnTo>
                      <a:pt x="465" y="160"/>
                    </a:lnTo>
                    <a:lnTo>
                      <a:pt x="509" y="77"/>
                    </a:lnTo>
                    <a:lnTo>
                      <a:pt x="478" y="74"/>
                    </a:lnTo>
                    <a:lnTo>
                      <a:pt x="389" y="116"/>
                    </a:lnTo>
                    <a:lnTo>
                      <a:pt x="290" y="112"/>
                    </a:lnTo>
                    <a:lnTo>
                      <a:pt x="182" y="27"/>
                    </a:lnTo>
                    <a:lnTo>
                      <a:pt x="163" y="83"/>
                    </a:lnTo>
                    <a:lnTo>
                      <a:pt x="124" y="87"/>
                    </a:lnTo>
                    <a:lnTo>
                      <a:pt x="93" y="0"/>
                    </a:lnTo>
                    <a:lnTo>
                      <a:pt x="89" y="83"/>
                    </a:lnTo>
                    <a:lnTo>
                      <a:pt x="58" y="89"/>
                    </a:lnTo>
                    <a:close/>
                  </a:path>
                </a:pathLst>
              </a:custGeom>
              <a:solidFill>
                <a:srgbClr val="CE91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06" name="Freeform 31"/>
              <p:cNvSpPr>
                <a:spLocks/>
              </p:cNvSpPr>
              <p:nvPr/>
            </p:nvSpPr>
            <p:spPr bwMode="auto">
              <a:xfrm>
                <a:off x="1330" y="3234"/>
                <a:ext cx="340" cy="197"/>
              </a:xfrm>
              <a:custGeom>
                <a:avLst/>
                <a:gdLst>
                  <a:gd name="T0" fmla="*/ 0 w 340"/>
                  <a:gd name="T1" fmla="*/ 44 h 197"/>
                  <a:gd name="T2" fmla="*/ 70 w 340"/>
                  <a:gd name="T3" fmla="*/ 70 h 197"/>
                  <a:gd name="T4" fmla="*/ 112 w 340"/>
                  <a:gd name="T5" fmla="*/ 31 h 197"/>
                  <a:gd name="T6" fmla="*/ 124 w 340"/>
                  <a:gd name="T7" fmla="*/ 0 h 197"/>
                  <a:gd name="T8" fmla="*/ 174 w 340"/>
                  <a:gd name="T9" fmla="*/ 13 h 197"/>
                  <a:gd name="T10" fmla="*/ 222 w 340"/>
                  <a:gd name="T11" fmla="*/ 41 h 197"/>
                  <a:gd name="T12" fmla="*/ 298 w 340"/>
                  <a:gd name="T13" fmla="*/ 35 h 197"/>
                  <a:gd name="T14" fmla="*/ 315 w 340"/>
                  <a:gd name="T15" fmla="*/ 58 h 197"/>
                  <a:gd name="T16" fmla="*/ 290 w 340"/>
                  <a:gd name="T17" fmla="*/ 112 h 197"/>
                  <a:gd name="T18" fmla="*/ 340 w 340"/>
                  <a:gd name="T19" fmla="*/ 114 h 197"/>
                  <a:gd name="T20" fmla="*/ 318 w 340"/>
                  <a:gd name="T21" fmla="*/ 178 h 197"/>
                  <a:gd name="T22" fmla="*/ 230 w 340"/>
                  <a:gd name="T23" fmla="*/ 197 h 197"/>
                  <a:gd name="T24" fmla="*/ 98 w 340"/>
                  <a:gd name="T25" fmla="*/ 162 h 197"/>
                  <a:gd name="T26" fmla="*/ 0 w 340"/>
                  <a:gd name="T27" fmla="*/ 44 h 197"/>
                  <a:gd name="T28" fmla="*/ 0 w 340"/>
                  <a:gd name="T29" fmla="*/ 44 h 1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40" h="197">
                    <a:moveTo>
                      <a:pt x="0" y="44"/>
                    </a:moveTo>
                    <a:lnTo>
                      <a:pt x="70" y="70"/>
                    </a:lnTo>
                    <a:lnTo>
                      <a:pt x="112" y="31"/>
                    </a:lnTo>
                    <a:lnTo>
                      <a:pt x="124" y="0"/>
                    </a:lnTo>
                    <a:lnTo>
                      <a:pt x="174" y="13"/>
                    </a:lnTo>
                    <a:lnTo>
                      <a:pt x="222" y="41"/>
                    </a:lnTo>
                    <a:lnTo>
                      <a:pt x="298" y="35"/>
                    </a:lnTo>
                    <a:lnTo>
                      <a:pt x="315" y="58"/>
                    </a:lnTo>
                    <a:lnTo>
                      <a:pt x="290" y="112"/>
                    </a:lnTo>
                    <a:lnTo>
                      <a:pt x="340" y="114"/>
                    </a:lnTo>
                    <a:lnTo>
                      <a:pt x="318" y="178"/>
                    </a:lnTo>
                    <a:lnTo>
                      <a:pt x="230" y="197"/>
                    </a:lnTo>
                    <a:lnTo>
                      <a:pt x="98" y="162"/>
                    </a:lnTo>
                    <a:lnTo>
                      <a:pt x="0" y="44"/>
                    </a:lnTo>
                    <a:close/>
                  </a:path>
                </a:pathLst>
              </a:custGeom>
              <a:solidFill>
                <a:srgbClr val="CE91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07" name="Freeform 32"/>
              <p:cNvSpPr>
                <a:spLocks/>
              </p:cNvSpPr>
              <p:nvPr/>
            </p:nvSpPr>
            <p:spPr bwMode="auto">
              <a:xfrm>
                <a:off x="1359" y="2856"/>
                <a:ext cx="85" cy="124"/>
              </a:xfrm>
              <a:custGeom>
                <a:avLst/>
                <a:gdLst>
                  <a:gd name="T0" fmla="*/ 63 w 85"/>
                  <a:gd name="T1" fmla="*/ 0 h 124"/>
                  <a:gd name="T2" fmla="*/ 0 w 85"/>
                  <a:gd name="T3" fmla="*/ 35 h 124"/>
                  <a:gd name="T4" fmla="*/ 25 w 85"/>
                  <a:gd name="T5" fmla="*/ 101 h 124"/>
                  <a:gd name="T6" fmla="*/ 44 w 85"/>
                  <a:gd name="T7" fmla="*/ 124 h 124"/>
                  <a:gd name="T8" fmla="*/ 85 w 85"/>
                  <a:gd name="T9" fmla="*/ 25 h 124"/>
                  <a:gd name="T10" fmla="*/ 63 w 85"/>
                  <a:gd name="T11" fmla="*/ 0 h 124"/>
                  <a:gd name="T12" fmla="*/ 63 w 85"/>
                  <a:gd name="T13" fmla="*/ 0 h 1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 h="124">
                    <a:moveTo>
                      <a:pt x="63" y="0"/>
                    </a:moveTo>
                    <a:lnTo>
                      <a:pt x="0" y="35"/>
                    </a:lnTo>
                    <a:lnTo>
                      <a:pt x="25" y="101"/>
                    </a:lnTo>
                    <a:lnTo>
                      <a:pt x="44" y="124"/>
                    </a:lnTo>
                    <a:lnTo>
                      <a:pt x="85" y="25"/>
                    </a:lnTo>
                    <a:lnTo>
                      <a:pt x="63" y="0"/>
                    </a:lnTo>
                    <a:close/>
                  </a:path>
                </a:pathLst>
              </a:custGeom>
              <a:solidFill>
                <a:srgbClr val="CE91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08" name="Freeform 33"/>
              <p:cNvSpPr>
                <a:spLocks/>
              </p:cNvSpPr>
              <p:nvPr/>
            </p:nvSpPr>
            <p:spPr bwMode="auto">
              <a:xfrm>
                <a:off x="1521" y="3011"/>
                <a:ext cx="171" cy="211"/>
              </a:xfrm>
              <a:custGeom>
                <a:avLst/>
                <a:gdLst>
                  <a:gd name="T0" fmla="*/ 146 w 171"/>
                  <a:gd name="T1" fmla="*/ 0 h 211"/>
                  <a:gd name="T2" fmla="*/ 171 w 171"/>
                  <a:gd name="T3" fmla="*/ 128 h 211"/>
                  <a:gd name="T4" fmla="*/ 161 w 171"/>
                  <a:gd name="T5" fmla="*/ 188 h 211"/>
                  <a:gd name="T6" fmla="*/ 120 w 171"/>
                  <a:gd name="T7" fmla="*/ 211 h 211"/>
                  <a:gd name="T8" fmla="*/ 22 w 171"/>
                  <a:gd name="T9" fmla="*/ 175 h 211"/>
                  <a:gd name="T10" fmla="*/ 70 w 171"/>
                  <a:gd name="T11" fmla="*/ 159 h 211"/>
                  <a:gd name="T12" fmla="*/ 0 w 171"/>
                  <a:gd name="T13" fmla="*/ 102 h 211"/>
                  <a:gd name="T14" fmla="*/ 89 w 171"/>
                  <a:gd name="T15" fmla="*/ 118 h 211"/>
                  <a:gd name="T16" fmla="*/ 124 w 171"/>
                  <a:gd name="T17" fmla="*/ 93 h 211"/>
                  <a:gd name="T18" fmla="*/ 146 w 171"/>
                  <a:gd name="T19" fmla="*/ 0 h 211"/>
                  <a:gd name="T20" fmla="*/ 146 w 171"/>
                  <a:gd name="T21" fmla="*/ 0 h 2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1" h="211">
                    <a:moveTo>
                      <a:pt x="146" y="0"/>
                    </a:moveTo>
                    <a:lnTo>
                      <a:pt x="171" y="128"/>
                    </a:lnTo>
                    <a:lnTo>
                      <a:pt x="161" y="188"/>
                    </a:lnTo>
                    <a:lnTo>
                      <a:pt x="120" y="211"/>
                    </a:lnTo>
                    <a:lnTo>
                      <a:pt x="22" y="175"/>
                    </a:lnTo>
                    <a:lnTo>
                      <a:pt x="70" y="159"/>
                    </a:lnTo>
                    <a:lnTo>
                      <a:pt x="0" y="102"/>
                    </a:lnTo>
                    <a:lnTo>
                      <a:pt x="89" y="118"/>
                    </a:lnTo>
                    <a:lnTo>
                      <a:pt x="124" y="93"/>
                    </a:lnTo>
                    <a:lnTo>
                      <a:pt x="146" y="0"/>
                    </a:lnTo>
                    <a:close/>
                  </a:path>
                </a:pathLst>
              </a:custGeom>
              <a:solidFill>
                <a:srgbClr val="CE91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09" name="Freeform 34"/>
              <p:cNvSpPr>
                <a:spLocks/>
              </p:cNvSpPr>
              <p:nvPr/>
            </p:nvSpPr>
            <p:spPr bwMode="auto">
              <a:xfrm>
                <a:off x="1040" y="1824"/>
                <a:ext cx="169" cy="424"/>
              </a:xfrm>
              <a:custGeom>
                <a:avLst/>
                <a:gdLst>
                  <a:gd name="T0" fmla="*/ 169 w 169"/>
                  <a:gd name="T1" fmla="*/ 0 h 424"/>
                  <a:gd name="T2" fmla="*/ 109 w 169"/>
                  <a:gd name="T3" fmla="*/ 16 h 424"/>
                  <a:gd name="T4" fmla="*/ 61 w 169"/>
                  <a:gd name="T5" fmla="*/ 45 h 424"/>
                  <a:gd name="T6" fmla="*/ 36 w 169"/>
                  <a:gd name="T7" fmla="*/ 86 h 424"/>
                  <a:gd name="T8" fmla="*/ 11 w 169"/>
                  <a:gd name="T9" fmla="*/ 140 h 424"/>
                  <a:gd name="T10" fmla="*/ 0 w 169"/>
                  <a:gd name="T11" fmla="*/ 206 h 424"/>
                  <a:gd name="T12" fmla="*/ 8 w 169"/>
                  <a:gd name="T13" fmla="*/ 271 h 424"/>
                  <a:gd name="T14" fmla="*/ 48 w 169"/>
                  <a:gd name="T15" fmla="*/ 385 h 424"/>
                  <a:gd name="T16" fmla="*/ 92 w 169"/>
                  <a:gd name="T17" fmla="*/ 424 h 424"/>
                  <a:gd name="T18" fmla="*/ 53 w 169"/>
                  <a:gd name="T19" fmla="*/ 319 h 424"/>
                  <a:gd name="T20" fmla="*/ 30 w 169"/>
                  <a:gd name="T21" fmla="*/ 224 h 424"/>
                  <a:gd name="T22" fmla="*/ 35 w 169"/>
                  <a:gd name="T23" fmla="*/ 161 h 424"/>
                  <a:gd name="T24" fmla="*/ 65 w 169"/>
                  <a:gd name="T25" fmla="*/ 81 h 424"/>
                  <a:gd name="T26" fmla="*/ 119 w 169"/>
                  <a:gd name="T27" fmla="*/ 30 h 424"/>
                  <a:gd name="T28" fmla="*/ 169 w 169"/>
                  <a:gd name="T29" fmla="*/ 0 h 424"/>
                  <a:gd name="T30" fmla="*/ 169 w 169"/>
                  <a:gd name="T31" fmla="*/ 0 h 4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9" h="424">
                    <a:moveTo>
                      <a:pt x="169" y="0"/>
                    </a:moveTo>
                    <a:lnTo>
                      <a:pt x="109" y="16"/>
                    </a:lnTo>
                    <a:lnTo>
                      <a:pt x="61" y="45"/>
                    </a:lnTo>
                    <a:lnTo>
                      <a:pt x="36" y="86"/>
                    </a:lnTo>
                    <a:lnTo>
                      <a:pt x="11" y="140"/>
                    </a:lnTo>
                    <a:lnTo>
                      <a:pt x="0" y="206"/>
                    </a:lnTo>
                    <a:lnTo>
                      <a:pt x="8" y="271"/>
                    </a:lnTo>
                    <a:lnTo>
                      <a:pt x="48" y="385"/>
                    </a:lnTo>
                    <a:lnTo>
                      <a:pt x="92" y="424"/>
                    </a:lnTo>
                    <a:lnTo>
                      <a:pt x="53" y="319"/>
                    </a:lnTo>
                    <a:lnTo>
                      <a:pt x="30" y="224"/>
                    </a:lnTo>
                    <a:lnTo>
                      <a:pt x="35" y="161"/>
                    </a:lnTo>
                    <a:lnTo>
                      <a:pt x="65" y="81"/>
                    </a:lnTo>
                    <a:lnTo>
                      <a:pt x="119" y="30"/>
                    </a:lnTo>
                    <a:lnTo>
                      <a:pt x="169" y="0"/>
                    </a:lnTo>
                    <a:close/>
                  </a:path>
                </a:pathLst>
              </a:custGeom>
              <a:solidFill>
                <a:srgbClr val="75759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10" name="Freeform 35"/>
              <p:cNvSpPr>
                <a:spLocks/>
              </p:cNvSpPr>
              <p:nvPr/>
            </p:nvSpPr>
            <p:spPr bwMode="auto">
              <a:xfrm>
                <a:off x="1234" y="2102"/>
                <a:ext cx="280" cy="308"/>
              </a:xfrm>
              <a:custGeom>
                <a:avLst/>
                <a:gdLst>
                  <a:gd name="T0" fmla="*/ 268 w 280"/>
                  <a:gd name="T1" fmla="*/ 0 h 308"/>
                  <a:gd name="T2" fmla="*/ 250 w 280"/>
                  <a:gd name="T3" fmla="*/ 80 h 308"/>
                  <a:gd name="T4" fmla="*/ 223 w 280"/>
                  <a:gd name="T5" fmla="*/ 155 h 308"/>
                  <a:gd name="T6" fmla="*/ 181 w 280"/>
                  <a:gd name="T7" fmla="*/ 205 h 308"/>
                  <a:gd name="T8" fmla="*/ 131 w 280"/>
                  <a:gd name="T9" fmla="*/ 253 h 308"/>
                  <a:gd name="T10" fmla="*/ 77 w 280"/>
                  <a:gd name="T11" fmla="*/ 285 h 308"/>
                  <a:gd name="T12" fmla="*/ 0 w 280"/>
                  <a:gd name="T13" fmla="*/ 304 h 308"/>
                  <a:gd name="T14" fmla="*/ 96 w 280"/>
                  <a:gd name="T15" fmla="*/ 308 h 308"/>
                  <a:gd name="T16" fmla="*/ 140 w 280"/>
                  <a:gd name="T17" fmla="*/ 264 h 308"/>
                  <a:gd name="T18" fmla="*/ 205 w 280"/>
                  <a:gd name="T19" fmla="*/ 250 h 308"/>
                  <a:gd name="T20" fmla="*/ 253 w 280"/>
                  <a:gd name="T21" fmla="*/ 161 h 308"/>
                  <a:gd name="T22" fmla="*/ 280 w 280"/>
                  <a:gd name="T23" fmla="*/ 69 h 308"/>
                  <a:gd name="T24" fmla="*/ 268 w 280"/>
                  <a:gd name="T25" fmla="*/ 0 h 308"/>
                  <a:gd name="T26" fmla="*/ 268 w 280"/>
                  <a:gd name="T27" fmla="*/ 0 h 3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0" h="308">
                    <a:moveTo>
                      <a:pt x="268" y="0"/>
                    </a:moveTo>
                    <a:lnTo>
                      <a:pt x="250" y="80"/>
                    </a:lnTo>
                    <a:lnTo>
                      <a:pt x="223" y="155"/>
                    </a:lnTo>
                    <a:lnTo>
                      <a:pt x="181" y="205"/>
                    </a:lnTo>
                    <a:lnTo>
                      <a:pt x="131" y="253"/>
                    </a:lnTo>
                    <a:lnTo>
                      <a:pt x="77" y="285"/>
                    </a:lnTo>
                    <a:lnTo>
                      <a:pt x="0" y="304"/>
                    </a:lnTo>
                    <a:lnTo>
                      <a:pt x="96" y="308"/>
                    </a:lnTo>
                    <a:lnTo>
                      <a:pt x="140" y="264"/>
                    </a:lnTo>
                    <a:lnTo>
                      <a:pt x="205" y="250"/>
                    </a:lnTo>
                    <a:lnTo>
                      <a:pt x="253" y="161"/>
                    </a:lnTo>
                    <a:lnTo>
                      <a:pt x="280" y="69"/>
                    </a:lnTo>
                    <a:lnTo>
                      <a:pt x="268" y="0"/>
                    </a:lnTo>
                    <a:close/>
                  </a:path>
                </a:pathLst>
              </a:custGeom>
              <a:solidFill>
                <a:srgbClr val="75759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11" name="Freeform 36"/>
              <p:cNvSpPr>
                <a:spLocks/>
              </p:cNvSpPr>
              <p:nvPr/>
            </p:nvSpPr>
            <p:spPr bwMode="auto">
              <a:xfrm>
                <a:off x="1625" y="3565"/>
                <a:ext cx="288" cy="268"/>
              </a:xfrm>
              <a:custGeom>
                <a:avLst/>
                <a:gdLst>
                  <a:gd name="T0" fmla="*/ 0 w 288"/>
                  <a:gd name="T1" fmla="*/ 24 h 268"/>
                  <a:gd name="T2" fmla="*/ 82 w 288"/>
                  <a:gd name="T3" fmla="*/ 56 h 268"/>
                  <a:gd name="T4" fmla="*/ 180 w 288"/>
                  <a:gd name="T5" fmla="*/ 153 h 268"/>
                  <a:gd name="T6" fmla="*/ 288 w 288"/>
                  <a:gd name="T7" fmla="*/ 268 h 268"/>
                  <a:gd name="T8" fmla="*/ 273 w 288"/>
                  <a:gd name="T9" fmla="*/ 175 h 268"/>
                  <a:gd name="T10" fmla="*/ 210 w 288"/>
                  <a:gd name="T11" fmla="*/ 114 h 268"/>
                  <a:gd name="T12" fmla="*/ 130 w 288"/>
                  <a:gd name="T13" fmla="*/ 30 h 268"/>
                  <a:gd name="T14" fmla="*/ 8 w 288"/>
                  <a:gd name="T15" fmla="*/ 0 h 268"/>
                  <a:gd name="T16" fmla="*/ 0 w 288"/>
                  <a:gd name="T17" fmla="*/ 24 h 268"/>
                  <a:gd name="T18" fmla="*/ 0 w 288"/>
                  <a:gd name="T19" fmla="*/ 24 h 2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8" h="268">
                    <a:moveTo>
                      <a:pt x="0" y="24"/>
                    </a:moveTo>
                    <a:lnTo>
                      <a:pt x="82" y="56"/>
                    </a:lnTo>
                    <a:lnTo>
                      <a:pt x="180" y="153"/>
                    </a:lnTo>
                    <a:lnTo>
                      <a:pt x="288" y="268"/>
                    </a:lnTo>
                    <a:lnTo>
                      <a:pt x="273" y="175"/>
                    </a:lnTo>
                    <a:lnTo>
                      <a:pt x="210" y="114"/>
                    </a:lnTo>
                    <a:lnTo>
                      <a:pt x="130" y="30"/>
                    </a:lnTo>
                    <a:lnTo>
                      <a:pt x="8" y="0"/>
                    </a:lnTo>
                    <a:lnTo>
                      <a:pt x="0"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12" name="Freeform 37"/>
              <p:cNvSpPr>
                <a:spLocks/>
              </p:cNvSpPr>
              <p:nvPr/>
            </p:nvSpPr>
            <p:spPr bwMode="auto">
              <a:xfrm>
                <a:off x="1447" y="1535"/>
                <a:ext cx="180" cy="48"/>
              </a:xfrm>
              <a:custGeom>
                <a:avLst/>
                <a:gdLst>
                  <a:gd name="T0" fmla="*/ 40 w 180"/>
                  <a:gd name="T1" fmla="*/ 5 h 48"/>
                  <a:gd name="T2" fmla="*/ 12 w 180"/>
                  <a:gd name="T3" fmla="*/ 0 h 48"/>
                  <a:gd name="T4" fmla="*/ 0 w 180"/>
                  <a:gd name="T5" fmla="*/ 15 h 48"/>
                  <a:gd name="T6" fmla="*/ 9 w 180"/>
                  <a:gd name="T7" fmla="*/ 32 h 48"/>
                  <a:gd name="T8" fmla="*/ 44 w 180"/>
                  <a:gd name="T9" fmla="*/ 23 h 48"/>
                  <a:gd name="T10" fmla="*/ 80 w 180"/>
                  <a:gd name="T11" fmla="*/ 29 h 48"/>
                  <a:gd name="T12" fmla="*/ 111 w 180"/>
                  <a:gd name="T13" fmla="*/ 29 h 48"/>
                  <a:gd name="T14" fmla="*/ 153 w 180"/>
                  <a:gd name="T15" fmla="*/ 35 h 48"/>
                  <a:gd name="T16" fmla="*/ 180 w 180"/>
                  <a:gd name="T17" fmla="*/ 48 h 48"/>
                  <a:gd name="T18" fmla="*/ 173 w 180"/>
                  <a:gd name="T19" fmla="*/ 34 h 48"/>
                  <a:gd name="T20" fmla="*/ 136 w 180"/>
                  <a:gd name="T21" fmla="*/ 18 h 48"/>
                  <a:gd name="T22" fmla="*/ 82 w 180"/>
                  <a:gd name="T23" fmla="*/ 5 h 48"/>
                  <a:gd name="T24" fmla="*/ 40 w 180"/>
                  <a:gd name="T25" fmla="*/ 5 h 48"/>
                  <a:gd name="T26" fmla="*/ 40 w 180"/>
                  <a:gd name="T27" fmla="*/ 5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0" h="48">
                    <a:moveTo>
                      <a:pt x="40" y="5"/>
                    </a:moveTo>
                    <a:lnTo>
                      <a:pt x="12" y="0"/>
                    </a:lnTo>
                    <a:lnTo>
                      <a:pt x="0" y="15"/>
                    </a:lnTo>
                    <a:lnTo>
                      <a:pt x="9" y="32"/>
                    </a:lnTo>
                    <a:lnTo>
                      <a:pt x="44" y="23"/>
                    </a:lnTo>
                    <a:lnTo>
                      <a:pt x="80" y="29"/>
                    </a:lnTo>
                    <a:lnTo>
                      <a:pt x="111" y="29"/>
                    </a:lnTo>
                    <a:lnTo>
                      <a:pt x="153" y="35"/>
                    </a:lnTo>
                    <a:lnTo>
                      <a:pt x="180" y="48"/>
                    </a:lnTo>
                    <a:lnTo>
                      <a:pt x="173" y="34"/>
                    </a:lnTo>
                    <a:lnTo>
                      <a:pt x="136" y="18"/>
                    </a:lnTo>
                    <a:lnTo>
                      <a:pt x="82" y="5"/>
                    </a:lnTo>
                    <a:lnTo>
                      <a:pt x="4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13" name="Freeform 38"/>
              <p:cNvSpPr>
                <a:spLocks/>
              </p:cNvSpPr>
              <p:nvPr/>
            </p:nvSpPr>
            <p:spPr bwMode="auto">
              <a:xfrm>
                <a:off x="1720" y="2328"/>
                <a:ext cx="193" cy="253"/>
              </a:xfrm>
              <a:custGeom>
                <a:avLst/>
                <a:gdLst>
                  <a:gd name="T0" fmla="*/ 44 w 193"/>
                  <a:gd name="T1" fmla="*/ 0 h 253"/>
                  <a:gd name="T2" fmla="*/ 17 w 193"/>
                  <a:gd name="T3" fmla="*/ 69 h 253"/>
                  <a:gd name="T4" fmla="*/ 0 w 193"/>
                  <a:gd name="T5" fmla="*/ 113 h 253"/>
                  <a:gd name="T6" fmla="*/ 20 w 193"/>
                  <a:gd name="T7" fmla="*/ 185 h 253"/>
                  <a:gd name="T8" fmla="*/ 71 w 193"/>
                  <a:gd name="T9" fmla="*/ 253 h 253"/>
                  <a:gd name="T10" fmla="*/ 187 w 193"/>
                  <a:gd name="T11" fmla="*/ 143 h 253"/>
                  <a:gd name="T12" fmla="*/ 193 w 193"/>
                  <a:gd name="T13" fmla="*/ 69 h 253"/>
                  <a:gd name="T14" fmla="*/ 169 w 193"/>
                  <a:gd name="T15" fmla="*/ 39 h 253"/>
                  <a:gd name="T16" fmla="*/ 106 w 193"/>
                  <a:gd name="T17" fmla="*/ 89 h 253"/>
                  <a:gd name="T18" fmla="*/ 56 w 193"/>
                  <a:gd name="T19" fmla="*/ 132 h 253"/>
                  <a:gd name="T20" fmla="*/ 76 w 193"/>
                  <a:gd name="T21" fmla="*/ 59 h 253"/>
                  <a:gd name="T22" fmla="*/ 44 w 193"/>
                  <a:gd name="T23" fmla="*/ 0 h 253"/>
                  <a:gd name="T24" fmla="*/ 44 w 193"/>
                  <a:gd name="T25" fmla="*/ 0 h 2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3" h="253">
                    <a:moveTo>
                      <a:pt x="44" y="0"/>
                    </a:moveTo>
                    <a:lnTo>
                      <a:pt x="17" y="69"/>
                    </a:lnTo>
                    <a:lnTo>
                      <a:pt x="0" y="113"/>
                    </a:lnTo>
                    <a:lnTo>
                      <a:pt x="20" y="185"/>
                    </a:lnTo>
                    <a:lnTo>
                      <a:pt x="71" y="253"/>
                    </a:lnTo>
                    <a:lnTo>
                      <a:pt x="187" y="143"/>
                    </a:lnTo>
                    <a:lnTo>
                      <a:pt x="193" y="69"/>
                    </a:lnTo>
                    <a:lnTo>
                      <a:pt x="169" y="39"/>
                    </a:lnTo>
                    <a:lnTo>
                      <a:pt x="106" y="89"/>
                    </a:lnTo>
                    <a:lnTo>
                      <a:pt x="56" y="132"/>
                    </a:lnTo>
                    <a:lnTo>
                      <a:pt x="76" y="59"/>
                    </a:lnTo>
                    <a:lnTo>
                      <a:pt x="44" y="0"/>
                    </a:lnTo>
                    <a:close/>
                  </a:path>
                </a:pathLst>
              </a:custGeom>
              <a:solidFill>
                <a:srgbClr val="EFB6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14" name="Freeform 39"/>
              <p:cNvSpPr>
                <a:spLocks/>
              </p:cNvSpPr>
              <p:nvPr/>
            </p:nvSpPr>
            <p:spPr bwMode="auto">
              <a:xfrm>
                <a:off x="1316" y="1138"/>
                <a:ext cx="334" cy="436"/>
              </a:xfrm>
              <a:custGeom>
                <a:avLst/>
                <a:gdLst>
                  <a:gd name="T0" fmla="*/ 0 w 334"/>
                  <a:gd name="T1" fmla="*/ 0 h 436"/>
                  <a:gd name="T2" fmla="*/ 87 w 334"/>
                  <a:gd name="T3" fmla="*/ 20 h 436"/>
                  <a:gd name="T4" fmla="*/ 126 w 334"/>
                  <a:gd name="T5" fmla="*/ 40 h 436"/>
                  <a:gd name="T6" fmla="*/ 162 w 334"/>
                  <a:gd name="T7" fmla="*/ 67 h 436"/>
                  <a:gd name="T8" fmla="*/ 180 w 334"/>
                  <a:gd name="T9" fmla="*/ 82 h 436"/>
                  <a:gd name="T10" fmla="*/ 196 w 334"/>
                  <a:gd name="T11" fmla="*/ 97 h 436"/>
                  <a:gd name="T12" fmla="*/ 226 w 334"/>
                  <a:gd name="T13" fmla="*/ 131 h 436"/>
                  <a:gd name="T14" fmla="*/ 254 w 334"/>
                  <a:gd name="T15" fmla="*/ 166 h 436"/>
                  <a:gd name="T16" fmla="*/ 277 w 334"/>
                  <a:gd name="T17" fmla="*/ 202 h 436"/>
                  <a:gd name="T18" fmla="*/ 297 w 334"/>
                  <a:gd name="T19" fmla="*/ 248 h 436"/>
                  <a:gd name="T20" fmla="*/ 315 w 334"/>
                  <a:gd name="T21" fmla="*/ 312 h 436"/>
                  <a:gd name="T22" fmla="*/ 334 w 334"/>
                  <a:gd name="T23" fmla="*/ 429 h 436"/>
                  <a:gd name="T24" fmla="*/ 326 w 334"/>
                  <a:gd name="T25" fmla="*/ 436 h 436"/>
                  <a:gd name="T26" fmla="*/ 310 w 334"/>
                  <a:gd name="T27" fmla="*/ 432 h 436"/>
                  <a:gd name="T28" fmla="*/ 280 w 334"/>
                  <a:gd name="T29" fmla="*/ 420 h 436"/>
                  <a:gd name="T30" fmla="*/ 264 w 334"/>
                  <a:gd name="T31" fmla="*/ 374 h 436"/>
                  <a:gd name="T32" fmla="*/ 255 w 334"/>
                  <a:gd name="T33" fmla="*/ 320 h 436"/>
                  <a:gd name="T34" fmla="*/ 245 w 334"/>
                  <a:gd name="T35" fmla="*/ 262 h 436"/>
                  <a:gd name="T36" fmla="*/ 235 w 334"/>
                  <a:gd name="T37" fmla="*/ 235 h 436"/>
                  <a:gd name="T38" fmla="*/ 221 w 334"/>
                  <a:gd name="T39" fmla="*/ 207 h 436"/>
                  <a:gd name="T40" fmla="*/ 208 w 334"/>
                  <a:gd name="T41" fmla="*/ 188 h 436"/>
                  <a:gd name="T42" fmla="*/ 193 w 334"/>
                  <a:gd name="T43" fmla="*/ 169 h 436"/>
                  <a:gd name="T44" fmla="*/ 165 w 334"/>
                  <a:gd name="T45" fmla="*/ 134 h 436"/>
                  <a:gd name="T46" fmla="*/ 148 w 334"/>
                  <a:gd name="T47" fmla="*/ 112 h 436"/>
                  <a:gd name="T48" fmla="*/ 132 w 334"/>
                  <a:gd name="T49" fmla="*/ 90 h 436"/>
                  <a:gd name="T50" fmla="*/ 114 w 334"/>
                  <a:gd name="T51" fmla="*/ 69 h 436"/>
                  <a:gd name="T52" fmla="*/ 97 w 334"/>
                  <a:gd name="T53" fmla="*/ 50 h 436"/>
                  <a:gd name="T54" fmla="*/ 77 w 334"/>
                  <a:gd name="T55" fmla="*/ 35 h 436"/>
                  <a:gd name="T56" fmla="*/ 54 w 334"/>
                  <a:gd name="T57" fmla="*/ 22 h 436"/>
                  <a:gd name="T58" fmla="*/ 29 w 334"/>
                  <a:gd name="T59" fmla="*/ 13 h 436"/>
                  <a:gd name="T60" fmla="*/ 0 w 334"/>
                  <a:gd name="T61" fmla="*/ 9 h 436"/>
                  <a:gd name="T62" fmla="*/ 0 w 334"/>
                  <a:gd name="T63" fmla="*/ 0 h 436"/>
                  <a:gd name="T64" fmla="*/ 0 w 334"/>
                  <a:gd name="T65" fmla="*/ 0 h 4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34" h="436">
                    <a:moveTo>
                      <a:pt x="0" y="0"/>
                    </a:moveTo>
                    <a:lnTo>
                      <a:pt x="87" y="20"/>
                    </a:lnTo>
                    <a:lnTo>
                      <a:pt x="126" y="40"/>
                    </a:lnTo>
                    <a:lnTo>
                      <a:pt x="162" y="67"/>
                    </a:lnTo>
                    <a:lnTo>
                      <a:pt x="180" y="82"/>
                    </a:lnTo>
                    <a:lnTo>
                      <a:pt x="196" y="97"/>
                    </a:lnTo>
                    <a:lnTo>
                      <a:pt x="226" y="131"/>
                    </a:lnTo>
                    <a:lnTo>
                      <a:pt x="254" y="166"/>
                    </a:lnTo>
                    <a:lnTo>
                      <a:pt x="277" y="202"/>
                    </a:lnTo>
                    <a:lnTo>
                      <a:pt x="297" y="248"/>
                    </a:lnTo>
                    <a:lnTo>
                      <a:pt x="315" y="312"/>
                    </a:lnTo>
                    <a:lnTo>
                      <a:pt x="334" y="429"/>
                    </a:lnTo>
                    <a:lnTo>
                      <a:pt x="326" y="436"/>
                    </a:lnTo>
                    <a:lnTo>
                      <a:pt x="310" y="432"/>
                    </a:lnTo>
                    <a:lnTo>
                      <a:pt x="280" y="420"/>
                    </a:lnTo>
                    <a:lnTo>
                      <a:pt x="264" y="374"/>
                    </a:lnTo>
                    <a:lnTo>
                      <a:pt x="255" y="320"/>
                    </a:lnTo>
                    <a:lnTo>
                      <a:pt x="245" y="262"/>
                    </a:lnTo>
                    <a:lnTo>
                      <a:pt x="235" y="235"/>
                    </a:lnTo>
                    <a:lnTo>
                      <a:pt x="221" y="207"/>
                    </a:lnTo>
                    <a:lnTo>
                      <a:pt x="208" y="188"/>
                    </a:lnTo>
                    <a:lnTo>
                      <a:pt x="193" y="169"/>
                    </a:lnTo>
                    <a:lnTo>
                      <a:pt x="165" y="134"/>
                    </a:lnTo>
                    <a:lnTo>
                      <a:pt x="148" y="112"/>
                    </a:lnTo>
                    <a:lnTo>
                      <a:pt x="132" y="90"/>
                    </a:lnTo>
                    <a:lnTo>
                      <a:pt x="114" y="69"/>
                    </a:lnTo>
                    <a:lnTo>
                      <a:pt x="97" y="50"/>
                    </a:lnTo>
                    <a:lnTo>
                      <a:pt x="77" y="35"/>
                    </a:lnTo>
                    <a:lnTo>
                      <a:pt x="54" y="22"/>
                    </a:lnTo>
                    <a:lnTo>
                      <a:pt x="29" y="13"/>
                    </a:lnTo>
                    <a:lnTo>
                      <a:pt x="0" y="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15" name="Freeform 40"/>
              <p:cNvSpPr>
                <a:spLocks/>
              </p:cNvSpPr>
              <p:nvPr/>
            </p:nvSpPr>
            <p:spPr bwMode="auto">
              <a:xfrm>
                <a:off x="1447" y="1559"/>
                <a:ext cx="123" cy="242"/>
              </a:xfrm>
              <a:custGeom>
                <a:avLst/>
                <a:gdLst>
                  <a:gd name="T0" fmla="*/ 6 w 123"/>
                  <a:gd name="T1" fmla="*/ 0 h 242"/>
                  <a:gd name="T2" fmla="*/ 41 w 123"/>
                  <a:gd name="T3" fmla="*/ 28 h 242"/>
                  <a:gd name="T4" fmla="*/ 77 w 123"/>
                  <a:gd name="T5" fmla="*/ 70 h 242"/>
                  <a:gd name="T6" fmla="*/ 92 w 123"/>
                  <a:gd name="T7" fmla="*/ 94 h 242"/>
                  <a:gd name="T8" fmla="*/ 105 w 123"/>
                  <a:gd name="T9" fmla="*/ 118 h 242"/>
                  <a:gd name="T10" fmla="*/ 121 w 123"/>
                  <a:gd name="T11" fmla="*/ 161 h 242"/>
                  <a:gd name="T12" fmla="*/ 123 w 123"/>
                  <a:gd name="T13" fmla="*/ 236 h 242"/>
                  <a:gd name="T14" fmla="*/ 118 w 123"/>
                  <a:gd name="T15" fmla="*/ 242 h 242"/>
                  <a:gd name="T16" fmla="*/ 111 w 123"/>
                  <a:gd name="T17" fmla="*/ 237 h 242"/>
                  <a:gd name="T18" fmla="*/ 92 w 123"/>
                  <a:gd name="T19" fmla="*/ 167 h 242"/>
                  <a:gd name="T20" fmla="*/ 84 w 123"/>
                  <a:gd name="T21" fmla="*/ 133 h 242"/>
                  <a:gd name="T22" fmla="*/ 70 w 123"/>
                  <a:gd name="T23" fmla="*/ 99 h 242"/>
                  <a:gd name="T24" fmla="*/ 52 w 123"/>
                  <a:gd name="T25" fmla="*/ 65 h 242"/>
                  <a:gd name="T26" fmla="*/ 32 w 123"/>
                  <a:gd name="T27" fmla="*/ 38 h 242"/>
                  <a:gd name="T28" fmla="*/ 16 w 123"/>
                  <a:gd name="T29" fmla="*/ 23 h 242"/>
                  <a:gd name="T30" fmla="*/ 1 w 123"/>
                  <a:gd name="T31" fmla="*/ 8 h 242"/>
                  <a:gd name="T32" fmla="*/ 0 w 123"/>
                  <a:gd name="T33" fmla="*/ 1 h 242"/>
                  <a:gd name="T34" fmla="*/ 6 w 123"/>
                  <a:gd name="T35" fmla="*/ 0 h 242"/>
                  <a:gd name="T36" fmla="*/ 6 w 123"/>
                  <a:gd name="T37" fmla="*/ 0 h 2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3" h="242">
                    <a:moveTo>
                      <a:pt x="6" y="0"/>
                    </a:moveTo>
                    <a:lnTo>
                      <a:pt x="41" y="28"/>
                    </a:lnTo>
                    <a:lnTo>
                      <a:pt x="77" y="70"/>
                    </a:lnTo>
                    <a:lnTo>
                      <a:pt x="92" y="94"/>
                    </a:lnTo>
                    <a:lnTo>
                      <a:pt x="105" y="118"/>
                    </a:lnTo>
                    <a:lnTo>
                      <a:pt x="121" y="161"/>
                    </a:lnTo>
                    <a:lnTo>
                      <a:pt x="123" y="236"/>
                    </a:lnTo>
                    <a:lnTo>
                      <a:pt x="118" y="242"/>
                    </a:lnTo>
                    <a:lnTo>
                      <a:pt x="111" y="237"/>
                    </a:lnTo>
                    <a:lnTo>
                      <a:pt x="92" y="167"/>
                    </a:lnTo>
                    <a:lnTo>
                      <a:pt x="84" y="133"/>
                    </a:lnTo>
                    <a:lnTo>
                      <a:pt x="70" y="99"/>
                    </a:lnTo>
                    <a:lnTo>
                      <a:pt x="52" y="65"/>
                    </a:lnTo>
                    <a:lnTo>
                      <a:pt x="32" y="38"/>
                    </a:lnTo>
                    <a:lnTo>
                      <a:pt x="16" y="23"/>
                    </a:lnTo>
                    <a:lnTo>
                      <a:pt x="1" y="8"/>
                    </a:lnTo>
                    <a:lnTo>
                      <a:pt x="0" y="1"/>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16" name="Freeform 41"/>
              <p:cNvSpPr>
                <a:spLocks/>
              </p:cNvSpPr>
              <p:nvPr/>
            </p:nvSpPr>
            <p:spPr bwMode="auto">
              <a:xfrm>
                <a:off x="1595" y="1797"/>
                <a:ext cx="58" cy="35"/>
              </a:xfrm>
              <a:custGeom>
                <a:avLst/>
                <a:gdLst>
                  <a:gd name="T0" fmla="*/ 6 w 58"/>
                  <a:gd name="T1" fmla="*/ 0 h 35"/>
                  <a:gd name="T2" fmla="*/ 52 w 58"/>
                  <a:gd name="T3" fmla="*/ 11 h 35"/>
                  <a:gd name="T4" fmla="*/ 58 w 58"/>
                  <a:gd name="T5" fmla="*/ 29 h 35"/>
                  <a:gd name="T6" fmla="*/ 52 w 58"/>
                  <a:gd name="T7" fmla="*/ 35 h 35"/>
                  <a:gd name="T8" fmla="*/ 41 w 58"/>
                  <a:gd name="T9" fmla="*/ 35 h 35"/>
                  <a:gd name="T10" fmla="*/ 23 w 58"/>
                  <a:gd name="T11" fmla="*/ 23 h 35"/>
                  <a:gd name="T12" fmla="*/ 5 w 58"/>
                  <a:gd name="T13" fmla="*/ 10 h 35"/>
                  <a:gd name="T14" fmla="*/ 0 w 58"/>
                  <a:gd name="T15" fmla="*/ 4 h 35"/>
                  <a:gd name="T16" fmla="*/ 6 w 58"/>
                  <a:gd name="T17" fmla="*/ 0 h 35"/>
                  <a:gd name="T18" fmla="*/ 6 w 58"/>
                  <a:gd name="T19" fmla="*/ 0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 h="35">
                    <a:moveTo>
                      <a:pt x="6" y="0"/>
                    </a:moveTo>
                    <a:lnTo>
                      <a:pt x="52" y="11"/>
                    </a:lnTo>
                    <a:lnTo>
                      <a:pt x="58" y="29"/>
                    </a:lnTo>
                    <a:lnTo>
                      <a:pt x="52" y="35"/>
                    </a:lnTo>
                    <a:lnTo>
                      <a:pt x="41" y="35"/>
                    </a:lnTo>
                    <a:lnTo>
                      <a:pt x="23" y="23"/>
                    </a:lnTo>
                    <a:lnTo>
                      <a:pt x="5" y="10"/>
                    </a:lnTo>
                    <a:lnTo>
                      <a:pt x="0" y="4"/>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17" name="Freeform 42"/>
              <p:cNvSpPr>
                <a:spLocks/>
              </p:cNvSpPr>
              <p:nvPr/>
            </p:nvSpPr>
            <p:spPr bwMode="auto">
              <a:xfrm>
                <a:off x="1597" y="1663"/>
                <a:ext cx="125" cy="231"/>
              </a:xfrm>
              <a:custGeom>
                <a:avLst/>
                <a:gdLst>
                  <a:gd name="T0" fmla="*/ 31 w 125"/>
                  <a:gd name="T1" fmla="*/ 156 h 231"/>
                  <a:gd name="T2" fmla="*/ 8 w 125"/>
                  <a:gd name="T3" fmla="*/ 110 h 231"/>
                  <a:gd name="T4" fmla="*/ 0 w 125"/>
                  <a:gd name="T5" fmla="*/ 69 h 231"/>
                  <a:gd name="T6" fmla="*/ 8 w 125"/>
                  <a:gd name="T7" fmla="*/ 35 h 231"/>
                  <a:gd name="T8" fmla="*/ 24 w 125"/>
                  <a:gd name="T9" fmla="*/ 11 h 231"/>
                  <a:gd name="T10" fmla="*/ 48 w 125"/>
                  <a:gd name="T11" fmla="*/ 0 h 231"/>
                  <a:gd name="T12" fmla="*/ 73 w 125"/>
                  <a:gd name="T13" fmla="*/ 5 h 231"/>
                  <a:gd name="T14" fmla="*/ 95 w 125"/>
                  <a:gd name="T15" fmla="*/ 30 h 231"/>
                  <a:gd name="T16" fmla="*/ 113 w 125"/>
                  <a:gd name="T17" fmla="*/ 77 h 231"/>
                  <a:gd name="T18" fmla="*/ 125 w 125"/>
                  <a:gd name="T19" fmla="*/ 229 h 231"/>
                  <a:gd name="T20" fmla="*/ 117 w 125"/>
                  <a:gd name="T21" fmla="*/ 231 h 231"/>
                  <a:gd name="T22" fmla="*/ 105 w 125"/>
                  <a:gd name="T23" fmla="*/ 187 h 231"/>
                  <a:gd name="T24" fmla="*/ 95 w 125"/>
                  <a:gd name="T25" fmla="*/ 143 h 231"/>
                  <a:gd name="T26" fmla="*/ 84 w 125"/>
                  <a:gd name="T27" fmla="*/ 82 h 231"/>
                  <a:gd name="T28" fmla="*/ 72 w 125"/>
                  <a:gd name="T29" fmla="*/ 47 h 231"/>
                  <a:gd name="T30" fmla="*/ 64 w 125"/>
                  <a:gd name="T31" fmla="*/ 35 h 231"/>
                  <a:gd name="T32" fmla="*/ 54 w 125"/>
                  <a:gd name="T33" fmla="*/ 29 h 231"/>
                  <a:gd name="T34" fmla="*/ 35 w 125"/>
                  <a:gd name="T35" fmla="*/ 34 h 231"/>
                  <a:gd name="T36" fmla="*/ 25 w 125"/>
                  <a:gd name="T37" fmla="*/ 62 h 231"/>
                  <a:gd name="T38" fmla="*/ 30 w 125"/>
                  <a:gd name="T39" fmla="*/ 89 h 231"/>
                  <a:gd name="T40" fmla="*/ 41 w 125"/>
                  <a:gd name="T41" fmla="*/ 117 h 231"/>
                  <a:gd name="T42" fmla="*/ 54 w 125"/>
                  <a:gd name="T43" fmla="*/ 140 h 231"/>
                  <a:gd name="T44" fmla="*/ 55 w 125"/>
                  <a:gd name="T45" fmla="*/ 152 h 231"/>
                  <a:gd name="T46" fmla="*/ 50 w 125"/>
                  <a:gd name="T47" fmla="*/ 159 h 231"/>
                  <a:gd name="T48" fmla="*/ 31 w 125"/>
                  <a:gd name="T49" fmla="*/ 156 h 231"/>
                  <a:gd name="T50" fmla="*/ 31 w 125"/>
                  <a:gd name="T51" fmla="*/ 156 h 2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5" h="231">
                    <a:moveTo>
                      <a:pt x="31" y="156"/>
                    </a:moveTo>
                    <a:lnTo>
                      <a:pt x="8" y="110"/>
                    </a:lnTo>
                    <a:lnTo>
                      <a:pt x="0" y="69"/>
                    </a:lnTo>
                    <a:lnTo>
                      <a:pt x="8" y="35"/>
                    </a:lnTo>
                    <a:lnTo>
                      <a:pt x="24" y="11"/>
                    </a:lnTo>
                    <a:lnTo>
                      <a:pt x="48" y="0"/>
                    </a:lnTo>
                    <a:lnTo>
                      <a:pt x="73" y="5"/>
                    </a:lnTo>
                    <a:lnTo>
                      <a:pt x="95" y="30"/>
                    </a:lnTo>
                    <a:lnTo>
                      <a:pt x="113" y="77"/>
                    </a:lnTo>
                    <a:lnTo>
                      <a:pt x="125" y="229"/>
                    </a:lnTo>
                    <a:lnTo>
                      <a:pt x="117" y="231"/>
                    </a:lnTo>
                    <a:lnTo>
                      <a:pt x="105" y="187"/>
                    </a:lnTo>
                    <a:lnTo>
                      <a:pt x="95" y="143"/>
                    </a:lnTo>
                    <a:lnTo>
                      <a:pt x="84" y="82"/>
                    </a:lnTo>
                    <a:lnTo>
                      <a:pt x="72" y="47"/>
                    </a:lnTo>
                    <a:lnTo>
                      <a:pt x="64" y="35"/>
                    </a:lnTo>
                    <a:lnTo>
                      <a:pt x="54" y="29"/>
                    </a:lnTo>
                    <a:lnTo>
                      <a:pt x="35" y="34"/>
                    </a:lnTo>
                    <a:lnTo>
                      <a:pt x="25" y="62"/>
                    </a:lnTo>
                    <a:lnTo>
                      <a:pt x="30" y="89"/>
                    </a:lnTo>
                    <a:lnTo>
                      <a:pt x="41" y="117"/>
                    </a:lnTo>
                    <a:lnTo>
                      <a:pt x="54" y="140"/>
                    </a:lnTo>
                    <a:lnTo>
                      <a:pt x="55" y="152"/>
                    </a:lnTo>
                    <a:lnTo>
                      <a:pt x="50" y="159"/>
                    </a:lnTo>
                    <a:lnTo>
                      <a:pt x="31"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18" name="Freeform 43"/>
              <p:cNvSpPr>
                <a:spLocks/>
              </p:cNvSpPr>
              <p:nvPr/>
            </p:nvSpPr>
            <p:spPr bwMode="auto">
              <a:xfrm>
                <a:off x="1100" y="1837"/>
                <a:ext cx="195" cy="471"/>
              </a:xfrm>
              <a:custGeom>
                <a:avLst/>
                <a:gdLst>
                  <a:gd name="T0" fmla="*/ 84 w 195"/>
                  <a:gd name="T1" fmla="*/ 8 h 471"/>
                  <a:gd name="T2" fmla="*/ 47 w 195"/>
                  <a:gd name="T3" fmla="*/ 52 h 471"/>
                  <a:gd name="T4" fmla="*/ 30 w 195"/>
                  <a:gd name="T5" fmla="*/ 111 h 471"/>
                  <a:gd name="T6" fmla="*/ 29 w 195"/>
                  <a:gd name="T7" fmla="*/ 179 h 471"/>
                  <a:gd name="T8" fmla="*/ 42 w 195"/>
                  <a:gd name="T9" fmla="*/ 253 h 471"/>
                  <a:gd name="T10" fmla="*/ 55 w 195"/>
                  <a:gd name="T11" fmla="*/ 290 h 471"/>
                  <a:gd name="T12" fmla="*/ 69 w 195"/>
                  <a:gd name="T13" fmla="*/ 325 h 471"/>
                  <a:gd name="T14" fmla="*/ 85 w 195"/>
                  <a:gd name="T15" fmla="*/ 357 h 471"/>
                  <a:gd name="T16" fmla="*/ 105 w 195"/>
                  <a:gd name="T17" fmla="*/ 387 h 471"/>
                  <a:gd name="T18" fmla="*/ 125 w 195"/>
                  <a:gd name="T19" fmla="*/ 414 h 471"/>
                  <a:gd name="T20" fmla="*/ 136 w 195"/>
                  <a:gd name="T21" fmla="*/ 425 h 471"/>
                  <a:gd name="T22" fmla="*/ 148 w 195"/>
                  <a:gd name="T23" fmla="*/ 435 h 471"/>
                  <a:gd name="T24" fmla="*/ 171 w 195"/>
                  <a:gd name="T25" fmla="*/ 453 h 471"/>
                  <a:gd name="T26" fmla="*/ 195 w 195"/>
                  <a:gd name="T27" fmla="*/ 463 h 471"/>
                  <a:gd name="T28" fmla="*/ 193 w 195"/>
                  <a:gd name="T29" fmla="*/ 471 h 471"/>
                  <a:gd name="T30" fmla="*/ 135 w 195"/>
                  <a:gd name="T31" fmla="*/ 441 h 471"/>
                  <a:gd name="T32" fmla="*/ 107 w 195"/>
                  <a:gd name="T33" fmla="*/ 420 h 471"/>
                  <a:gd name="T34" fmla="*/ 82 w 195"/>
                  <a:gd name="T35" fmla="*/ 394 h 471"/>
                  <a:gd name="T36" fmla="*/ 61 w 195"/>
                  <a:gd name="T37" fmla="*/ 364 h 471"/>
                  <a:gd name="T38" fmla="*/ 41 w 195"/>
                  <a:gd name="T39" fmla="*/ 331 h 471"/>
                  <a:gd name="T40" fmla="*/ 12 w 195"/>
                  <a:gd name="T41" fmla="*/ 261 h 471"/>
                  <a:gd name="T42" fmla="*/ 0 w 195"/>
                  <a:gd name="T43" fmla="*/ 187 h 471"/>
                  <a:gd name="T44" fmla="*/ 3 w 195"/>
                  <a:gd name="T45" fmla="*/ 116 h 471"/>
                  <a:gd name="T46" fmla="*/ 13 w 195"/>
                  <a:gd name="T47" fmla="*/ 83 h 471"/>
                  <a:gd name="T48" fmla="*/ 30 w 195"/>
                  <a:gd name="T49" fmla="*/ 52 h 471"/>
                  <a:gd name="T50" fmla="*/ 51 w 195"/>
                  <a:gd name="T51" fmla="*/ 24 h 471"/>
                  <a:gd name="T52" fmla="*/ 64 w 195"/>
                  <a:gd name="T53" fmla="*/ 13 h 471"/>
                  <a:gd name="T54" fmla="*/ 79 w 195"/>
                  <a:gd name="T55" fmla="*/ 0 h 471"/>
                  <a:gd name="T56" fmla="*/ 84 w 195"/>
                  <a:gd name="T57" fmla="*/ 8 h 471"/>
                  <a:gd name="T58" fmla="*/ 84 w 195"/>
                  <a:gd name="T59" fmla="*/ 8 h 47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95" h="471">
                    <a:moveTo>
                      <a:pt x="84" y="8"/>
                    </a:moveTo>
                    <a:lnTo>
                      <a:pt x="47" y="52"/>
                    </a:lnTo>
                    <a:lnTo>
                      <a:pt x="30" y="111"/>
                    </a:lnTo>
                    <a:lnTo>
                      <a:pt x="29" y="179"/>
                    </a:lnTo>
                    <a:lnTo>
                      <a:pt x="42" y="253"/>
                    </a:lnTo>
                    <a:lnTo>
                      <a:pt x="55" y="290"/>
                    </a:lnTo>
                    <a:lnTo>
                      <a:pt x="69" y="325"/>
                    </a:lnTo>
                    <a:lnTo>
                      <a:pt x="85" y="357"/>
                    </a:lnTo>
                    <a:lnTo>
                      <a:pt x="105" y="387"/>
                    </a:lnTo>
                    <a:lnTo>
                      <a:pt x="125" y="414"/>
                    </a:lnTo>
                    <a:lnTo>
                      <a:pt x="136" y="425"/>
                    </a:lnTo>
                    <a:lnTo>
                      <a:pt x="148" y="435"/>
                    </a:lnTo>
                    <a:lnTo>
                      <a:pt x="171" y="453"/>
                    </a:lnTo>
                    <a:lnTo>
                      <a:pt x="195" y="463"/>
                    </a:lnTo>
                    <a:lnTo>
                      <a:pt x="193" y="471"/>
                    </a:lnTo>
                    <a:lnTo>
                      <a:pt x="135" y="441"/>
                    </a:lnTo>
                    <a:lnTo>
                      <a:pt x="107" y="420"/>
                    </a:lnTo>
                    <a:lnTo>
                      <a:pt x="82" y="394"/>
                    </a:lnTo>
                    <a:lnTo>
                      <a:pt x="61" y="364"/>
                    </a:lnTo>
                    <a:lnTo>
                      <a:pt x="41" y="331"/>
                    </a:lnTo>
                    <a:lnTo>
                      <a:pt x="12" y="261"/>
                    </a:lnTo>
                    <a:lnTo>
                      <a:pt x="0" y="187"/>
                    </a:lnTo>
                    <a:lnTo>
                      <a:pt x="3" y="116"/>
                    </a:lnTo>
                    <a:lnTo>
                      <a:pt x="13" y="83"/>
                    </a:lnTo>
                    <a:lnTo>
                      <a:pt x="30" y="52"/>
                    </a:lnTo>
                    <a:lnTo>
                      <a:pt x="51" y="24"/>
                    </a:lnTo>
                    <a:lnTo>
                      <a:pt x="64" y="13"/>
                    </a:lnTo>
                    <a:lnTo>
                      <a:pt x="79" y="0"/>
                    </a:lnTo>
                    <a:lnTo>
                      <a:pt x="8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19" name="Freeform 44"/>
              <p:cNvSpPr>
                <a:spLocks/>
              </p:cNvSpPr>
              <p:nvPr/>
            </p:nvSpPr>
            <p:spPr bwMode="auto">
              <a:xfrm>
                <a:off x="989" y="1787"/>
                <a:ext cx="413" cy="644"/>
              </a:xfrm>
              <a:custGeom>
                <a:avLst/>
                <a:gdLst>
                  <a:gd name="T0" fmla="*/ 264 w 413"/>
                  <a:gd name="T1" fmla="*/ 9 h 644"/>
                  <a:gd name="T2" fmla="*/ 195 w 413"/>
                  <a:gd name="T3" fmla="*/ 18 h 644"/>
                  <a:gd name="T4" fmla="*/ 138 w 413"/>
                  <a:gd name="T5" fmla="*/ 42 h 644"/>
                  <a:gd name="T6" fmla="*/ 116 w 413"/>
                  <a:gd name="T7" fmla="*/ 59 h 644"/>
                  <a:gd name="T8" fmla="*/ 94 w 413"/>
                  <a:gd name="T9" fmla="*/ 79 h 644"/>
                  <a:gd name="T10" fmla="*/ 63 w 413"/>
                  <a:gd name="T11" fmla="*/ 127 h 644"/>
                  <a:gd name="T12" fmla="*/ 43 w 413"/>
                  <a:gd name="T13" fmla="*/ 183 h 644"/>
                  <a:gd name="T14" fmla="*/ 33 w 413"/>
                  <a:gd name="T15" fmla="*/ 244 h 644"/>
                  <a:gd name="T16" fmla="*/ 33 w 413"/>
                  <a:gd name="T17" fmla="*/ 308 h 644"/>
                  <a:gd name="T18" fmla="*/ 43 w 413"/>
                  <a:gd name="T19" fmla="*/ 372 h 644"/>
                  <a:gd name="T20" fmla="*/ 52 w 413"/>
                  <a:gd name="T21" fmla="*/ 402 h 644"/>
                  <a:gd name="T22" fmla="*/ 62 w 413"/>
                  <a:gd name="T23" fmla="*/ 432 h 644"/>
                  <a:gd name="T24" fmla="*/ 74 w 413"/>
                  <a:gd name="T25" fmla="*/ 462 h 644"/>
                  <a:gd name="T26" fmla="*/ 89 w 413"/>
                  <a:gd name="T27" fmla="*/ 490 h 644"/>
                  <a:gd name="T28" fmla="*/ 107 w 413"/>
                  <a:gd name="T29" fmla="*/ 515 h 644"/>
                  <a:gd name="T30" fmla="*/ 126 w 413"/>
                  <a:gd name="T31" fmla="*/ 538 h 644"/>
                  <a:gd name="T32" fmla="*/ 147 w 413"/>
                  <a:gd name="T33" fmla="*/ 559 h 644"/>
                  <a:gd name="T34" fmla="*/ 170 w 413"/>
                  <a:gd name="T35" fmla="*/ 576 h 644"/>
                  <a:gd name="T36" fmla="*/ 193 w 413"/>
                  <a:gd name="T37" fmla="*/ 591 h 644"/>
                  <a:gd name="T38" fmla="*/ 220 w 413"/>
                  <a:gd name="T39" fmla="*/ 603 h 644"/>
                  <a:gd name="T40" fmla="*/ 277 w 413"/>
                  <a:gd name="T41" fmla="*/ 613 h 644"/>
                  <a:gd name="T42" fmla="*/ 340 w 413"/>
                  <a:gd name="T43" fmla="*/ 605 h 644"/>
                  <a:gd name="T44" fmla="*/ 409 w 413"/>
                  <a:gd name="T45" fmla="*/ 576 h 644"/>
                  <a:gd name="T46" fmla="*/ 413 w 413"/>
                  <a:gd name="T47" fmla="*/ 585 h 644"/>
                  <a:gd name="T48" fmla="*/ 381 w 413"/>
                  <a:gd name="T49" fmla="*/ 604 h 644"/>
                  <a:gd name="T50" fmla="*/ 351 w 413"/>
                  <a:gd name="T51" fmla="*/ 624 h 644"/>
                  <a:gd name="T52" fmla="*/ 319 w 413"/>
                  <a:gd name="T53" fmla="*/ 638 h 644"/>
                  <a:gd name="T54" fmla="*/ 282 w 413"/>
                  <a:gd name="T55" fmla="*/ 644 h 644"/>
                  <a:gd name="T56" fmla="*/ 225 w 413"/>
                  <a:gd name="T57" fmla="*/ 637 h 644"/>
                  <a:gd name="T58" fmla="*/ 173 w 413"/>
                  <a:gd name="T59" fmla="*/ 617 h 644"/>
                  <a:gd name="T60" fmla="*/ 150 w 413"/>
                  <a:gd name="T61" fmla="*/ 601 h 644"/>
                  <a:gd name="T62" fmla="*/ 127 w 413"/>
                  <a:gd name="T63" fmla="*/ 585 h 644"/>
                  <a:gd name="T64" fmla="*/ 87 w 413"/>
                  <a:gd name="T65" fmla="*/ 544 h 644"/>
                  <a:gd name="T66" fmla="*/ 71 w 413"/>
                  <a:gd name="T67" fmla="*/ 520 h 644"/>
                  <a:gd name="T68" fmla="*/ 54 w 413"/>
                  <a:gd name="T69" fmla="*/ 495 h 644"/>
                  <a:gd name="T70" fmla="*/ 29 w 413"/>
                  <a:gd name="T71" fmla="*/ 440 h 644"/>
                  <a:gd name="T72" fmla="*/ 2 w 413"/>
                  <a:gd name="T73" fmla="*/ 322 h 644"/>
                  <a:gd name="T74" fmla="*/ 0 w 413"/>
                  <a:gd name="T75" fmla="*/ 262 h 644"/>
                  <a:gd name="T76" fmla="*/ 8 w 413"/>
                  <a:gd name="T77" fmla="*/ 204 h 644"/>
                  <a:gd name="T78" fmla="*/ 15 w 413"/>
                  <a:gd name="T79" fmla="*/ 176 h 644"/>
                  <a:gd name="T80" fmla="*/ 24 w 413"/>
                  <a:gd name="T81" fmla="*/ 149 h 644"/>
                  <a:gd name="T82" fmla="*/ 37 w 413"/>
                  <a:gd name="T83" fmla="*/ 124 h 644"/>
                  <a:gd name="T84" fmla="*/ 52 w 413"/>
                  <a:gd name="T85" fmla="*/ 100 h 644"/>
                  <a:gd name="T86" fmla="*/ 68 w 413"/>
                  <a:gd name="T87" fmla="*/ 79 h 644"/>
                  <a:gd name="T88" fmla="*/ 88 w 413"/>
                  <a:gd name="T89" fmla="*/ 59 h 644"/>
                  <a:gd name="T90" fmla="*/ 111 w 413"/>
                  <a:gd name="T91" fmla="*/ 43 h 644"/>
                  <a:gd name="T92" fmla="*/ 136 w 413"/>
                  <a:gd name="T93" fmla="*/ 28 h 644"/>
                  <a:gd name="T94" fmla="*/ 163 w 413"/>
                  <a:gd name="T95" fmla="*/ 16 h 644"/>
                  <a:gd name="T96" fmla="*/ 193 w 413"/>
                  <a:gd name="T97" fmla="*/ 8 h 644"/>
                  <a:gd name="T98" fmla="*/ 264 w 413"/>
                  <a:gd name="T99" fmla="*/ 0 h 644"/>
                  <a:gd name="T100" fmla="*/ 264 w 413"/>
                  <a:gd name="T101" fmla="*/ 9 h 644"/>
                  <a:gd name="T102" fmla="*/ 264 w 413"/>
                  <a:gd name="T103" fmla="*/ 9 h 6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13" h="644">
                    <a:moveTo>
                      <a:pt x="264" y="9"/>
                    </a:moveTo>
                    <a:lnTo>
                      <a:pt x="195" y="18"/>
                    </a:lnTo>
                    <a:lnTo>
                      <a:pt x="138" y="42"/>
                    </a:lnTo>
                    <a:lnTo>
                      <a:pt x="116" y="59"/>
                    </a:lnTo>
                    <a:lnTo>
                      <a:pt x="94" y="79"/>
                    </a:lnTo>
                    <a:lnTo>
                      <a:pt x="63" y="127"/>
                    </a:lnTo>
                    <a:lnTo>
                      <a:pt x="43" y="183"/>
                    </a:lnTo>
                    <a:lnTo>
                      <a:pt x="33" y="244"/>
                    </a:lnTo>
                    <a:lnTo>
                      <a:pt x="33" y="308"/>
                    </a:lnTo>
                    <a:lnTo>
                      <a:pt x="43" y="372"/>
                    </a:lnTo>
                    <a:lnTo>
                      <a:pt x="52" y="402"/>
                    </a:lnTo>
                    <a:lnTo>
                      <a:pt x="62" y="432"/>
                    </a:lnTo>
                    <a:lnTo>
                      <a:pt x="74" y="462"/>
                    </a:lnTo>
                    <a:lnTo>
                      <a:pt x="89" y="490"/>
                    </a:lnTo>
                    <a:lnTo>
                      <a:pt x="107" y="515"/>
                    </a:lnTo>
                    <a:lnTo>
                      <a:pt x="126" y="538"/>
                    </a:lnTo>
                    <a:lnTo>
                      <a:pt x="147" y="559"/>
                    </a:lnTo>
                    <a:lnTo>
                      <a:pt x="170" y="576"/>
                    </a:lnTo>
                    <a:lnTo>
                      <a:pt x="193" y="591"/>
                    </a:lnTo>
                    <a:lnTo>
                      <a:pt x="220" y="603"/>
                    </a:lnTo>
                    <a:lnTo>
                      <a:pt x="277" y="613"/>
                    </a:lnTo>
                    <a:lnTo>
                      <a:pt x="340" y="605"/>
                    </a:lnTo>
                    <a:lnTo>
                      <a:pt x="409" y="576"/>
                    </a:lnTo>
                    <a:lnTo>
                      <a:pt x="413" y="585"/>
                    </a:lnTo>
                    <a:lnTo>
                      <a:pt x="381" y="604"/>
                    </a:lnTo>
                    <a:lnTo>
                      <a:pt x="351" y="624"/>
                    </a:lnTo>
                    <a:lnTo>
                      <a:pt x="319" y="638"/>
                    </a:lnTo>
                    <a:lnTo>
                      <a:pt x="282" y="644"/>
                    </a:lnTo>
                    <a:lnTo>
                      <a:pt x="225" y="637"/>
                    </a:lnTo>
                    <a:lnTo>
                      <a:pt x="173" y="617"/>
                    </a:lnTo>
                    <a:lnTo>
                      <a:pt x="150" y="601"/>
                    </a:lnTo>
                    <a:lnTo>
                      <a:pt x="127" y="585"/>
                    </a:lnTo>
                    <a:lnTo>
                      <a:pt x="87" y="544"/>
                    </a:lnTo>
                    <a:lnTo>
                      <a:pt x="71" y="520"/>
                    </a:lnTo>
                    <a:lnTo>
                      <a:pt x="54" y="495"/>
                    </a:lnTo>
                    <a:lnTo>
                      <a:pt x="29" y="440"/>
                    </a:lnTo>
                    <a:lnTo>
                      <a:pt x="2" y="322"/>
                    </a:lnTo>
                    <a:lnTo>
                      <a:pt x="0" y="262"/>
                    </a:lnTo>
                    <a:lnTo>
                      <a:pt x="8" y="204"/>
                    </a:lnTo>
                    <a:lnTo>
                      <a:pt x="15" y="176"/>
                    </a:lnTo>
                    <a:lnTo>
                      <a:pt x="24" y="149"/>
                    </a:lnTo>
                    <a:lnTo>
                      <a:pt x="37" y="124"/>
                    </a:lnTo>
                    <a:lnTo>
                      <a:pt x="52" y="100"/>
                    </a:lnTo>
                    <a:lnTo>
                      <a:pt x="68" y="79"/>
                    </a:lnTo>
                    <a:lnTo>
                      <a:pt x="88" y="59"/>
                    </a:lnTo>
                    <a:lnTo>
                      <a:pt x="111" y="43"/>
                    </a:lnTo>
                    <a:lnTo>
                      <a:pt x="136" y="28"/>
                    </a:lnTo>
                    <a:lnTo>
                      <a:pt x="163" y="16"/>
                    </a:lnTo>
                    <a:lnTo>
                      <a:pt x="193" y="8"/>
                    </a:lnTo>
                    <a:lnTo>
                      <a:pt x="264" y="0"/>
                    </a:lnTo>
                    <a:lnTo>
                      <a:pt x="26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20" name="Freeform 45"/>
              <p:cNvSpPr>
                <a:spLocks/>
              </p:cNvSpPr>
              <p:nvPr/>
            </p:nvSpPr>
            <p:spPr bwMode="auto">
              <a:xfrm>
                <a:off x="1219" y="1790"/>
                <a:ext cx="244" cy="513"/>
              </a:xfrm>
              <a:custGeom>
                <a:avLst/>
                <a:gdLst>
                  <a:gd name="T0" fmla="*/ 0 w 244"/>
                  <a:gd name="T1" fmla="*/ 0 h 513"/>
                  <a:gd name="T2" fmla="*/ 85 w 244"/>
                  <a:gd name="T3" fmla="*/ 0 h 513"/>
                  <a:gd name="T4" fmla="*/ 153 w 244"/>
                  <a:gd name="T5" fmla="*/ 34 h 513"/>
                  <a:gd name="T6" fmla="*/ 203 w 244"/>
                  <a:gd name="T7" fmla="*/ 92 h 513"/>
                  <a:gd name="T8" fmla="*/ 234 w 244"/>
                  <a:gd name="T9" fmla="*/ 170 h 513"/>
                  <a:gd name="T10" fmla="*/ 244 w 244"/>
                  <a:gd name="T11" fmla="*/ 258 h 513"/>
                  <a:gd name="T12" fmla="*/ 242 w 244"/>
                  <a:gd name="T13" fmla="*/ 304 h 513"/>
                  <a:gd name="T14" fmla="*/ 233 w 244"/>
                  <a:gd name="T15" fmla="*/ 349 h 513"/>
                  <a:gd name="T16" fmla="*/ 218 w 244"/>
                  <a:gd name="T17" fmla="*/ 394 h 513"/>
                  <a:gd name="T18" fmla="*/ 198 w 244"/>
                  <a:gd name="T19" fmla="*/ 437 h 513"/>
                  <a:gd name="T20" fmla="*/ 185 w 244"/>
                  <a:gd name="T21" fmla="*/ 457 h 513"/>
                  <a:gd name="T22" fmla="*/ 170 w 244"/>
                  <a:gd name="T23" fmla="*/ 477 h 513"/>
                  <a:gd name="T24" fmla="*/ 154 w 244"/>
                  <a:gd name="T25" fmla="*/ 496 h 513"/>
                  <a:gd name="T26" fmla="*/ 138 w 244"/>
                  <a:gd name="T27" fmla="*/ 512 h 513"/>
                  <a:gd name="T28" fmla="*/ 130 w 244"/>
                  <a:gd name="T29" fmla="*/ 513 h 513"/>
                  <a:gd name="T30" fmla="*/ 129 w 244"/>
                  <a:gd name="T31" fmla="*/ 506 h 513"/>
                  <a:gd name="T32" fmla="*/ 144 w 244"/>
                  <a:gd name="T33" fmla="*/ 476 h 513"/>
                  <a:gd name="T34" fmla="*/ 159 w 244"/>
                  <a:gd name="T35" fmla="*/ 446 h 513"/>
                  <a:gd name="T36" fmla="*/ 174 w 244"/>
                  <a:gd name="T37" fmla="*/ 414 h 513"/>
                  <a:gd name="T38" fmla="*/ 189 w 244"/>
                  <a:gd name="T39" fmla="*/ 383 h 513"/>
                  <a:gd name="T40" fmla="*/ 204 w 244"/>
                  <a:gd name="T41" fmla="*/ 308 h 513"/>
                  <a:gd name="T42" fmla="*/ 209 w 244"/>
                  <a:gd name="T43" fmla="*/ 231 h 513"/>
                  <a:gd name="T44" fmla="*/ 201 w 244"/>
                  <a:gd name="T45" fmla="*/ 189 h 513"/>
                  <a:gd name="T46" fmla="*/ 189 w 244"/>
                  <a:gd name="T47" fmla="*/ 148 h 513"/>
                  <a:gd name="T48" fmla="*/ 171 w 244"/>
                  <a:gd name="T49" fmla="*/ 107 h 513"/>
                  <a:gd name="T50" fmla="*/ 160 w 244"/>
                  <a:gd name="T51" fmla="*/ 90 h 513"/>
                  <a:gd name="T52" fmla="*/ 148 w 244"/>
                  <a:gd name="T53" fmla="*/ 72 h 513"/>
                  <a:gd name="T54" fmla="*/ 119 w 244"/>
                  <a:gd name="T55" fmla="*/ 44 h 513"/>
                  <a:gd name="T56" fmla="*/ 102 w 244"/>
                  <a:gd name="T57" fmla="*/ 31 h 513"/>
                  <a:gd name="T58" fmla="*/ 85 w 244"/>
                  <a:gd name="T59" fmla="*/ 21 h 513"/>
                  <a:gd name="T60" fmla="*/ 45 w 244"/>
                  <a:gd name="T61" fmla="*/ 8 h 513"/>
                  <a:gd name="T62" fmla="*/ 0 w 244"/>
                  <a:gd name="T63" fmla="*/ 6 h 513"/>
                  <a:gd name="T64" fmla="*/ 0 w 244"/>
                  <a:gd name="T65" fmla="*/ 0 h 513"/>
                  <a:gd name="T66" fmla="*/ 0 w 244"/>
                  <a:gd name="T67" fmla="*/ 0 h 51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44" h="513">
                    <a:moveTo>
                      <a:pt x="0" y="0"/>
                    </a:moveTo>
                    <a:lnTo>
                      <a:pt x="85" y="0"/>
                    </a:lnTo>
                    <a:lnTo>
                      <a:pt x="153" y="34"/>
                    </a:lnTo>
                    <a:lnTo>
                      <a:pt x="203" y="92"/>
                    </a:lnTo>
                    <a:lnTo>
                      <a:pt x="234" y="170"/>
                    </a:lnTo>
                    <a:lnTo>
                      <a:pt x="244" y="258"/>
                    </a:lnTo>
                    <a:lnTo>
                      <a:pt x="242" y="304"/>
                    </a:lnTo>
                    <a:lnTo>
                      <a:pt x="233" y="349"/>
                    </a:lnTo>
                    <a:lnTo>
                      <a:pt x="218" y="394"/>
                    </a:lnTo>
                    <a:lnTo>
                      <a:pt x="198" y="437"/>
                    </a:lnTo>
                    <a:lnTo>
                      <a:pt x="185" y="457"/>
                    </a:lnTo>
                    <a:lnTo>
                      <a:pt x="170" y="477"/>
                    </a:lnTo>
                    <a:lnTo>
                      <a:pt x="154" y="496"/>
                    </a:lnTo>
                    <a:lnTo>
                      <a:pt x="138" y="512"/>
                    </a:lnTo>
                    <a:lnTo>
                      <a:pt x="130" y="513"/>
                    </a:lnTo>
                    <a:lnTo>
                      <a:pt x="129" y="506"/>
                    </a:lnTo>
                    <a:lnTo>
                      <a:pt x="144" y="476"/>
                    </a:lnTo>
                    <a:lnTo>
                      <a:pt x="159" y="446"/>
                    </a:lnTo>
                    <a:lnTo>
                      <a:pt x="174" y="414"/>
                    </a:lnTo>
                    <a:lnTo>
                      <a:pt x="189" y="383"/>
                    </a:lnTo>
                    <a:lnTo>
                      <a:pt x="204" y="308"/>
                    </a:lnTo>
                    <a:lnTo>
                      <a:pt x="209" y="231"/>
                    </a:lnTo>
                    <a:lnTo>
                      <a:pt x="201" y="189"/>
                    </a:lnTo>
                    <a:lnTo>
                      <a:pt x="189" y="148"/>
                    </a:lnTo>
                    <a:lnTo>
                      <a:pt x="171" y="107"/>
                    </a:lnTo>
                    <a:lnTo>
                      <a:pt x="160" y="90"/>
                    </a:lnTo>
                    <a:lnTo>
                      <a:pt x="148" y="72"/>
                    </a:lnTo>
                    <a:lnTo>
                      <a:pt x="119" y="44"/>
                    </a:lnTo>
                    <a:lnTo>
                      <a:pt x="102" y="31"/>
                    </a:lnTo>
                    <a:lnTo>
                      <a:pt x="85" y="21"/>
                    </a:lnTo>
                    <a:lnTo>
                      <a:pt x="45" y="8"/>
                    </a:lnTo>
                    <a:lnTo>
                      <a:pt x="0" y="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21" name="Freeform 46"/>
              <p:cNvSpPr>
                <a:spLocks/>
              </p:cNvSpPr>
              <p:nvPr/>
            </p:nvSpPr>
            <p:spPr bwMode="auto">
              <a:xfrm>
                <a:off x="1367" y="1795"/>
                <a:ext cx="204" cy="547"/>
              </a:xfrm>
              <a:custGeom>
                <a:avLst/>
                <a:gdLst>
                  <a:gd name="T0" fmla="*/ 121 w 204"/>
                  <a:gd name="T1" fmla="*/ 547 h 547"/>
                  <a:gd name="T2" fmla="*/ 84 w 204"/>
                  <a:gd name="T3" fmla="*/ 538 h 547"/>
                  <a:gd name="T4" fmla="*/ 110 w 204"/>
                  <a:gd name="T5" fmla="*/ 502 h 547"/>
                  <a:gd name="T6" fmla="*/ 132 w 204"/>
                  <a:gd name="T7" fmla="*/ 464 h 547"/>
                  <a:gd name="T8" fmla="*/ 164 w 204"/>
                  <a:gd name="T9" fmla="*/ 382 h 547"/>
                  <a:gd name="T10" fmla="*/ 175 w 204"/>
                  <a:gd name="T11" fmla="*/ 269 h 547"/>
                  <a:gd name="T12" fmla="*/ 169 w 204"/>
                  <a:gd name="T13" fmla="*/ 210 h 547"/>
                  <a:gd name="T14" fmla="*/ 156 w 204"/>
                  <a:gd name="T15" fmla="*/ 155 h 547"/>
                  <a:gd name="T16" fmla="*/ 146 w 204"/>
                  <a:gd name="T17" fmla="*/ 129 h 547"/>
                  <a:gd name="T18" fmla="*/ 134 w 204"/>
                  <a:gd name="T19" fmla="*/ 104 h 547"/>
                  <a:gd name="T20" fmla="*/ 119 w 204"/>
                  <a:gd name="T21" fmla="*/ 81 h 547"/>
                  <a:gd name="T22" fmla="*/ 100 w 204"/>
                  <a:gd name="T23" fmla="*/ 61 h 547"/>
                  <a:gd name="T24" fmla="*/ 80 w 204"/>
                  <a:gd name="T25" fmla="*/ 44 h 547"/>
                  <a:gd name="T26" fmla="*/ 56 w 204"/>
                  <a:gd name="T27" fmla="*/ 29 h 547"/>
                  <a:gd name="T28" fmla="*/ 30 w 204"/>
                  <a:gd name="T29" fmla="*/ 17 h 547"/>
                  <a:gd name="T30" fmla="*/ 1 w 204"/>
                  <a:gd name="T31" fmla="*/ 10 h 547"/>
                  <a:gd name="T32" fmla="*/ 0 w 204"/>
                  <a:gd name="T33" fmla="*/ 2 h 547"/>
                  <a:gd name="T34" fmla="*/ 5 w 204"/>
                  <a:gd name="T35" fmla="*/ 0 h 547"/>
                  <a:gd name="T36" fmla="*/ 27 w 204"/>
                  <a:gd name="T37" fmla="*/ 6 h 547"/>
                  <a:gd name="T38" fmla="*/ 51 w 204"/>
                  <a:gd name="T39" fmla="*/ 17 h 547"/>
                  <a:gd name="T40" fmla="*/ 66 w 204"/>
                  <a:gd name="T41" fmla="*/ 25 h 547"/>
                  <a:gd name="T42" fmla="*/ 91 w 204"/>
                  <a:gd name="T43" fmla="*/ 40 h 547"/>
                  <a:gd name="T44" fmla="*/ 114 w 204"/>
                  <a:gd name="T45" fmla="*/ 57 h 547"/>
                  <a:gd name="T46" fmla="*/ 152 w 204"/>
                  <a:gd name="T47" fmla="*/ 99 h 547"/>
                  <a:gd name="T48" fmla="*/ 181 w 204"/>
                  <a:gd name="T49" fmla="*/ 148 h 547"/>
                  <a:gd name="T50" fmla="*/ 196 w 204"/>
                  <a:gd name="T51" fmla="*/ 203 h 547"/>
                  <a:gd name="T52" fmla="*/ 204 w 204"/>
                  <a:gd name="T53" fmla="*/ 302 h 547"/>
                  <a:gd name="T54" fmla="*/ 195 w 204"/>
                  <a:gd name="T55" fmla="*/ 383 h 547"/>
                  <a:gd name="T56" fmla="*/ 182 w 204"/>
                  <a:gd name="T57" fmla="*/ 422 h 547"/>
                  <a:gd name="T58" fmla="*/ 167 w 204"/>
                  <a:gd name="T59" fmla="*/ 459 h 547"/>
                  <a:gd name="T60" fmla="*/ 146 w 204"/>
                  <a:gd name="T61" fmla="*/ 501 h 547"/>
                  <a:gd name="T62" fmla="*/ 135 w 204"/>
                  <a:gd name="T63" fmla="*/ 523 h 547"/>
                  <a:gd name="T64" fmla="*/ 121 w 204"/>
                  <a:gd name="T65" fmla="*/ 547 h 547"/>
                  <a:gd name="T66" fmla="*/ 121 w 204"/>
                  <a:gd name="T67" fmla="*/ 547 h 5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04" h="547">
                    <a:moveTo>
                      <a:pt x="121" y="547"/>
                    </a:moveTo>
                    <a:lnTo>
                      <a:pt x="84" y="538"/>
                    </a:lnTo>
                    <a:lnTo>
                      <a:pt x="110" y="502"/>
                    </a:lnTo>
                    <a:lnTo>
                      <a:pt x="132" y="464"/>
                    </a:lnTo>
                    <a:lnTo>
                      <a:pt x="164" y="382"/>
                    </a:lnTo>
                    <a:lnTo>
                      <a:pt x="175" y="269"/>
                    </a:lnTo>
                    <a:lnTo>
                      <a:pt x="169" y="210"/>
                    </a:lnTo>
                    <a:lnTo>
                      <a:pt x="156" y="155"/>
                    </a:lnTo>
                    <a:lnTo>
                      <a:pt x="146" y="129"/>
                    </a:lnTo>
                    <a:lnTo>
                      <a:pt x="134" y="104"/>
                    </a:lnTo>
                    <a:lnTo>
                      <a:pt x="119" y="81"/>
                    </a:lnTo>
                    <a:lnTo>
                      <a:pt x="100" y="61"/>
                    </a:lnTo>
                    <a:lnTo>
                      <a:pt x="80" y="44"/>
                    </a:lnTo>
                    <a:lnTo>
                      <a:pt x="56" y="29"/>
                    </a:lnTo>
                    <a:lnTo>
                      <a:pt x="30" y="17"/>
                    </a:lnTo>
                    <a:lnTo>
                      <a:pt x="1" y="10"/>
                    </a:lnTo>
                    <a:lnTo>
                      <a:pt x="0" y="2"/>
                    </a:lnTo>
                    <a:lnTo>
                      <a:pt x="5" y="0"/>
                    </a:lnTo>
                    <a:lnTo>
                      <a:pt x="27" y="6"/>
                    </a:lnTo>
                    <a:lnTo>
                      <a:pt x="51" y="17"/>
                    </a:lnTo>
                    <a:lnTo>
                      <a:pt x="66" y="25"/>
                    </a:lnTo>
                    <a:lnTo>
                      <a:pt x="91" y="40"/>
                    </a:lnTo>
                    <a:lnTo>
                      <a:pt x="114" y="57"/>
                    </a:lnTo>
                    <a:lnTo>
                      <a:pt x="152" y="99"/>
                    </a:lnTo>
                    <a:lnTo>
                      <a:pt x="181" y="148"/>
                    </a:lnTo>
                    <a:lnTo>
                      <a:pt x="196" y="203"/>
                    </a:lnTo>
                    <a:lnTo>
                      <a:pt x="204" y="302"/>
                    </a:lnTo>
                    <a:lnTo>
                      <a:pt x="195" y="383"/>
                    </a:lnTo>
                    <a:lnTo>
                      <a:pt x="182" y="422"/>
                    </a:lnTo>
                    <a:lnTo>
                      <a:pt x="167" y="459"/>
                    </a:lnTo>
                    <a:lnTo>
                      <a:pt x="146" y="501"/>
                    </a:lnTo>
                    <a:lnTo>
                      <a:pt x="135" y="523"/>
                    </a:lnTo>
                    <a:lnTo>
                      <a:pt x="121" y="5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22" name="Freeform 47"/>
              <p:cNvSpPr>
                <a:spLocks/>
              </p:cNvSpPr>
              <p:nvPr/>
            </p:nvSpPr>
            <p:spPr bwMode="auto">
              <a:xfrm>
                <a:off x="1236" y="2001"/>
                <a:ext cx="142" cy="103"/>
              </a:xfrm>
              <a:custGeom>
                <a:avLst/>
                <a:gdLst>
                  <a:gd name="T0" fmla="*/ 0 w 142"/>
                  <a:gd name="T1" fmla="*/ 99 h 103"/>
                  <a:gd name="T2" fmla="*/ 14 w 142"/>
                  <a:gd name="T3" fmla="*/ 71 h 103"/>
                  <a:gd name="T4" fmla="*/ 27 w 142"/>
                  <a:gd name="T5" fmla="*/ 44 h 103"/>
                  <a:gd name="T6" fmla="*/ 44 w 142"/>
                  <a:gd name="T7" fmla="*/ 17 h 103"/>
                  <a:gd name="T8" fmla="*/ 55 w 142"/>
                  <a:gd name="T9" fmla="*/ 7 h 103"/>
                  <a:gd name="T10" fmla="*/ 67 w 142"/>
                  <a:gd name="T11" fmla="*/ 0 h 103"/>
                  <a:gd name="T12" fmla="*/ 95 w 142"/>
                  <a:gd name="T13" fmla="*/ 2 h 103"/>
                  <a:gd name="T14" fmla="*/ 116 w 142"/>
                  <a:gd name="T15" fmla="*/ 14 h 103"/>
                  <a:gd name="T16" fmla="*/ 142 w 142"/>
                  <a:gd name="T17" fmla="*/ 29 h 103"/>
                  <a:gd name="T18" fmla="*/ 141 w 142"/>
                  <a:gd name="T19" fmla="*/ 38 h 103"/>
                  <a:gd name="T20" fmla="*/ 93 w 142"/>
                  <a:gd name="T21" fmla="*/ 33 h 103"/>
                  <a:gd name="T22" fmla="*/ 60 w 142"/>
                  <a:gd name="T23" fmla="*/ 32 h 103"/>
                  <a:gd name="T24" fmla="*/ 38 w 142"/>
                  <a:gd name="T25" fmla="*/ 53 h 103"/>
                  <a:gd name="T26" fmla="*/ 22 w 142"/>
                  <a:gd name="T27" fmla="*/ 81 h 103"/>
                  <a:gd name="T28" fmla="*/ 9 w 142"/>
                  <a:gd name="T29" fmla="*/ 103 h 103"/>
                  <a:gd name="T30" fmla="*/ 0 w 142"/>
                  <a:gd name="T31" fmla="*/ 99 h 103"/>
                  <a:gd name="T32" fmla="*/ 0 w 142"/>
                  <a:gd name="T33" fmla="*/ 99 h 10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2" h="103">
                    <a:moveTo>
                      <a:pt x="0" y="99"/>
                    </a:moveTo>
                    <a:lnTo>
                      <a:pt x="14" y="71"/>
                    </a:lnTo>
                    <a:lnTo>
                      <a:pt x="27" y="44"/>
                    </a:lnTo>
                    <a:lnTo>
                      <a:pt x="44" y="17"/>
                    </a:lnTo>
                    <a:lnTo>
                      <a:pt x="55" y="7"/>
                    </a:lnTo>
                    <a:lnTo>
                      <a:pt x="67" y="0"/>
                    </a:lnTo>
                    <a:lnTo>
                      <a:pt x="95" y="2"/>
                    </a:lnTo>
                    <a:lnTo>
                      <a:pt x="116" y="14"/>
                    </a:lnTo>
                    <a:lnTo>
                      <a:pt x="142" y="29"/>
                    </a:lnTo>
                    <a:lnTo>
                      <a:pt x="141" y="38"/>
                    </a:lnTo>
                    <a:lnTo>
                      <a:pt x="93" y="33"/>
                    </a:lnTo>
                    <a:lnTo>
                      <a:pt x="60" y="32"/>
                    </a:lnTo>
                    <a:lnTo>
                      <a:pt x="38" y="53"/>
                    </a:lnTo>
                    <a:lnTo>
                      <a:pt x="22" y="81"/>
                    </a:lnTo>
                    <a:lnTo>
                      <a:pt x="9" y="103"/>
                    </a:lnTo>
                    <a:lnTo>
                      <a:pt x="0" y="9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23" name="Freeform 48"/>
              <p:cNvSpPr>
                <a:spLocks/>
              </p:cNvSpPr>
              <p:nvPr/>
            </p:nvSpPr>
            <p:spPr bwMode="auto">
              <a:xfrm>
                <a:off x="1298" y="2034"/>
                <a:ext cx="40" cy="63"/>
              </a:xfrm>
              <a:custGeom>
                <a:avLst/>
                <a:gdLst>
                  <a:gd name="T0" fmla="*/ 8 w 40"/>
                  <a:gd name="T1" fmla="*/ 21 h 63"/>
                  <a:gd name="T2" fmla="*/ 15 w 40"/>
                  <a:gd name="T3" fmla="*/ 7 h 63"/>
                  <a:gd name="T4" fmla="*/ 28 w 40"/>
                  <a:gd name="T5" fmla="*/ 0 h 63"/>
                  <a:gd name="T6" fmla="*/ 40 w 40"/>
                  <a:gd name="T7" fmla="*/ 14 h 63"/>
                  <a:gd name="T8" fmla="*/ 40 w 40"/>
                  <a:gd name="T9" fmla="*/ 39 h 63"/>
                  <a:gd name="T10" fmla="*/ 33 w 40"/>
                  <a:gd name="T11" fmla="*/ 51 h 63"/>
                  <a:gd name="T12" fmla="*/ 22 w 40"/>
                  <a:gd name="T13" fmla="*/ 63 h 63"/>
                  <a:gd name="T14" fmla="*/ 6 w 40"/>
                  <a:gd name="T15" fmla="*/ 63 h 63"/>
                  <a:gd name="T16" fmla="*/ 0 w 40"/>
                  <a:gd name="T17" fmla="*/ 41 h 63"/>
                  <a:gd name="T18" fmla="*/ 8 w 40"/>
                  <a:gd name="T19" fmla="*/ 21 h 63"/>
                  <a:gd name="T20" fmla="*/ 8 w 40"/>
                  <a:gd name="T21" fmla="*/ 21 h 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0" h="63">
                    <a:moveTo>
                      <a:pt x="8" y="21"/>
                    </a:moveTo>
                    <a:lnTo>
                      <a:pt x="15" y="7"/>
                    </a:lnTo>
                    <a:lnTo>
                      <a:pt x="28" y="0"/>
                    </a:lnTo>
                    <a:lnTo>
                      <a:pt x="40" y="14"/>
                    </a:lnTo>
                    <a:lnTo>
                      <a:pt x="40" y="39"/>
                    </a:lnTo>
                    <a:lnTo>
                      <a:pt x="33" y="51"/>
                    </a:lnTo>
                    <a:lnTo>
                      <a:pt x="22" y="63"/>
                    </a:lnTo>
                    <a:lnTo>
                      <a:pt x="6" y="63"/>
                    </a:lnTo>
                    <a:lnTo>
                      <a:pt x="0" y="41"/>
                    </a:lnTo>
                    <a:lnTo>
                      <a:pt x="8"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24" name="Freeform 49"/>
              <p:cNvSpPr>
                <a:spLocks/>
              </p:cNvSpPr>
              <p:nvPr/>
            </p:nvSpPr>
            <p:spPr bwMode="auto">
              <a:xfrm>
                <a:off x="1479" y="1776"/>
                <a:ext cx="52" cy="88"/>
              </a:xfrm>
              <a:custGeom>
                <a:avLst/>
                <a:gdLst>
                  <a:gd name="T0" fmla="*/ 0 w 52"/>
                  <a:gd name="T1" fmla="*/ 74 h 88"/>
                  <a:gd name="T2" fmla="*/ 19 w 52"/>
                  <a:gd name="T3" fmla="*/ 39 h 88"/>
                  <a:gd name="T4" fmla="*/ 38 w 52"/>
                  <a:gd name="T5" fmla="*/ 4 h 88"/>
                  <a:gd name="T6" fmla="*/ 48 w 52"/>
                  <a:gd name="T7" fmla="*/ 0 h 88"/>
                  <a:gd name="T8" fmla="*/ 52 w 52"/>
                  <a:gd name="T9" fmla="*/ 10 h 88"/>
                  <a:gd name="T10" fmla="*/ 42 w 52"/>
                  <a:gd name="T11" fmla="*/ 37 h 88"/>
                  <a:gd name="T12" fmla="*/ 32 w 52"/>
                  <a:gd name="T13" fmla="*/ 64 h 88"/>
                  <a:gd name="T14" fmla="*/ 18 w 52"/>
                  <a:gd name="T15" fmla="*/ 84 h 88"/>
                  <a:gd name="T16" fmla="*/ 3 w 52"/>
                  <a:gd name="T17" fmla="*/ 88 h 88"/>
                  <a:gd name="T18" fmla="*/ 0 w 52"/>
                  <a:gd name="T19" fmla="*/ 74 h 88"/>
                  <a:gd name="T20" fmla="*/ 0 w 52"/>
                  <a:gd name="T21" fmla="*/ 74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88">
                    <a:moveTo>
                      <a:pt x="0" y="74"/>
                    </a:moveTo>
                    <a:lnTo>
                      <a:pt x="19" y="39"/>
                    </a:lnTo>
                    <a:lnTo>
                      <a:pt x="38" y="4"/>
                    </a:lnTo>
                    <a:lnTo>
                      <a:pt x="48" y="0"/>
                    </a:lnTo>
                    <a:lnTo>
                      <a:pt x="52" y="10"/>
                    </a:lnTo>
                    <a:lnTo>
                      <a:pt x="42" y="37"/>
                    </a:lnTo>
                    <a:lnTo>
                      <a:pt x="32" y="64"/>
                    </a:lnTo>
                    <a:lnTo>
                      <a:pt x="18" y="84"/>
                    </a:lnTo>
                    <a:lnTo>
                      <a:pt x="3" y="88"/>
                    </a:lnTo>
                    <a:lnTo>
                      <a:pt x="0" y="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25" name="Freeform 50"/>
              <p:cNvSpPr>
                <a:spLocks/>
              </p:cNvSpPr>
              <p:nvPr/>
            </p:nvSpPr>
            <p:spPr bwMode="auto">
              <a:xfrm>
                <a:off x="1489" y="1842"/>
                <a:ext cx="53" cy="33"/>
              </a:xfrm>
              <a:custGeom>
                <a:avLst/>
                <a:gdLst>
                  <a:gd name="T0" fmla="*/ 7 w 53"/>
                  <a:gd name="T1" fmla="*/ 12 h 33"/>
                  <a:gd name="T2" fmla="*/ 50 w 53"/>
                  <a:gd name="T3" fmla="*/ 0 h 33"/>
                  <a:gd name="T4" fmla="*/ 53 w 53"/>
                  <a:gd name="T5" fmla="*/ 8 h 33"/>
                  <a:gd name="T6" fmla="*/ 39 w 53"/>
                  <a:gd name="T7" fmla="*/ 19 h 33"/>
                  <a:gd name="T8" fmla="*/ 29 w 53"/>
                  <a:gd name="T9" fmla="*/ 29 h 33"/>
                  <a:gd name="T10" fmla="*/ 14 w 53"/>
                  <a:gd name="T11" fmla="*/ 33 h 33"/>
                  <a:gd name="T12" fmla="*/ 0 w 53"/>
                  <a:gd name="T13" fmla="*/ 27 h 33"/>
                  <a:gd name="T14" fmla="*/ 7 w 53"/>
                  <a:gd name="T15" fmla="*/ 12 h 33"/>
                  <a:gd name="T16" fmla="*/ 7 w 53"/>
                  <a:gd name="T17" fmla="*/ 1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 h="33">
                    <a:moveTo>
                      <a:pt x="7" y="12"/>
                    </a:moveTo>
                    <a:lnTo>
                      <a:pt x="50" y="0"/>
                    </a:lnTo>
                    <a:lnTo>
                      <a:pt x="53" y="8"/>
                    </a:lnTo>
                    <a:lnTo>
                      <a:pt x="39" y="19"/>
                    </a:lnTo>
                    <a:lnTo>
                      <a:pt x="29" y="29"/>
                    </a:lnTo>
                    <a:lnTo>
                      <a:pt x="14" y="33"/>
                    </a:lnTo>
                    <a:lnTo>
                      <a:pt x="0" y="27"/>
                    </a:lnTo>
                    <a:lnTo>
                      <a:pt x="7"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26" name="Freeform 51"/>
              <p:cNvSpPr>
                <a:spLocks/>
              </p:cNvSpPr>
              <p:nvPr/>
            </p:nvSpPr>
            <p:spPr bwMode="auto">
              <a:xfrm>
                <a:off x="1444" y="1671"/>
                <a:ext cx="50" cy="166"/>
              </a:xfrm>
              <a:custGeom>
                <a:avLst/>
                <a:gdLst>
                  <a:gd name="T0" fmla="*/ 0 w 50"/>
                  <a:gd name="T1" fmla="*/ 153 h 166"/>
                  <a:gd name="T2" fmla="*/ 19 w 50"/>
                  <a:gd name="T3" fmla="*/ 102 h 166"/>
                  <a:gd name="T4" fmla="*/ 38 w 50"/>
                  <a:gd name="T5" fmla="*/ 30 h 166"/>
                  <a:gd name="T6" fmla="*/ 42 w 50"/>
                  <a:gd name="T7" fmla="*/ 0 h 166"/>
                  <a:gd name="T8" fmla="*/ 50 w 50"/>
                  <a:gd name="T9" fmla="*/ 1 h 166"/>
                  <a:gd name="T10" fmla="*/ 48 w 50"/>
                  <a:gd name="T11" fmla="*/ 111 h 166"/>
                  <a:gd name="T12" fmla="*/ 43 w 50"/>
                  <a:gd name="T13" fmla="*/ 122 h 166"/>
                  <a:gd name="T14" fmla="*/ 34 w 50"/>
                  <a:gd name="T15" fmla="*/ 137 h 166"/>
                  <a:gd name="T16" fmla="*/ 15 w 50"/>
                  <a:gd name="T17" fmla="*/ 164 h 166"/>
                  <a:gd name="T18" fmla="*/ 1 w 50"/>
                  <a:gd name="T19" fmla="*/ 166 h 166"/>
                  <a:gd name="T20" fmla="*/ 0 w 50"/>
                  <a:gd name="T21" fmla="*/ 153 h 166"/>
                  <a:gd name="T22" fmla="*/ 0 w 50"/>
                  <a:gd name="T23" fmla="*/ 153 h 1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166">
                    <a:moveTo>
                      <a:pt x="0" y="153"/>
                    </a:moveTo>
                    <a:lnTo>
                      <a:pt x="19" y="102"/>
                    </a:lnTo>
                    <a:lnTo>
                      <a:pt x="38" y="30"/>
                    </a:lnTo>
                    <a:lnTo>
                      <a:pt x="42" y="0"/>
                    </a:lnTo>
                    <a:lnTo>
                      <a:pt x="50" y="1"/>
                    </a:lnTo>
                    <a:lnTo>
                      <a:pt x="48" y="111"/>
                    </a:lnTo>
                    <a:lnTo>
                      <a:pt x="43" y="122"/>
                    </a:lnTo>
                    <a:lnTo>
                      <a:pt x="34" y="137"/>
                    </a:lnTo>
                    <a:lnTo>
                      <a:pt x="15" y="164"/>
                    </a:lnTo>
                    <a:lnTo>
                      <a:pt x="1" y="166"/>
                    </a:lnTo>
                    <a:lnTo>
                      <a:pt x="0"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27" name="Freeform 52"/>
              <p:cNvSpPr>
                <a:spLocks/>
              </p:cNvSpPr>
              <p:nvPr/>
            </p:nvSpPr>
            <p:spPr bwMode="auto">
              <a:xfrm>
                <a:off x="1528" y="2199"/>
                <a:ext cx="107" cy="121"/>
              </a:xfrm>
              <a:custGeom>
                <a:avLst/>
                <a:gdLst>
                  <a:gd name="T0" fmla="*/ 0 w 107"/>
                  <a:gd name="T1" fmla="*/ 117 h 121"/>
                  <a:gd name="T2" fmla="*/ 10 w 107"/>
                  <a:gd name="T3" fmla="*/ 94 h 121"/>
                  <a:gd name="T4" fmla="*/ 26 w 107"/>
                  <a:gd name="T5" fmla="*/ 63 h 121"/>
                  <a:gd name="T6" fmla="*/ 44 w 107"/>
                  <a:gd name="T7" fmla="*/ 33 h 121"/>
                  <a:gd name="T8" fmla="*/ 59 w 107"/>
                  <a:gd name="T9" fmla="*/ 14 h 121"/>
                  <a:gd name="T10" fmla="*/ 90 w 107"/>
                  <a:gd name="T11" fmla="*/ 3 h 121"/>
                  <a:gd name="T12" fmla="*/ 107 w 107"/>
                  <a:gd name="T13" fmla="*/ 0 h 121"/>
                  <a:gd name="T14" fmla="*/ 105 w 107"/>
                  <a:gd name="T15" fmla="*/ 7 h 121"/>
                  <a:gd name="T16" fmla="*/ 78 w 107"/>
                  <a:gd name="T17" fmla="*/ 37 h 121"/>
                  <a:gd name="T18" fmla="*/ 64 w 107"/>
                  <a:gd name="T19" fmla="*/ 50 h 121"/>
                  <a:gd name="T20" fmla="*/ 49 w 107"/>
                  <a:gd name="T21" fmla="*/ 65 h 121"/>
                  <a:gd name="T22" fmla="*/ 23 w 107"/>
                  <a:gd name="T23" fmla="*/ 98 h 121"/>
                  <a:gd name="T24" fmla="*/ 9 w 107"/>
                  <a:gd name="T25" fmla="*/ 121 h 121"/>
                  <a:gd name="T26" fmla="*/ 0 w 107"/>
                  <a:gd name="T27" fmla="*/ 117 h 121"/>
                  <a:gd name="T28" fmla="*/ 0 w 107"/>
                  <a:gd name="T29" fmla="*/ 117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7" h="121">
                    <a:moveTo>
                      <a:pt x="0" y="117"/>
                    </a:moveTo>
                    <a:lnTo>
                      <a:pt x="10" y="94"/>
                    </a:lnTo>
                    <a:lnTo>
                      <a:pt x="26" y="63"/>
                    </a:lnTo>
                    <a:lnTo>
                      <a:pt x="44" y="33"/>
                    </a:lnTo>
                    <a:lnTo>
                      <a:pt x="59" y="14"/>
                    </a:lnTo>
                    <a:lnTo>
                      <a:pt x="90" y="3"/>
                    </a:lnTo>
                    <a:lnTo>
                      <a:pt x="107" y="0"/>
                    </a:lnTo>
                    <a:lnTo>
                      <a:pt x="105" y="7"/>
                    </a:lnTo>
                    <a:lnTo>
                      <a:pt x="78" y="37"/>
                    </a:lnTo>
                    <a:lnTo>
                      <a:pt x="64" y="50"/>
                    </a:lnTo>
                    <a:lnTo>
                      <a:pt x="49" y="65"/>
                    </a:lnTo>
                    <a:lnTo>
                      <a:pt x="23" y="98"/>
                    </a:lnTo>
                    <a:lnTo>
                      <a:pt x="9" y="121"/>
                    </a:lnTo>
                    <a:lnTo>
                      <a:pt x="0" y="1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28" name="Freeform 53"/>
              <p:cNvSpPr>
                <a:spLocks/>
              </p:cNvSpPr>
              <p:nvPr/>
            </p:nvSpPr>
            <p:spPr bwMode="auto">
              <a:xfrm>
                <a:off x="1586" y="2143"/>
                <a:ext cx="65" cy="101"/>
              </a:xfrm>
              <a:custGeom>
                <a:avLst/>
                <a:gdLst>
                  <a:gd name="T0" fmla="*/ 6 w 65"/>
                  <a:gd name="T1" fmla="*/ 0 h 101"/>
                  <a:gd name="T2" fmla="*/ 19 w 65"/>
                  <a:gd name="T3" fmla="*/ 7 h 101"/>
                  <a:gd name="T4" fmla="*/ 35 w 65"/>
                  <a:gd name="T5" fmla="*/ 21 h 101"/>
                  <a:gd name="T6" fmla="*/ 51 w 65"/>
                  <a:gd name="T7" fmla="*/ 35 h 101"/>
                  <a:gd name="T8" fmla="*/ 60 w 65"/>
                  <a:gd name="T9" fmla="*/ 45 h 101"/>
                  <a:gd name="T10" fmla="*/ 65 w 65"/>
                  <a:gd name="T11" fmla="*/ 100 h 101"/>
                  <a:gd name="T12" fmla="*/ 56 w 65"/>
                  <a:gd name="T13" fmla="*/ 101 h 101"/>
                  <a:gd name="T14" fmla="*/ 46 w 65"/>
                  <a:gd name="T15" fmla="*/ 79 h 101"/>
                  <a:gd name="T16" fmla="*/ 35 w 65"/>
                  <a:gd name="T17" fmla="*/ 58 h 101"/>
                  <a:gd name="T18" fmla="*/ 20 w 65"/>
                  <a:gd name="T19" fmla="*/ 31 h 101"/>
                  <a:gd name="T20" fmla="*/ 1 w 65"/>
                  <a:gd name="T21" fmla="*/ 7 h 101"/>
                  <a:gd name="T22" fmla="*/ 0 w 65"/>
                  <a:gd name="T23" fmla="*/ 1 h 101"/>
                  <a:gd name="T24" fmla="*/ 6 w 65"/>
                  <a:gd name="T25" fmla="*/ 0 h 101"/>
                  <a:gd name="T26" fmla="*/ 6 w 65"/>
                  <a:gd name="T27" fmla="*/ 0 h 10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 h="101">
                    <a:moveTo>
                      <a:pt x="6" y="0"/>
                    </a:moveTo>
                    <a:lnTo>
                      <a:pt x="19" y="7"/>
                    </a:lnTo>
                    <a:lnTo>
                      <a:pt x="35" y="21"/>
                    </a:lnTo>
                    <a:lnTo>
                      <a:pt x="51" y="35"/>
                    </a:lnTo>
                    <a:lnTo>
                      <a:pt x="60" y="45"/>
                    </a:lnTo>
                    <a:lnTo>
                      <a:pt x="65" y="100"/>
                    </a:lnTo>
                    <a:lnTo>
                      <a:pt x="56" y="101"/>
                    </a:lnTo>
                    <a:lnTo>
                      <a:pt x="46" y="79"/>
                    </a:lnTo>
                    <a:lnTo>
                      <a:pt x="35" y="58"/>
                    </a:lnTo>
                    <a:lnTo>
                      <a:pt x="20" y="31"/>
                    </a:lnTo>
                    <a:lnTo>
                      <a:pt x="1" y="7"/>
                    </a:lnTo>
                    <a:lnTo>
                      <a:pt x="0" y="1"/>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29" name="Freeform 54"/>
              <p:cNvSpPr>
                <a:spLocks/>
              </p:cNvSpPr>
              <p:nvPr/>
            </p:nvSpPr>
            <p:spPr bwMode="auto">
              <a:xfrm>
                <a:off x="1671" y="1900"/>
                <a:ext cx="200" cy="214"/>
              </a:xfrm>
              <a:custGeom>
                <a:avLst/>
                <a:gdLst>
                  <a:gd name="T0" fmla="*/ 200 w 200"/>
                  <a:gd name="T1" fmla="*/ 7 h 214"/>
                  <a:gd name="T2" fmla="*/ 163 w 200"/>
                  <a:gd name="T3" fmla="*/ 29 h 214"/>
                  <a:gd name="T4" fmla="*/ 133 w 200"/>
                  <a:gd name="T5" fmla="*/ 50 h 214"/>
                  <a:gd name="T6" fmla="*/ 108 w 200"/>
                  <a:gd name="T7" fmla="*/ 76 h 214"/>
                  <a:gd name="T8" fmla="*/ 85 w 200"/>
                  <a:gd name="T9" fmla="*/ 105 h 214"/>
                  <a:gd name="T10" fmla="*/ 65 w 200"/>
                  <a:gd name="T11" fmla="*/ 136 h 214"/>
                  <a:gd name="T12" fmla="*/ 45 w 200"/>
                  <a:gd name="T13" fmla="*/ 174 h 214"/>
                  <a:gd name="T14" fmla="*/ 34 w 200"/>
                  <a:gd name="T15" fmla="*/ 193 h 214"/>
                  <a:gd name="T16" fmla="*/ 23 w 200"/>
                  <a:gd name="T17" fmla="*/ 208 h 214"/>
                  <a:gd name="T18" fmla="*/ 4 w 200"/>
                  <a:gd name="T19" fmla="*/ 214 h 214"/>
                  <a:gd name="T20" fmla="*/ 0 w 200"/>
                  <a:gd name="T21" fmla="*/ 195 h 214"/>
                  <a:gd name="T22" fmla="*/ 13 w 200"/>
                  <a:gd name="T23" fmla="*/ 169 h 214"/>
                  <a:gd name="T24" fmla="*/ 31 w 200"/>
                  <a:gd name="T25" fmla="*/ 140 h 214"/>
                  <a:gd name="T26" fmla="*/ 55 w 200"/>
                  <a:gd name="T27" fmla="*/ 110 h 214"/>
                  <a:gd name="T28" fmla="*/ 81 w 200"/>
                  <a:gd name="T29" fmla="*/ 80 h 214"/>
                  <a:gd name="T30" fmla="*/ 96 w 200"/>
                  <a:gd name="T31" fmla="*/ 66 h 214"/>
                  <a:gd name="T32" fmla="*/ 112 w 200"/>
                  <a:gd name="T33" fmla="*/ 54 h 214"/>
                  <a:gd name="T34" fmla="*/ 127 w 200"/>
                  <a:gd name="T35" fmla="*/ 41 h 214"/>
                  <a:gd name="T36" fmla="*/ 142 w 200"/>
                  <a:gd name="T37" fmla="*/ 30 h 214"/>
                  <a:gd name="T38" fmla="*/ 170 w 200"/>
                  <a:gd name="T39" fmla="*/ 11 h 214"/>
                  <a:gd name="T40" fmla="*/ 198 w 200"/>
                  <a:gd name="T41" fmla="*/ 0 h 214"/>
                  <a:gd name="T42" fmla="*/ 200 w 200"/>
                  <a:gd name="T43" fmla="*/ 7 h 214"/>
                  <a:gd name="T44" fmla="*/ 200 w 200"/>
                  <a:gd name="T45" fmla="*/ 7 h 21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0" h="214">
                    <a:moveTo>
                      <a:pt x="200" y="7"/>
                    </a:moveTo>
                    <a:lnTo>
                      <a:pt x="163" y="29"/>
                    </a:lnTo>
                    <a:lnTo>
                      <a:pt x="133" y="50"/>
                    </a:lnTo>
                    <a:lnTo>
                      <a:pt x="108" y="76"/>
                    </a:lnTo>
                    <a:lnTo>
                      <a:pt x="85" y="105"/>
                    </a:lnTo>
                    <a:lnTo>
                      <a:pt x="65" y="136"/>
                    </a:lnTo>
                    <a:lnTo>
                      <a:pt x="45" y="174"/>
                    </a:lnTo>
                    <a:lnTo>
                      <a:pt x="34" y="193"/>
                    </a:lnTo>
                    <a:lnTo>
                      <a:pt x="23" y="208"/>
                    </a:lnTo>
                    <a:lnTo>
                      <a:pt x="4" y="214"/>
                    </a:lnTo>
                    <a:lnTo>
                      <a:pt x="0" y="195"/>
                    </a:lnTo>
                    <a:lnTo>
                      <a:pt x="13" y="169"/>
                    </a:lnTo>
                    <a:lnTo>
                      <a:pt x="31" y="140"/>
                    </a:lnTo>
                    <a:lnTo>
                      <a:pt x="55" y="110"/>
                    </a:lnTo>
                    <a:lnTo>
                      <a:pt x="81" y="80"/>
                    </a:lnTo>
                    <a:lnTo>
                      <a:pt x="96" y="66"/>
                    </a:lnTo>
                    <a:lnTo>
                      <a:pt x="112" y="54"/>
                    </a:lnTo>
                    <a:lnTo>
                      <a:pt x="127" y="41"/>
                    </a:lnTo>
                    <a:lnTo>
                      <a:pt x="142" y="30"/>
                    </a:lnTo>
                    <a:lnTo>
                      <a:pt x="170" y="11"/>
                    </a:lnTo>
                    <a:lnTo>
                      <a:pt x="198" y="0"/>
                    </a:lnTo>
                    <a:lnTo>
                      <a:pt x="20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30" name="Freeform 55"/>
              <p:cNvSpPr>
                <a:spLocks/>
              </p:cNvSpPr>
              <p:nvPr/>
            </p:nvSpPr>
            <p:spPr bwMode="auto">
              <a:xfrm>
                <a:off x="1679" y="2095"/>
                <a:ext cx="275" cy="413"/>
              </a:xfrm>
              <a:custGeom>
                <a:avLst/>
                <a:gdLst>
                  <a:gd name="T0" fmla="*/ 275 w 275"/>
                  <a:gd name="T1" fmla="*/ 409 h 413"/>
                  <a:gd name="T2" fmla="*/ 268 w 275"/>
                  <a:gd name="T3" fmla="*/ 413 h 413"/>
                  <a:gd name="T4" fmla="*/ 248 w 275"/>
                  <a:gd name="T5" fmla="*/ 380 h 413"/>
                  <a:gd name="T6" fmla="*/ 225 w 275"/>
                  <a:gd name="T7" fmla="*/ 349 h 413"/>
                  <a:gd name="T8" fmla="*/ 204 w 275"/>
                  <a:gd name="T9" fmla="*/ 316 h 413"/>
                  <a:gd name="T10" fmla="*/ 185 w 275"/>
                  <a:gd name="T11" fmla="*/ 282 h 413"/>
                  <a:gd name="T12" fmla="*/ 162 w 275"/>
                  <a:gd name="T13" fmla="*/ 238 h 413"/>
                  <a:gd name="T14" fmla="*/ 150 w 275"/>
                  <a:gd name="T15" fmla="*/ 217 h 413"/>
                  <a:gd name="T16" fmla="*/ 137 w 275"/>
                  <a:gd name="T17" fmla="*/ 197 h 413"/>
                  <a:gd name="T18" fmla="*/ 125 w 275"/>
                  <a:gd name="T19" fmla="*/ 177 h 413"/>
                  <a:gd name="T20" fmla="*/ 111 w 275"/>
                  <a:gd name="T21" fmla="*/ 157 h 413"/>
                  <a:gd name="T22" fmla="*/ 96 w 275"/>
                  <a:gd name="T23" fmla="*/ 137 h 413"/>
                  <a:gd name="T24" fmla="*/ 81 w 275"/>
                  <a:gd name="T25" fmla="*/ 118 h 413"/>
                  <a:gd name="T26" fmla="*/ 60 w 275"/>
                  <a:gd name="T27" fmla="*/ 96 h 413"/>
                  <a:gd name="T28" fmla="*/ 47 w 275"/>
                  <a:gd name="T29" fmla="*/ 82 h 413"/>
                  <a:gd name="T30" fmla="*/ 33 w 275"/>
                  <a:gd name="T31" fmla="*/ 68 h 413"/>
                  <a:gd name="T32" fmla="*/ 0 w 275"/>
                  <a:gd name="T33" fmla="*/ 15 h 413"/>
                  <a:gd name="T34" fmla="*/ 3 w 275"/>
                  <a:gd name="T35" fmla="*/ 4 h 413"/>
                  <a:gd name="T36" fmla="*/ 11 w 275"/>
                  <a:gd name="T37" fmla="*/ 0 h 413"/>
                  <a:gd name="T38" fmla="*/ 26 w 275"/>
                  <a:gd name="T39" fmla="*/ 12 h 413"/>
                  <a:gd name="T40" fmla="*/ 38 w 275"/>
                  <a:gd name="T41" fmla="*/ 27 h 413"/>
                  <a:gd name="T42" fmla="*/ 50 w 275"/>
                  <a:gd name="T43" fmla="*/ 38 h 413"/>
                  <a:gd name="T44" fmla="*/ 62 w 275"/>
                  <a:gd name="T45" fmla="*/ 49 h 413"/>
                  <a:gd name="T46" fmla="*/ 76 w 275"/>
                  <a:gd name="T47" fmla="*/ 60 h 413"/>
                  <a:gd name="T48" fmla="*/ 90 w 275"/>
                  <a:gd name="T49" fmla="*/ 72 h 413"/>
                  <a:gd name="T50" fmla="*/ 110 w 275"/>
                  <a:gd name="T51" fmla="*/ 93 h 413"/>
                  <a:gd name="T52" fmla="*/ 141 w 275"/>
                  <a:gd name="T53" fmla="*/ 133 h 413"/>
                  <a:gd name="T54" fmla="*/ 156 w 275"/>
                  <a:gd name="T55" fmla="*/ 154 h 413"/>
                  <a:gd name="T56" fmla="*/ 170 w 275"/>
                  <a:gd name="T57" fmla="*/ 176 h 413"/>
                  <a:gd name="T58" fmla="*/ 184 w 275"/>
                  <a:gd name="T59" fmla="*/ 197 h 413"/>
                  <a:gd name="T60" fmla="*/ 196 w 275"/>
                  <a:gd name="T61" fmla="*/ 220 h 413"/>
                  <a:gd name="T62" fmla="*/ 219 w 275"/>
                  <a:gd name="T63" fmla="*/ 266 h 413"/>
                  <a:gd name="T64" fmla="*/ 246 w 275"/>
                  <a:gd name="T65" fmla="*/ 337 h 413"/>
                  <a:gd name="T66" fmla="*/ 259 w 275"/>
                  <a:gd name="T67" fmla="*/ 374 h 413"/>
                  <a:gd name="T68" fmla="*/ 275 w 275"/>
                  <a:gd name="T69" fmla="*/ 409 h 413"/>
                  <a:gd name="T70" fmla="*/ 275 w 275"/>
                  <a:gd name="T71" fmla="*/ 409 h 4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75" h="413">
                    <a:moveTo>
                      <a:pt x="275" y="409"/>
                    </a:moveTo>
                    <a:lnTo>
                      <a:pt x="268" y="413"/>
                    </a:lnTo>
                    <a:lnTo>
                      <a:pt x="248" y="380"/>
                    </a:lnTo>
                    <a:lnTo>
                      <a:pt x="225" y="349"/>
                    </a:lnTo>
                    <a:lnTo>
                      <a:pt x="204" y="316"/>
                    </a:lnTo>
                    <a:lnTo>
                      <a:pt x="185" y="282"/>
                    </a:lnTo>
                    <a:lnTo>
                      <a:pt x="162" y="238"/>
                    </a:lnTo>
                    <a:lnTo>
                      <a:pt x="150" y="217"/>
                    </a:lnTo>
                    <a:lnTo>
                      <a:pt x="137" y="197"/>
                    </a:lnTo>
                    <a:lnTo>
                      <a:pt x="125" y="177"/>
                    </a:lnTo>
                    <a:lnTo>
                      <a:pt x="111" y="157"/>
                    </a:lnTo>
                    <a:lnTo>
                      <a:pt x="96" y="137"/>
                    </a:lnTo>
                    <a:lnTo>
                      <a:pt x="81" y="118"/>
                    </a:lnTo>
                    <a:lnTo>
                      <a:pt x="60" y="96"/>
                    </a:lnTo>
                    <a:lnTo>
                      <a:pt x="47" y="82"/>
                    </a:lnTo>
                    <a:lnTo>
                      <a:pt x="33" y="68"/>
                    </a:lnTo>
                    <a:lnTo>
                      <a:pt x="0" y="15"/>
                    </a:lnTo>
                    <a:lnTo>
                      <a:pt x="3" y="4"/>
                    </a:lnTo>
                    <a:lnTo>
                      <a:pt x="11" y="0"/>
                    </a:lnTo>
                    <a:lnTo>
                      <a:pt x="26" y="12"/>
                    </a:lnTo>
                    <a:lnTo>
                      <a:pt x="38" y="27"/>
                    </a:lnTo>
                    <a:lnTo>
                      <a:pt x="50" y="38"/>
                    </a:lnTo>
                    <a:lnTo>
                      <a:pt x="62" y="49"/>
                    </a:lnTo>
                    <a:lnTo>
                      <a:pt x="76" y="60"/>
                    </a:lnTo>
                    <a:lnTo>
                      <a:pt x="90" y="72"/>
                    </a:lnTo>
                    <a:lnTo>
                      <a:pt x="110" y="93"/>
                    </a:lnTo>
                    <a:lnTo>
                      <a:pt x="141" y="133"/>
                    </a:lnTo>
                    <a:lnTo>
                      <a:pt x="156" y="154"/>
                    </a:lnTo>
                    <a:lnTo>
                      <a:pt x="170" y="176"/>
                    </a:lnTo>
                    <a:lnTo>
                      <a:pt x="184" y="197"/>
                    </a:lnTo>
                    <a:lnTo>
                      <a:pt x="196" y="220"/>
                    </a:lnTo>
                    <a:lnTo>
                      <a:pt x="219" y="266"/>
                    </a:lnTo>
                    <a:lnTo>
                      <a:pt x="246" y="337"/>
                    </a:lnTo>
                    <a:lnTo>
                      <a:pt x="259" y="374"/>
                    </a:lnTo>
                    <a:lnTo>
                      <a:pt x="275" y="4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31" name="Freeform 56"/>
              <p:cNvSpPr>
                <a:spLocks/>
              </p:cNvSpPr>
              <p:nvPr/>
            </p:nvSpPr>
            <p:spPr bwMode="auto">
              <a:xfrm>
                <a:off x="1326" y="3258"/>
                <a:ext cx="356" cy="188"/>
              </a:xfrm>
              <a:custGeom>
                <a:avLst/>
                <a:gdLst>
                  <a:gd name="T0" fmla="*/ 356 w 356"/>
                  <a:gd name="T1" fmla="*/ 116 h 188"/>
                  <a:gd name="T2" fmla="*/ 349 w 356"/>
                  <a:gd name="T3" fmla="*/ 136 h 188"/>
                  <a:gd name="T4" fmla="*/ 336 w 356"/>
                  <a:gd name="T5" fmla="*/ 151 h 188"/>
                  <a:gd name="T6" fmla="*/ 321 w 356"/>
                  <a:gd name="T7" fmla="*/ 164 h 188"/>
                  <a:gd name="T8" fmla="*/ 301 w 356"/>
                  <a:gd name="T9" fmla="*/ 173 h 188"/>
                  <a:gd name="T10" fmla="*/ 260 w 356"/>
                  <a:gd name="T11" fmla="*/ 184 h 188"/>
                  <a:gd name="T12" fmla="*/ 221 w 356"/>
                  <a:gd name="T13" fmla="*/ 188 h 188"/>
                  <a:gd name="T14" fmla="*/ 135 w 356"/>
                  <a:gd name="T15" fmla="*/ 169 h 188"/>
                  <a:gd name="T16" fmla="*/ 91 w 356"/>
                  <a:gd name="T17" fmla="*/ 149 h 188"/>
                  <a:gd name="T18" fmla="*/ 56 w 356"/>
                  <a:gd name="T19" fmla="*/ 126 h 188"/>
                  <a:gd name="T20" fmla="*/ 38 w 356"/>
                  <a:gd name="T21" fmla="*/ 105 h 188"/>
                  <a:gd name="T22" fmla="*/ 21 w 356"/>
                  <a:gd name="T23" fmla="*/ 70 h 188"/>
                  <a:gd name="T24" fmla="*/ 0 w 356"/>
                  <a:gd name="T25" fmla="*/ 5 h 188"/>
                  <a:gd name="T26" fmla="*/ 3 w 356"/>
                  <a:gd name="T27" fmla="*/ 0 h 188"/>
                  <a:gd name="T28" fmla="*/ 9 w 356"/>
                  <a:gd name="T29" fmla="*/ 2 h 188"/>
                  <a:gd name="T30" fmla="*/ 24 w 356"/>
                  <a:gd name="T31" fmla="*/ 27 h 188"/>
                  <a:gd name="T32" fmla="*/ 41 w 356"/>
                  <a:gd name="T33" fmla="*/ 50 h 188"/>
                  <a:gd name="T34" fmla="*/ 59 w 356"/>
                  <a:gd name="T35" fmla="*/ 70 h 188"/>
                  <a:gd name="T36" fmla="*/ 83 w 356"/>
                  <a:gd name="T37" fmla="*/ 89 h 188"/>
                  <a:gd name="T38" fmla="*/ 114 w 356"/>
                  <a:gd name="T39" fmla="*/ 108 h 188"/>
                  <a:gd name="T40" fmla="*/ 148 w 356"/>
                  <a:gd name="T41" fmla="*/ 124 h 188"/>
                  <a:gd name="T42" fmla="*/ 185 w 356"/>
                  <a:gd name="T43" fmla="*/ 135 h 188"/>
                  <a:gd name="T44" fmla="*/ 221 w 356"/>
                  <a:gd name="T45" fmla="*/ 139 h 188"/>
                  <a:gd name="T46" fmla="*/ 291 w 356"/>
                  <a:gd name="T47" fmla="*/ 145 h 188"/>
                  <a:gd name="T48" fmla="*/ 321 w 356"/>
                  <a:gd name="T49" fmla="*/ 139 h 188"/>
                  <a:gd name="T50" fmla="*/ 348 w 356"/>
                  <a:gd name="T51" fmla="*/ 114 h 188"/>
                  <a:gd name="T52" fmla="*/ 356 w 356"/>
                  <a:gd name="T53" fmla="*/ 116 h 188"/>
                  <a:gd name="T54" fmla="*/ 356 w 356"/>
                  <a:gd name="T55" fmla="*/ 116 h 1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6" h="188">
                    <a:moveTo>
                      <a:pt x="356" y="116"/>
                    </a:moveTo>
                    <a:lnTo>
                      <a:pt x="349" y="136"/>
                    </a:lnTo>
                    <a:lnTo>
                      <a:pt x="336" y="151"/>
                    </a:lnTo>
                    <a:lnTo>
                      <a:pt x="321" y="164"/>
                    </a:lnTo>
                    <a:lnTo>
                      <a:pt x="301" y="173"/>
                    </a:lnTo>
                    <a:lnTo>
                      <a:pt x="260" y="184"/>
                    </a:lnTo>
                    <a:lnTo>
                      <a:pt x="221" y="188"/>
                    </a:lnTo>
                    <a:lnTo>
                      <a:pt x="135" y="169"/>
                    </a:lnTo>
                    <a:lnTo>
                      <a:pt x="91" y="149"/>
                    </a:lnTo>
                    <a:lnTo>
                      <a:pt x="56" y="126"/>
                    </a:lnTo>
                    <a:lnTo>
                      <a:pt x="38" y="105"/>
                    </a:lnTo>
                    <a:lnTo>
                      <a:pt x="21" y="70"/>
                    </a:lnTo>
                    <a:lnTo>
                      <a:pt x="0" y="5"/>
                    </a:lnTo>
                    <a:lnTo>
                      <a:pt x="3" y="0"/>
                    </a:lnTo>
                    <a:lnTo>
                      <a:pt x="9" y="2"/>
                    </a:lnTo>
                    <a:lnTo>
                      <a:pt x="24" y="27"/>
                    </a:lnTo>
                    <a:lnTo>
                      <a:pt x="41" y="50"/>
                    </a:lnTo>
                    <a:lnTo>
                      <a:pt x="59" y="70"/>
                    </a:lnTo>
                    <a:lnTo>
                      <a:pt x="83" y="89"/>
                    </a:lnTo>
                    <a:lnTo>
                      <a:pt x="114" y="108"/>
                    </a:lnTo>
                    <a:lnTo>
                      <a:pt x="148" y="124"/>
                    </a:lnTo>
                    <a:lnTo>
                      <a:pt x="185" y="135"/>
                    </a:lnTo>
                    <a:lnTo>
                      <a:pt x="221" y="139"/>
                    </a:lnTo>
                    <a:lnTo>
                      <a:pt x="291" y="145"/>
                    </a:lnTo>
                    <a:lnTo>
                      <a:pt x="321" y="139"/>
                    </a:lnTo>
                    <a:lnTo>
                      <a:pt x="348" y="114"/>
                    </a:lnTo>
                    <a:lnTo>
                      <a:pt x="356" y="1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32" name="Freeform 57"/>
              <p:cNvSpPr>
                <a:spLocks/>
              </p:cNvSpPr>
              <p:nvPr/>
            </p:nvSpPr>
            <p:spPr bwMode="auto">
              <a:xfrm>
                <a:off x="1176" y="3244"/>
                <a:ext cx="479" cy="416"/>
              </a:xfrm>
              <a:custGeom>
                <a:avLst/>
                <a:gdLst>
                  <a:gd name="T0" fmla="*/ 127 w 479"/>
                  <a:gd name="T1" fmla="*/ 9 h 416"/>
                  <a:gd name="T2" fmla="*/ 73 w 479"/>
                  <a:gd name="T3" fmla="*/ 20 h 416"/>
                  <a:gd name="T4" fmla="*/ 26 w 479"/>
                  <a:gd name="T5" fmla="*/ 38 h 416"/>
                  <a:gd name="T6" fmla="*/ 28 w 479"/>
                  <a:gd name="T7" fmla="*/ 56 h 416"/>
                  <a:gd name="T8" fmla="*/ 33 w 479"/>
                  <a:gd name="T9" fmla="*/ 77 h 416"/>
                  <a:gd name="T10" fmla="*/ 31 w 479"/>
                  <a:gd name="T11" fmla="*/ 208 h 416"/>
                  <a:gd name="T12" fmla="*/ 38 w 479"/>
                  <a:gd name="T13" fmla="*/ 226 h 416"/>
                  <a:gd name="T14" fmla="*/ 50 w 479"/>
                  <a:gd name="T15" fmla="*/ 244 h 416"/>
                  <a:gd name="T16" fmla="*/ 68 w 479"/>
                  <a:gd name="T17" fmla="*/ 266 h 416"/>
                  <a:gd name="T18" fmla="*/ 79 w 479"/>
                  <a:gd name="T19" fmla="*/ 276 h 416"/>
                  <a:gd name="T20" fmla="*/ 92 w 479"/>
                  <a:gd name="T21" fmla="*/ 287 h 416"/>
                  <a:gd name="T22" fmla="*/ 120 w 479"/>
                  <a:gd name="T23" fmla="*/ 308 h 416"/>
                  <a:gd name="T24" fmla="*/ 150 w 479"/>
                  <a:gd name="T25" fmla="*/ 328 h 416"/>
                  <a:gd name="T26" fmla="*/ 186 w 479"/>
                  <a:gd name="T27" fmla="*/ 346 h 416"/>
                  <a:gd name="T28" fmla="*/ 221 w 479"/>
                  <a:gd name="T29" fmla="*/ 361 h 416"/>
                  <a:gd name="T30" fmla="*/ 257 w 479"/>
                  <a:gd name="T31" fmla="*/ 372 h 416"/>
                  <a:gd name="T32" fmla="*/ 295 w 479"/>
                  <a:gd name="T33" fmla="*/ 378 h 416"/>
                  <a:gd name="T34" fmla="*/ 365 w 479"/>
                  <a:gd name="T35" fmla="*/ 373 h 416"/>
                  <a:gd name="T36" fmla="*/ 426 w 479"/>
                  <a:gd name="T37" fmla="*/ 337 h 416"/>
                  <a:gd name="T38" fmla="*/ 470 w 479"/>
                  <a:gd name="T39" fmla="*/ 263 h 416"/>
                  <a:gd name="T40" fmla="*/ 479 w 479"/>
                  <a:gd name="T41" fmla="*/ 267 h 416"/>
                  <a:gd name="T42" fmla="*/ 467 w 479"/>
                  <a:gd name="T43" fmla="*/ 294 h 416"/>
                  <a:gd name="T44" fmla="*/ 452 w 479"/>
                  <a:gd name="T45" fmla="*/ 336 h 416"/>
                  <a:gd name="T46" fmla="*/ 432 w 479"/>
                  <a:gd name="T47" fmla="*/ 373 h 416"/>
                  <a:gd name="T48" fmla="*/ 415 w 479"/>
                  <a:gd name="T49" fmla="*/ 393 h 416"/>
                  <a:gd name="T50" fmla="*/ 391 w 479"/>
                  <a:gd name="T51" fmla="*/ 401 h 416"/>
                  <a:gd name="T52" fmla="*/ 355 w 479"/>
                  <a:gd name="T53" fmla="*/ 408 h 416"/>
                  <a:gd name="T54" fmla="*/ 293 w 479"/>
                  <a:gd name="T55" fmla="*/ 416 h 416"/>
                  <a:gd name="T56" fmla="*/ 196 w 479"/>
                  <a:gd name="T57" fmla="*/ 390 h 416"/>
                  <a:gd name="T58" fmla="*/ 145 w 479"/>
                  <a:gd name="T59" fmla="*/ 362 h 416"/>
                  <a:gd name="T60" fmla="*/ 114 w 479"/>
                  <a:gd name="T61" fmla="*/ 341 h 416"/>
                  <a:gd name="T62" fmla="*/ 98 w 479"/>
                  <a:gd name="T63" fmla="*/ 328 h 416"/>
                  <a:gd name="T64" fmla="*/ 83 w 479"/>
                  <a:gd name="T65" fmla="*/ 315 h 416"/>
                  <a:gd name="T66" fmla="*/ 67 w 479"/>
                  <a:gd name="T67" fmla="*/ 302 h 416"/>
                  <a:gd name="T68" fmla="*/ 53 w 479"/>
                  <a:gd name="T69" fmla="*/ 288 h 416"/>
                  <a:gd name="T70" fmla="*/ 26 w 479"/>
                  <a:gd name="T71" fmla="*/ 261 h 416"/>
                  <a:gd name="T72" fmla="*/ 0 w 479"/>
                  <a:gd name="T73" fmla="*/ 213 h 416"/>
                  <a:gd name="T74" fmla="*/ 0 w 479"/>
                  <a:gd name="T75" fmla="*/ 145 h 416"/>
                  <a:gd name="T76" fmla="*/ 5 w 479"/>
                  <a:gd name="T77" fmla="*/ 77 h 416"/>
                  <a:gd name="T78" fmla="*/ 4 w 479"/>
                  <a:gd name="T79" fmla="*/ 26 h 416"/>
                  <a:gd name="T80" fmla="*/ 24 w 479"/>
                  <a:gd name="T81" fmla="*/ 18 h 416"/>
                  <a:gd name="T82" fmla="*/ 60 w 479"/>
                  <a:gd name="T83" fmla="*/ 10 h 416"/>
                  <a:gd name="T84" fmla="*/ 125 w 479"/>
                  <a:gd name="T85" fmla="*/ 0 h 416"/>
                  <a:gd name="T86" fmla="*/ 127 w 479"/>
                  <a:gd name="T87" fmla="*/ 9 h 416"/>
                  <a:gd name="T88" fmla="*/ 127 w 479"/>
                  <a:gd name="T89" fmla="*/ 9 h 41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79" h="416">
                    <a:moveTo>
                      <a:pt x="127" y="9"/>
                    </a:moveTo>
                    <a:lnTo>
                      <a:pt x="73" y="20"/>
                    </a:lnTo>
                    <a:lnTo>
                      <a:pt x="26" y="38"/>
                    </a:lnTo>
                    <a:lnTo>
                      <a:pt x="28" y="56"/>
                    </a:lnTo>
                    <a:lnTo>
                      <a:pt x="33" y="77"/>
                    </a:lnTo>
                    <a:lnTo>
                      <a:pt x="31" y="208"/>
                    </a:lnTo>
                    <a:lnTo>
                      <a:pt x="38" y="226"/>
                    </a:lnTo>
                    <a:lnTo>
                      <a:pt x="50" y="244"/>
                    </a:lnTo>
                    <a:lnTo>
                      <a:pt x="68" y="266"/>
                    </a:lnTo>
                    <a:lnTo>
                      <a:pt x="79" y="276"/>
                    </a:lnTo>
                    <a:lnTo>
                      <a:pt x="92" y="287"/>
                    </a:lnTo>
                    <a:lnTo>
                      <a:pt x="120" y="308"/>
                    </a:lnTo>
                    <a:lnTo>
                      <a:pt x="150" y="328"/>
                    </a:lnTo>
                    <a:lnTo>
                      <a:pt x="186" y="346"/>
                    </a:lnTo>
                    <a:lnTo>
                      <a:pt x="221" y="361"/>
                    </a:lnTo>
                    <a:lnTo>
                      <a:pt x="257" y="372"/>
                    </a:lnTo>
                    <a:lnTo>
                      <a:pt x="295" y="378"/>
                    </a:lnTo>
                    <a:lnTo>
                      <a:pt x="365" y="373"/>
                    </a:lnTo>
                    <a:lnTo>
                      <a:pt x="426" y="337"/>
                    </a:lnTo>
                    <a:lnTo>
                      <a:pt x="470" y="263"/>
                    </a:lnTo>
                    <a:lnTo>
                      <a:pt x="479" y="267"/>
                    </a:lnTo>
                    <a:lnTo>
                      <a:pt x="467" y="294"/>
                    </a:lnTo>
                    <a:lnTo>
                      <a:pt x="452" y="336"/>
                    </a:lnTo>
                    <a:lnTo>
                      <a:pt x="432" y="373"/>
                    </a:lnTo>
                    <a:lnTo>
                      <a:pt x="415" y="393"/>
                    </a:lnTo>
                    <a:lnTo>
                      <a:pt x="391" y="401"/>
                    </a:lnTo>
                    <a:lnTo>
                      <a:pt x="355" y="408"/>
                    </a:lnTo>
                    <a:lnTo>
                      <a:pt x="293" y="416"/>
                    </a:lnTo>
                    <a:lnTo>
                      <a:pt x="196" y="390"/>
                    </a:lnTo>
                    <a:lnTo>
                      <a:pt x="145" y="362"/>
                    </a:lnTo>
                    <a:lnTo>
                      <a:pt x="114" y="341"/>
                    </a:lnTo>
                    <a:lnTo>
                      <a:pt x="98" y="328"/>
                    </a:lnTo>
                    <a:lnTo>
                      <a:pt x="83" y="315"/>
                    </a:lnTo>
                    <a:lnTo>
                      <a:pt x="67" y="302"/>
                    </a:lnTo>
                    <a:lnTo>
                      <a:pt x="53" y="288"/>
                    </a:lnTo>
                    <a:lnTo>
                      <a:pt x="26" y="261"/>
                    </a:lnTo>
                    <a:lnTo>
                      <a:pt x="0" y="213"/>
                    </a:lnTo>
                    <a:lnTo>
                      <a:pt x="0" y="145"/>
                    </a:lnTo>
                    <a:lnTo>
                      <a:pt x="5" y="77"/>
                    </a:lnTo>
                    <a:lnTo>
                      <a:pt x="4" y="26"/>
                    </a:lnTo>
                    <a:lnTo>
                      <a:pt x="24" y="18"/>
                    </a:lnTo>
                    <a:lnTo>
                      <a:pt x="60" y="10"/>
                    </a:lnTo>
                    <a:lnTo>
                      <a:pt x="125" y="0"/>
                    </a:lnTo>
                    <a:lnTo>
                      <a:pt x="127"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33" name="Freeform 58"/>
              <p:cNvSpPr>
                <a:spLocks/>
              </p:cNvSpPr>
              <p:nvPr/>
            </p:nvSpPr>
            <p:spPr bwMode="auto">
              <a:xfrm>
                <a:off x="1235" y="3342"/>
                <a:ext cx="105" cy="153"/>
              </a:xfrm>
              <a:custGeom>
                <a:avLst/>
                <a:gdLst>
                  <a:gd name="T0" fmla="*/ 9 w 105"/>
                  <a:gd name="T1" fmla="*/ 46 h 153"/>
                  <a:gd name="T2" fmla="*/ 19 w 105"/>
                  <a:gd name="T3" fmla="*/ 88 h 153"/>
                  <a:gd name="T4" fmla="*/ 29 w 105"/>
                  <a:gd name="T5" fmla="*/ 106 h 153"/>
                  <a:gd name="T6" fmla="*/ 49 w 105"/>
                  <a:gd name="T7" fmla="*/ 114 h 153"/>
                  <a:gd name="T8" fmla="*/ 60 w 105"/>
                  <a:gd name="T9" fmla="*/ 106 h 153"/>
                  <a:gd name="T10" fmla="*/ 64 w 105"/>
                  <a:gd name="T11" fmla="*/ 93 h 153"/>
                  <a:gd name="T12" fmla="*/ 69 w 105"/>
                  <a:gd name="T13" fmla="*/ 55 h 153"/>
                  <a:gd name="T14" fmla="*/ 61 w 105"/>
                  <a:gd name="T15" fmla="*/ 20 h 153"/>
                  <a:gd name="T16" fmla="*/ 49 w 105"/>
                  <a:gd name="T17" fmla="*/ 6 h 153"/>
                  <a:gd name="T18" fmla="*/ 49 w 105"/>
                  <a:gd name="T19" fmla="*/ 0 h 153"/>
                  <a:gd name="T20" fmla="*/ 55 w 105"/>
                  <a:gd name="T21" fmla="*/ 0 h 153"/>
                  <a:gd name="T22" fmla="*/ 61 w 105"/>
                  <a:gd name="T23" fmla="*/ 6 h 153"/>
                  <a:gd name="T24" fmla="*/ 69 w 105"/>
                  <a:gd name="T25" fmla="*/ 12 h 153"/>
                  <a:gd name="T26" fmla="*/ 100 w 105"/>
                  <a:gd name="T27" fmla="*/ 52 h 153"/>
                  <a:gd name="T28" fmla="*/ 105 w 105"/>
                  <a:gd name="T29" fmla="*/ 103 h 153"/>
                  <a:gd name="T30" fmla="*/ 98 w 105"/>
                  <a:gd name="T31" fmla="*/ 123 h 153"/>
                  <a:gd name="T32" fmla="*/ 84 w 105"/>
                  <a:gd name="T33" fmla="*/ 139 h 153"/>
                  <a:gd name="T34" fmla="*/ 66 w 105"/>
                  <a:gd name="T35" fmla="*/ 150 h 153"/>
                  <a:gd name="T36" fmla="*/ 44 w 105"/>
                  <a:gd name="T37" fmla="*/ 153 h 153"/>
                  <a:gd name="T38" fmla="*/ 23 w 105"/>
                  <a:gd name="T39" fmla="*/ 141 h 153"/>
                  <a:gd name="T40" fmla="*/ 10 w 105"/>
                  <a:gd name="T41" fmla="*/ 121 h 153"/>
                  <a:gd name="T42" fmla="*/ 3 w 105"/>
                  <a:gd name="T43" fmla="*/ 71 h 153"/>
                  <a:gd name="T44" fmla="*/ 0 w 105"/>
                  <a:gd name="T45" fmla="*/ 47 h 153"/>
                  <a:gd name="T46" fmla="*/ 9 w 105"/>
                  <a:gd name="T47" fmla="*/ 46 h 153"/>
                  <a:gd name="T48" fmla="*/ 9 w 105"/>
                  <a:gd name="T49" fmla="*/ 46 h 15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5" h="153">
                    <a:moveTo>
                      <a:pt x="9" y="46"/>
                    </a:moveTo>
                    <a:lnTo>
                      <a:pt x="19" y="88"/>
                    </a:lnTo>
                    <a:lnTo>
                      <a:pt x="29" y="106"/>
                    </a:lnTo>
                    <a:lnTo>
                      <a:pt x="49" y="114"/>
                    </a:lnTo>
                    <a:lnTo>
                      <a:pt x="60" y="106"/>
                    </a:lnTo>
                    <a:lnTo>
                      <a:pt x="64" y="93"/>
                    </a:lnTo>
                    <a:lnTo>
                      <a:pt x="69" y="55"/>
                    </a:lnTo>
                    <a:lnTo>
                      <a:pt x="61" y="20"/>
                    </a:lnTo>
                    <a:lnTo>
                      <a:pt x="49" y="6"/>
                    </a:lnTo>
                    <a:lnTo>
                      <a:pt x="49" y="0"/>
                    </a:lnTo>
                    <a:lnTo>
                      <a:pt x="55" y="0"/>
                    </a:lnTo>
                    <a:lnTo>
                      <a:pt x="61" y="6"/>
                    </a:lnTo>
                    <a:lnTo>
                      <a:pt x="69" y="12"/>
                    </a:lnTo>
                    <a:lnTo>
                      <a:pt x="100" y="52"/>
                    </a:lnTo>
                    <a:lnTo>
                      <a:pt x="105" y="103"/>
                    </a:lnTo>
                    <a:lnTo>
                      <a:pt x="98" y="123"/>
                    </a:lnTo>
                    <a:lnTo>
                      <a:pt x="84" y="139"/>
                    </a:lnTo>
                    <a:lnTo>
                      <a:pt x="66" y="150"/>
                    </a:lnTo>
                    <a:lnTo>
                      <a:pt x="44" y="153"/>
                    </a:lnTo>
                    <a:lnTo>
                      <a:pt x="23" y="141"/>
                    </a:lnTo>
                    <a:lnTo>
                      <a:pt x="10" y="121"/>
                    </a:lnTo>
                    <a:lnTo>
                      <a:pt x="3" y="71"/>
                    </a:lnTo>
                    <a:lnTo>
                      <a:pt x="0" y="47"/>
                    </a:lnTo>
                    <a:lnTo>
                      <a:pt x="9"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34" name="Freeform 59"/>
              <p:cNvSpPr>
                <a:spLocks/>
              </p:cNvSpPr>
              <p:nvPr/>
            </p:nvSpPr>
            <p:spPr bwMode="auto">
              <a:xfrm>
                <a:off x="1645" y="3126"/>
                <a:ext cx="71" cy="263"/>
              </a:xfrm>
              <a:custGeom>
                <a:avLst/>
                <a:gdLst>
                  <a:gd name="T0" fmla="*/ 0 w 71"/>
                  <a:gd name="T1" fmla="*/ 261 h 263"/>
                  <a:gd name="T2" fmla="*/ 11 w 71"/>
                  <a:gd name="T3" fmla="*/ 223 h 263"/>
                  <a:gd name="T4" fmla="*/ 30 w 71"/>
                  <a:gd name="T5" fmla="*/ 108 h 263"/>
                  <a:gd name="T6" fmla="*/ 56 w 71"/>
                  <a:gd name="T7" fmla="*/ 0 h 263"/>
                  <a:gd name="T8" fmla="*/ 65 w 71"/>
                  <a:gd name="T9" fmla="*/ 0 h 263"/>
                  <a:gd name="T10" fmla="*/ 71 w 71"/>
                  <a:gd name="T11" fmla="*/ 121 h 263"/>
                  <a:gd name="T12" fmla="*/ 61 w 71"/>
                  <a:gd name="T13" fmla="*/ 144 h 263"/>
                  <a:gd name="T14" fmla="*/ 40 w 71"/>
                  <a:gd name="T15" fmla="*/ 193 h 263"/>
                  <a:gd name="T16" fmla="*/ 17 w 71"/>
                  <a:gd name="T17" fmla="*/ 241 h 263"/>
                  <a:gd name="T18" fmla="*/ 7 w 71"/>
                  <a:gd name="T19" fmla="*/ 263 h 263"/>
                  <a:gd name="T20" fmla="*/ 0 w 71"/>
                  <a:gd name="T21" fmla="*/ 261 h 263"/>
                  <a:gd name="T22" fmla="*/ 0 w 71"/>
                  <a:gd name="T23" fmla="*/ 261 h 2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 h="263">
                    <a:moveTo>
                      <a:pt x="0" y="261"/>
                    </a:moveTo>
                    <a:lnTo>
                      <a:pt x="11" y="223"/>
                    </a:lnTo>
                    <a:lnTo>
                      <a:pt x="30" y="108"/>
                    </a:lnTo>
                    <a:lnTo>
                      <a:pt x="56" y="0"/>
                    </a:lnTo>
                    <a:lnTo>
                      <a:pt x="65" y="0"/>
                    </a:lnTo>
                    <a:lnTo>
                      <a:pt x="71" y="121"/>
                    </a:lnTo>
                    <a:lnTo>
                      <a:pt x="61" y="144"/>
                    </a:lnTo>
                    <a:lnTo>
                      <a:pt x="40" y="193"/>
                    </a:lnTo>
                    <a:lnTo>
                      <a:pt x="17" y="241"/>
                    </a:lnTo>
                    <a:lnTo>
                      <a:pt x="7" y="263"/>
                    </a:lnTo>
                    <a:lnTo>
                      <a:pt x="0" y="2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35" name="Freeform 60"/>
              <p:cNvSpPr>
                <a:spLocks/>
              </p:cNvSpPr>
              <p:nvPr/>
            </p:nvSpPr>
            <p:spPr bwMode="auto">
              <a:xfrm>
                <a:off x="1335" y="2296"/>
                <a:ext cx="470" cy="397"/>
              </a:xfrm>
              <a:custGeom>
                <a:avLst/>
                <a:gdLst>
                  <a:gd name="T0" fmla="*/ 0 w 470"/>
                  <a:gd name="T1" fmla="*/ 255 h 397"/>
                  <a:gd name="T2" fmla="*/ 0 w 470"/>
                  <a:gd name="T3" fmla="*/ 90 h 397"/>
                  <a:gd name="T4" fmla="*/ 12 w 470"/>
                  <a:gd name="T5" fmla="*/ 75 h 397"/>
                  <a:gd name="T6" fmla="*/ 25 w 470"/>
                  <a:gd name="T7" fmla="*/ 62 h 397"/>
                  <a:gd name="T8" fmla="*/ 60 w 470"/>
                  <a:gd name="T9" fmla="*/ 45 h 397"/>
                  <a:gd name="T10" fmla="*/ 134 w 470"/>
                  <a:gd name="T11" fmla="*/ 24 h 397"/>
                  <a:gd name="T12" fmla="*/ 171 w 470"/>
                  <a:gd name="T13" fmla="*/ 11 h 397"/>
                  <a:gd name="T14" fmla="*/ 208 w 470"/>
                  <a:gd name="T15" fmla="*/ 2 h 397"/>
                  <a:gd name="T16" fmla="*/ 246 w 470"/>
                  <a:gd name="T17" fmla="*/ 0 h 397"/>
                  <a:gd name="T18" fmla="*/ 282 w 470"/>
                  <a:gd name="T19" fmla="*/ 14 h 397"/>
                  <a:gd name="T20" fmla="*/ 312 w 470"/>
                  <a:gd name="T21" fmla="*/ 55 h 397"/>
                  <a:gd name="T22" fmla="*/ 327 w 470"/>
                  <a:gd name="T23" fmla="*/ 84 h 397"/>
                  <a:gd name="T24" fmla="*/ 339 w 470"/>
                  <a:gd name="T25" fmla="*/ 94 h 397"/>
                  <a:gd name="T26" fmla="*/ 351 w 470"/>
                  <a:gd name="T27" fmla="*/ 103 h 397"/>
                  <a:gd name="T28" fmla="*/ 401 w 470"/>
                  <a:gd name="T29" fmla="*/ 140 h 397"/>
                  <a:gd name="T30" fmla="*/ 411 w 470"/>
                  <a:gd name="T31" fmla="*/ 168 h 397"/>
                  <a:gd name="T32" fmla="*/ 414 w 470"/>
                  <a:gd name="T33" fmla="*/ 198 h 397"/>
                  <a:gd name="T34" fmla="*/ 421 w 470"/>
                  <a:gd name="T35" fmla="*/ 220 h 397"/>
                  <a:gd name="T36" fmla="*/ 434 w 470"/>
                  <a:gd name="T37" fmla="*/ 237 h 397"/>
                  <a:gd name="T38" fmla="*/ 461 w 470"/>
                  <a:gd name="T39" fmla="*/ 260 h 397"/>
                  <a:gd name="T40" fmla="*/ 470 w 470"/>
                  <a:gd name="T41" fmla="*/ 304 h 397"/>
                  <a:gd name="T42" fmla="*/ 459 w 470"/>
                  <a:gd name="T43" fmla="*/ 342 h 397"/>
                  <a:gd name="T44" fmla="*/ 449 w 470"/>
                  <a:gd name="T45" fmla="*/ 367 h 397"/>
                  <a:gd name="T46" fmla="*/ 435 w 470"/>
                  <a:gd name="T47" fmla="*/ 397 h 397"/>
                  <a:gd name="T48" fmla="*/ 427 w 470"/>
                  <a:gd name="T49" fmla="*/ 393 h 397"/>
                  <a:gd name="T50" fmla="*/ 446 w 470"/>
                  <a:gd name="T51" fmla="*/ 319 h 397"/>
                  <a:gd name="T52" fmla="*/ 441 w 470"/>
                  <a:gd name="T53" fmla="*/ 293 h 397"/>
                  <a:gd name="T54" fmla="*/ 430 w 470"/>
                  <a:gd name="T55" fmla="*/ 272 h 397"/>
                  <a:gd name="T56" fmla="*/ 415 w 470"/>
                  <a:gd name="T57" fmla="*/ 253 h 397"/>
                  <a:gd name="T58" fmla="*/ 400 w 470"/>
                  <a:gd name="T59" fmla="*/ 237 h 397"/>
                  <a:gd name="T60" fmla="*/ 382 w 470"/>
                  <a:gd name="T61" fmla="*/ 200 h 397"/>
                  <a:gd name="T62" fmla="*/ 374 w 470"/>
                  <a:gd name="T63" fmla="*/ 159 h 397"/>
                  <a:gd name="T64" fmla="*/ 359 w 470"/>
                  <a:gd name="T65" fmla="*/ 144 h 397"/>
                  <a:gd name="T66" fmla="*/ 345 w 470"/>
                  <a:gd name="T67" fmla="*/ 134 h 397"/>
                  <a:gd name="T68" fmla="*/ 318 w 470"/>
                  <a:gd name="T69" fmla="*/ 120 h 397"/>
                  <a:gd name="T70" fmla="*/ 296 w 470"/>
                  <a:gd name="T71" fmla="*/ 100 h 397"/>
                  <a:gd name="T72" fmla="*/ 281 w 470"/>
                  <a:gd name="T73" fmla="*/ 59 h 397"/>
                  <a:gd name="T74" fmla="*/ 275 w 470"/>
                  <a:gd name="T75" fmla="*/ 46 h 397"/>
                  <a:gd name="T76" fmla="*/ 266 w 470"/>
                  <a:gd name="T77" fmla="*/ 36 h 397"/>
                  <a:gd name="T78" fmla="*/ 217 w 470"/>
                  <a:gd name="T79" fmla="*/ 32 h 397"/>
                  <a:gd name="T80" fmla="*/ 142 w 470"/>
                  <a:gd name="T81" fmla="*/ 49 h 397"/>
                  <a:gd name="T82" fmla="*/ 69 w 470"/>
                  <a:gd name="T83" fmla="*/ 76 h 397"/>
                  <a:gd name="T84" fmla="*/ 29 w 470"/>
                  <a:gd name="T85" fmla="*/ 106 h 397"/>
                  <a:gd name="T86" fmla="*/ 10 w 470"/>
                  <a:gd name="T87" fmla="*/ 179 h 397"/>
                  <a:gd name="T88" fmla="*/ 9 w 470"/>
                  <a:gd name="T89" fmla="*/ 218 h 397"/>
                  <a:gd name="T90" fmla="*/ 9 w 470"/>
                  <a:gd name="T91" fmla="*/ 255 h 397"/>
                  <a:gd name="T92" fmla="*/ 0 w 470"/>
                  <a:gd name="T93" fmla="*/ 255 h 397"/>
                  <a:gd name="T94" fmla="*/ 0 w 470"/>
                  <a:gd name="T95" fmla="*/ 255 h 3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70" h="397">
                    <a:moveTo>
                      <a:pt x="0" y="255"/>
                    </a:moveTo>
                    <a:lnTo>
                      <a:pt x="0" y="90"/>
                    </a:lnTo>
                    <a:lnTo>
                      <a:pt x="12" y="75"/>
                    </a:lnTo>
                    <a:lnTo>
                      <a:pt x="25" y="62"/>
                    </a:lnTo>
                    <a:lnTo>
                      <a:pt x="60" y="45"/>
                    </a:lnTo>
                    <a:lnTo>
                      <a:pt x="134" y="24"/>
                    </a:lnTo>
                    <a:lnTo>
                      <a:pt x="171" y="11"/>
                    </a:lnTo>
                    <a:lnTo>
                      <a:pt x="208" y="2"/>
                    </a:lnTo>
                    <a:lnTo>
                      <a:pt x="246" y="0"/>
                    </a:lnTo>
                    <a:lnTo>
                      <a:pt x="282" y="14"/>
                    </a:lnTo>
                    <a:lnTo>
                      <a:pt x="312" y="55"/>
                    </a:lnTo>
                    <a:lnTo>
                      <a:pt x="327" y="84"/>
                    </a:lnTo>
                    <a:lnTo>
                      <a:pt x="339" y="94"/>
                    </a:lnTo>
                    <a:lnTo>
                      <a:pt x="351" y="103"/>
                    </a:lnTo>
                    <a:lnTo>
                      <a:pt x="401" y="140"/>
                    </a:lnTo>
                    <a:lnTo>
                      <a:pt x="411" y="168"/>
                    </a:lnTo>
                    <a:lnTo>
                      <a:pt x="414" y="198"/>
                    </a:lnTo>
                    <a:lnTo>
                      <a:pt x="421" y="220"/>
                    </a:lnTo>
                    <a:lnTo>
                      <a:pt x="434" y="237"/>
                    </a:lnTo>
                    <a:lnTo>
                      <a:pt x="461" y="260"/>
                    </a:lnTo>
                    <a:lnTo>
                      <a:pt x="470" y="304"/>
                    </a:lnTo>
                    <a:lnTo>
                      <a:pt x="459" y="342"/>
                    </a:lnTo>
                    <a:lnTo>
                      <a:pt x="449" y="367"/>
                    </a:lnTo>
                    <a:lnTo>
                      <a:pt x="435" y="397"/>
                    </a:lnTo>
                    <a:lnTo>
                      <a:pt x="427" y="393"/>
                    </a:lnTo>
                    <a:lnTo>
                      <a:pt x="446" y="319"/>
                    </a:lnTo>
                    <a:lnTo>
                      <a:pt x="441" y="293"/>
                    </a:lnTo>
                    <a:lnTo>
                      <a:pt x="430" y="272"/>
                    </a:lnTo>
                    <a:lnTo>
                      <a:pt x="415" y="253"/>
                    </a:lnTo>
                    <a:lnTo>
                      <a:pt x="400" y="237"/>
                    </a:lnTo>
                    <a:lnTo>
                      <a:pt x="382" y="200"/>
                    </a:lnTo>
                    <a:lnTo>
                      <a:pt x="374" y="159"/>
                    </a:lnTo>
                    <a:lnTo>
                      <a:pt x="359" y="144"/>
                    </a:lnTo>
                    <a:lnTo>
                      <a:pt x="345" y="134"/>
                    </a:lnTo>
                    <a:lnTo>
                      <a:pt x="318" y="120"/>
                    </a:lnTo>
                    <a:lnTo>
                      <a:pt x="296" y="100"/>
                    </a:lnTo>
                    <a:lnTo>
                      <a:pt x="281" y="59"/>
                    </a:lnTo>
                    <a:lnTo>
                      <a:pt x="275" y="46"/>
                    </a:lnTo>
                    <a:lnTo>
                      <a:pt x="266" y="36"/>
                    </a:lnTo>
                    <a:lnTo>
                      <a:pt x="217" y="32"/>
                    </a:lnTo>
                    <a:lnTo>
                      <a:pt x="142" y="49"/>
                    </a:lnTo>
                    <a:lnTo>
                      <a:pt x="69" y="76"/>
                    </a:lnTo>
                    <a:lnTo>
                      <a:pt x="29" y="106"/>
                    </a:lnTo>
                    <a:lnTo>
                      <a:pt x="10" y="179"/>
                    </a:lnTo>
                    <a:lnTo>
                      <a:pt x="9" y="218"/>
                    </a:lnTo>
                    <a:lnTo>
                      <a:pt x="9" y="255"/>
                    </a:lnTo>
                    <a:lnTo>
                      <a:pt x="0" y="2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36" name="Freeform 61"/>
              <p:cNvSpPr>
                <a:spLocks/>
              </p:cNvSpPr>
              <p:nvPr/>
            </p:nvSpPr>
            <p:spPr bwMode="auto">
              <a:xfrm>
                <a:off x="1585" y="2659"/>
                <a:ext cx="102" cy="144"/>
              </a:xfrm>
              <a:custGeom>
                <a:avLst/>
                <a:gdLst>
                  <a:gd name="T0" fmla="*/ 40 w 102"/>
                  <a:gd name="T1" fmla="*/ 70 h 144"/>
                  <a:gd name="T2" fmla="*/ 32 w 102"/>
                  <a:gd name="T3" fmla="*/ 92 h 144"/>
                  <a:gd name="T4" fmla="*/ 17 w 102"/>
                  <a:gd name="T5" fmla="*/ 122 h 144"/>
                  <a:gd name="T6" fmla="*/ 3 w 102"/>
                  <a:gd name="T7" fmla="*/ 144 h 144"/>
                  <a:gd name="T8" fmla="*/ 0 w 102"/>
                  <a:gd name="T9" fmla="*/ 139 h 144"/>
                  <a:gd name="T10" fmla="*/ 5 w 102"/>
                  <a:gd name="T11" fmla="*/ 117 h 144"/>
                  <a:gd name="T12" fmla="*/ 3 w 102"/>
                  <a:gd name="T13" fmla="*/ 58 h 144"/>
                  <a:gd name="T14" fmla="*/ 6 w 102"/>
                  <a:gd name="T15" fmla="*/ 46 h 144"/>
                  <a:gd name="T16" fmla="*/ 16 w 102"/>
                  <a:gd name="T17" fmla="*/ 39 h 144"/>
                  <a:gd name="T18" fmla="*/ 73 w 102"/>
                  <a:gd name="T19" fmla="*/ 16 h 144"/>
                  <a:gd name="T20" fmla="*/ 96 w 102"/>
                  <a:gd name="T21" fmla="*/ 0 h 144"/>
                  <a:gd name="T22" fmla="*/ 102 w 102"/>
                  <a:gd name="T23" fmla="*/ 6 h 144"/>
                  <a:gd name="T24" fmla="*/ 90 w 102"/>
                  <a:gd name="T25" fmla="*/ 23 h 144"/>
                  <a:gd name="T26" fmla="*/ 72 w 102"/>
                  <a:gd name="T27" fmla="*/ 41 h 144"/>
                  <a:gd name="T28" fmla="*/ 55 w 102"/>
                  <a:gd name="T29" fmla="*/ 59 h 144"/>
                  <a:gd name="T30" fmla="*/ 40 w 102"/>
                  <a:gd name="T31" fmla="*/ 70 h 144"/>
                  <a:gd name="T32" fmla="*/ 40 w 102"/>
                  <a:gd name="T33" fmla="*/ 70 h 1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2" h="144">
                    <a:moveTo>
                      <a:pt x="40" y="70"/>
                    </a:moveTo>
                    <a:lnTo>
                      <a:pt x="32" y="92"/>
                    </a:lnTo>
                    <a:lnTo>
                      <a:pt x="17" y="122"/>
                    </a:lnTo>
                    <a:lnTo>
                      <a:pt x="3" y="144"/>
                    </a:lnTo>
                    <a:lnTo>
                      <a:pt x="0" y="139"/>
                    </a:lnTo>
                    <a:lnTo>
                      <a:pt x="5" y="117"/>
                    </a:lnTo>
                    <a:lnTo>
                      <a:pt x="3" y="58"/>
                    </a:lnTo>
                    <a:lnTo>
                      <a:pt x="6" y="46"/>
                    </a:lnTo>
                    <a:lnTo>
                      <a:pt x="16" y="39"/>
                    </a:lnTo>
                    <a:lnTo>
                      <a:pt x="73" y="16"/>
                    </a:lnTo>
                    <a:lnTo>
                      <a:pt x="96" y="0"/>
                    </a:lnTo>
                    <a:lnTo>
                      <a:pt x="102" y="6"/>
                    </a:lnTo>
                    <a:lnTo>
                      <a:pt x="90" y="23"/>
                    </a:lnTo>
                    <a:lnTo>
                      <a:pt x="72" y="41"/>
                    </a:lnTo>
                    <a:lnTo>
                      <a:pt x="55" y="59"/>
                    </a:lnTo>
                    <a:lnTo>
                      <a:pt x="40" y="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37" name="Freeform 62"/>
              <p:cNvSpPr>
                <a:spLocks/>
              </p:cNvSpPr>
              <p:nvPr/>
            </p:nvSpPr>
            <p:spPr bwMode="auto">
              <a:xfrm>
                <a:off x="1612" y="2732"/>
                <a:ext cx="179" cy="180"/>
              </a:xfrm>
              <a:custGeom>
                <a:avLst/>
                <a:gdLst>
                  <a:gd name="T0" fmla="*/ 113 w 179"/>
                  <a:gd name="T1" fmla="*/ 54 h 180"/>
                  <a:gd name="T2" fmla="*/ 105 w 179"/>
                  <a:gd name="T3" fmla="*/ 7 h 180"/>
                  <a:gd name="T4" fmla="*/ 107 w 179"/>
                  <a:gd name="T5" fmla="*/ 0 h 180"/>
                  <a:gd name="T6" fmla="*/ 112 w 179"/>
                  <a:gd name="T7" fmla="*/ 1 h 180"/>
                  <a:gd name="T8" fmla="*/ 143 w 179"/>
                  <a:gd name="T9" fmla="*/ 11 h 180"/>
                  <a:gd name="T10" fmla="*/ 163 w 179"/>
                  <a:gd name="T11" fmla="*/ 36 h 180"/>
                  <a:gd name="T12" fmla="*/ 179 w 179"/>
                  <a:gd name="T13" fmla="*/ 72 h 180"/>
                  <a:gd name="T14" fmla="*/ 179 w 179"/>
                  <a:gd name="T15" fmla="*/ 89 h 180"/>
                  <a:gd name="T16" fmla="*/ 168 w 179"/>
                  <a:gd name="T17" fmla="*/ 110 h 180"/>
                  <a:gd name="T18" fmla="*/ 150 w 179"/>
                  <a:gd name="T19" fmla="*/ 130 h 180"/>
                  <a:gd name="T20" fmla="*/ 130 w 179"/>
                  <a:gd name="T21" fmla="*/ 149 h 180"/>
                  <a:gd name="T22" fmla="*/ 109 w 179"/>
                  <a:gd name="T23" fmla="*/ 161 h 180"/>
                  <a:gd name="T24" fmla="*/ 77 w 179"/>
                  <a:gd name="T25" fmla="*/ 174 h 180"/>
                  <a:gd name="T26" fmla="*/ 44 w 179"/>
                  <a:gd name="T27" fmla="*/ 180 h 180"/>
                  <a:gd name="T28" fmla="*/ 23 w 179"/>
                  <a:gd name="T29" fmla="*/ 176 h 180"/>
                  <a:gd name="T30" fmla="*/ 6 w 179"/>
                  <a:gd name="T31" fmla="*/ 140 h 180"/>
                  <a:gd name="T32" fmla="*/ 0 w 179"/>
                  <a:gd name="T33" fmla="*/ 99 h 180"/>
                  <a:gd name="T34" fmla="*/ 4 w 179"/>
                  <a:gd name="T35" fmla="*/ 92 h 180"/>
                  <a:gd name="T36" fmla="*/ 9 w 179"/>
                  <a:gd name="T37" fmla="*/ 95 h 180"/>
                  <a:gd name="T38" fmla="*/ 20 w 179"/>
                  <a:gd name="T39" fmla="*/ 126 h 180"/>
                  <a:gd name="T40" fmla="*/ 28 w 179"/>
                  <a:gd name="T41" fmla="*/ 143 h 180"/>
                  <a:gd name="T42" fmla="*/ 40 w 179"/>
                  <a:gd name="T43" fmla="*/ 155 h 180"/>
                  <a:gd name="T44" fmla="*/ 57 w 179"/>
                  <a:gd name="T45" fmla="*/ 145 h 180"/>
                  <a:gd name="T46" fmla="*/ 127 w 179"/>
                  <a:gd name="T47" fmla="*/ 111 h 180"/>
                  <a:gd name="T48" fmla="*/ 137 w 179"/>
                  <a:gd name="T49" fmla="*/ 96 h 180"/>
                  <a:gd name="T50" fmla="*/ 135 w 179"/>
                  <a:gd name="T51" fmla="*/ 79 h 180"/>
                  <a:gd name="T52" fmla="*/ 127 w 179"/>
                  <a:gd name="T53" fmla="*/ 64 h 180"/>
                  <a:gd name="T54" fmla="*/ 113 w 179"/>
                  <a:gd name="T55" fmla="*/ 54 h 180"/>
                  <a:gd name="T56" fmla="*/ 113 w 179"/>
                  <a:gd name="T57" fmla="*/ 54 h 1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9" h="180">
                    <a:moveTo>
                      <a:pt x="113" y="54"/>
                    </a:moveTo>
                    <a:lnTo>
                      <a:pt x="105" y="7"/>
                    </a:lnTo>
                    <a:lnTo>
                      <a:pt x="107" y="0"/>
                    </a:lnTo>
                    <a:lnTo>
                      <a:pt x="112" y="1"/>
                    </a:lnTo>
                    <a:lnTo>
                      <a:pt x="143" y="11"/>
                    </a:lnTo>
                    <a:lnTo>
                      <a:pt x="163" y="36"/>
                    </a:lnTo>
                    <a:lnTo>
                      <a:pt x="179" y="72"/>
                    </a:lnTo>
                    <a:lnTo>
                      <a:pt x="179" y="89"/>
                    </a:lnTo>
                    <a:lnTo>
                      <a:pt x="168" y="110"/>
                    </a:lnTo>
                    <a:lnTo>
                      <a:pt x="150" y="130"/>
                    </a:lnTo>
                    <a:lnTo>
                      <a:pt x="130" y="149"/>
                    </a:lnTo>
                    <a:lnTo>
                      <a:pt x="109" y="161"/>
                    </a:lnTo>
                    <a:lnTo>
                      <a:pt x="77" y="174"/>
                    </a:lnTo>
                    <a:lnTo>
                      <a:pt x="44" y="180"/>
                    </a:lnTo>
                    <a:lnTo>
                      <a:pt x="23" y="176"/>
                    </a:lnTo>
                    <a:lnTo>
                      <a:pt x="6" y="140"/>
                    </a:lnTo>
                    <a:lnTo>
                      <a:pt x="0" y="99"/>
                    </a:lnTo>
                    <a:lnTo>
                      <a:pt x="4" y="92"/>
                    </a:lnTo>
                    <a:lnTo>
                      <a:pt x="9" y="95"/>
                    </a:lnTo>
                    <a:lnTo>
                      <a:pt x="20" y="126"/>
                    </a:lnTo>
                    <a:lnTo>
                      <a:pt x="28" y="143"/>
                    </a:lnTo>
                    <a:lnTo>
                      <a:pt x="40" y="155"/>
                    </a:lnTo>
                    <a:lnTo>
                      <a:pt x="57" y="145"/>
                    </a:lnTo>
                    <a:lnTo>
                      <a:pt x="127" y="111"/>
                    </a:lnTo>
                    <a:lnTo>
                      <a:pt x="137" y="96"/>
                    </a:lnTo>
                    <a:lnTo>
                      <a:pt x="135" y="79"/>
                    </a:lnTo>
                    <a:lnTo>
                      <a:pt x="127" y="64"/>
                    </a:lnTo>
                    <a:lnTo>
                      <a:pt x="113"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38" name="Freeform 63"/>
              <p:cNvSpPr>
                <a:spLocks/>
              </p:cNvSpPr>
              <p:nvPr/>
            </p:nvSpPr>
            <p:spPr bwMode="auto">
              <a:xfrm>
                <a:off x="1646" y="2883"/>
                <a:ext cx="93" cy="107"/>
              </a:xfrm>
              <a:custGeom>
                <a:avLst/>
                <a:gdLst>
                  <a:gd name="T0" fmla="*/ 93 w 93"/>
                  <a:gd name="T1" fmla="*/ 2 h 107"/>
                  <a:gd name="T2" fmla="*/ 90 w 93"/>
                  <a:gd name="T3" fmla="*/ 25 h 107"/>
                  <a:gd name="T4" fmla="*/ 84 w 93"/>
                  <a:gd name="T5" fmla="*/ 48 h 107"/>
                  <a:gd name="T6" fmla="*/ 70 w 93"/>
                  <a:gd name="T7" fmla="*/ 62 h 107"/>
                  <a:gd name="T8" fmla="*/ 46 w 93"/>
                  <a:gd name="T9" fmla="*/ 80 h 107"/>
                  <a:gd name="T10" fmla="*/ 23 w 93"/>
                  <a:gd name="T11" fmla="*/ 97 h 107"/>
                  <a:gd name="T12" fmla="*/ 5 w 93"/>
                  <a:gd name="T13" fmla="*/ 107 h 107"/>
                  <a:gd name="T14" fmla="*/ 0 w 93"/>
                  <a:gd name="T15" fmla="*/ 101 h 107"/>
                  <a:gd name="T16" fmla="*/ 17 w 93"/>
                  <a:gd name="T17" fmla="*/ 87 h 107"/>
                  <a:gd name="T18" fmla="*/ 43 w 93"/>
                  <a:gd name="T19" fmla="*/ 63 h 107"/>
                  <a:gd name="T20" fmla="*/ 65 w 93"/>
                  <a:gd name="T21" fmla="*/ 35 h 107"/>
                  <a:gd name="T22" fmla="*/ 84 w 93"/>
                  <a:gd name="T23" fmla="*/ 0 h 107"/>
                  <a:gd name="T24" fmla="*/ 93 w 93"/>
                  <a:gd name="T25" fmla="*/ 2 h 107"/>
                  <a:gd name="T26" fmla="*/ 93 w 93"/>
                  <a:gd name="T27" fmla="*/ 2 h 10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3" h="107">
                    <a:moveTo>
                      <a:pt x="93" y="2"/>
                    </a:moveTo>
                    <a:lnTo>
                      <a:pt x="90" y="25"/>
                    </a:lnTo>
                    <a:lnTo>
                      <a:pt x="84" y="48"/>
                    </a:lnTo>
                    <a:lnTo>
                      <a:pt x="70" y="62"/>
                    </a:lnTo>
                    <a:lnTo>
                      <a:pt x="46" y="80"/>
                    </a:lnTo>
                    <a:lnTo>
                      <a:pt x="23" y="97"/>
                    </a:lnTo>
                    <a:lnTo>
                      <a:pt x="5" y="107"/>
                    </a:lnTo>
                    <a:lnTo>
                      <a:pt x="0" y="101"/>
                    </a:lnTo>
                    <a:lnTo>
                      <a:pt x="17" y="87"/>
                    </a:lnTo>
                    <a:lnTo>
                      <a:pt x="43" y="63"/>
                    </a:lnTo>
                    <a:lnTo>
                      <a:pt x="65" y="35"/>
                    </a:lnTo>
                    <a:lnTo>
                      <a:pt x="84" y="0"/>
                    </a:lnTo>
                    <a:lnTo>
                      <a:pt x="9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39" name="Freeform 64"/>
              <p:cNvSpPr>
                <a:spLocks/>
              </p:cNvSpPr>
              <p:nvPr/>
            </p:nvSpPr>
            <p:spPr bwMode="auto">
              <a:xfrm>
                <a:off x="1347" y="2606"/>
                <a:ext cx="109" cy="378"/>
              </a:xfrm>
              <a:custGeom>
                <a:avLst/>
                <a:gdLst>
                  <a:gd name="T0" fmla="*/ 8 w 109"/>
                  <a:gd name="T1" fmla="*/ 0 h 378"/>
                  <a:gd name="T2" fmla="*/ 23 w 109"/>
                  <a:gd name="T3" fmla="*/ 47 h 378"/>
                  <a:gd name="T4" fmla="*/ 38 w 109"/>
                  <a:gd name="T5" fmla="*/ 94 h 378"/>
                  <a:gd name="T6" fmla="*/ 55 w 109"/>
                  <a:gd name="T7" fmla="*/ 128 h 378"/>
                  <a:gd name="T8" fmla="*/ 77 w 109"/>
                  <a:gd name="T9" fmla="*/ 173 h 378"/>
                  <a:gd name="T10" fmla="*/ 97 w 109"/>
                  <a:gd name="T11" fmla="*/ 217 h 378"/>
                  <a:gd name="T12" fmla="*/ 109 w 109"/>
                  <a:gd name="T13" fmla="*/ 247 h 378"/>
                  <a:gd name="T14" fmla="*/ 105 w 109"/>
                  <a:gd name="T15" fmla="*/ 276 h 378"/>
                  <a:gd name="T16" fmla="*/ 91 w 109"/>
                  <a:gd name="T17" fmla="*/ 314 h 378"/>
                  <a:gd name="T18" fmla="*/ 73 w 109"/>
                  <a:gd name="T19" fmla="*/ 350 h 378"/>
                  <a:gd name="T20" fmla="*/ 60 w 109"/>
                  <a:gd name="T21" fmla="*/ 378 h 378"/>
                  <a:gd name="T22" fmla="*/ 51 w 109"/>
                  <a:gd name="T23" fmla="*/ 374 h 378"/>
                  <a:gd name="T24" fmla="*/ 70 w 109"/>
                  <a:gd name="T25" fmla="*/ 255 h 378"/>
                  <a:gd name="T26" fmla="*/ 55 w 109"/>
                  <a:gd name="T27" fmla="*/ 200 h 378"/>
                  <a:gd name="T28" fmla="*/ 43 w 109"/>
                  <a:gd name="T29" fmla="*/ 167 h 378"/>
                  <a:gd name="T30" fmla="*/ 32 w 109"/>
                  <a:gd name="T31" fmla="*/ 133 h 378"/>
                  <a:gd name="T32" fmla="*/ 11 w 109"/>
                  <a:gd name="T33" fmla="*/ 64 h 378"/>
                  <a:gd name="T34" fmla="*/ 0 w 109"/>
                  <a:gd name="T35" fmla="*/ 3 h 378"/>
                  <a:gd name="T36" fmla="*/ 8 w 109"/>
                  <a:gd name="T37" fmla="*/ 0 h 378"/>
                  <a:gd name="T38" fmla="*/ 8 w 109"/>
                  <a:gd name="T39" fmla="*/ 0 h 3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9" h="378">
                    <a:moveTo>
                      <a:pt x="8" y="0"/>
                    </a:moveTo>
                    <a:lnTo>
                      <a:pt x="23" y="47"/>
                    </a:lnTo>
                    <a:lnTo>
                      <a:pt x="38" y="94"/>
                    </a:lnTo>
                    <a:lnTo>
                      <a:pt x="55" y="128"/>
                    </a:lnTo>
                    <a:lnTo>
                      <a:pt x="77" y="173"/>
                    </a:lnTo>
                    <a:lnTo>
                      <a:pt x="97" y="217"/>
                    </a:lnTo>
                    <a:lnTo>
                      <a:pt x="109" y="247"/>
                    </a:lnTo>
                    <a:lnTo>
                      <a:pt x="105" y="276"/>
                    </a:lnTo>
                    <a:lnTo>
                      <a:pt x="91" y="314"/>
                    </a:lnTo>
                    <a:lnTo>
                      <a:pt x="73" y="350"/>
                    </a:lnTo>
                    <a:lnTo>
                      <a:pt x="60" y="378"/>
                    </a:lnTo>
                    <a:lnTo>
                      <a:pt x="51" y="374"/>
                    </a:lnTo>
                    <a:lnTo>
                      <a:pt x="70" y="255"/>
                    </a:lnTo>
                    <a:lnTo>
                      <a:pt x="55" y="200"/>
                    </a:lnTo>
                    <a:lnTo>
                      <a:pt x="43" y="167"/>
                    </a:lnTo>
                    <a:lnTo>
                      <a:pt x="32" y="133"/>
                    </a:lnTo>
                    <a:lnTo>
                      <a:pt x="11" y="64"/>
                    </a:lnTo>
                    <a:lnTo>
                      <a:pt x="0" y="3"/>
                    </a:lnTo>
                    <a:lnTo>
                      <a:pt x="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40" name="Freeform 65"/>
              <p:cNvSpPr>
                <a:spLocks/>
              </p:cNvSpPr>
              <p:nvPr/>
            </p:nvSpPr>
            <p:spPr bwMode="auto">
              <a:xfrm>
                <a:off x="1636" y="2969"/>
                <a:ext cx="45" cy="182"/>
              </a:xfrm>
              <a:custGeom>
                <a:avLst/>
                <a:gdLst>
                  <a:gd name="T0" fmla="*/ 45 w 45"/>
                  <a:gd name="T1" fmla="*/ 11 h 182"/>
                  <a:gd name="T2" fmla="*/ 34 w 45"/>
                  <a:gd name="T3" fmla="*/ 135 h 182"/>
                  <a:gd name="T4" fmla="*/ 30 w 45"/>
                  <a:gd name="T5" fmla="*/ 166 h 182"/>
                  <a:gd name="T6" fmla="*/ 25 w 45"/>
                  <a:gd name="T7" fmla="*/ 182 h 182"/>
                  <a:gd name="T8" fmla="*/ 20 w 45"/>
                  <a:gd name="T9" fmla="*/ 179 h 182"/>
                  <a:gd name="T10" fmla="*/ 2 w 45"/>
                  <a:gd name="T11" fmla="*/ 141 h 182"/>
                  <a:gd name="T12" fmla="*/ 0 w 45"/>
                  <a:gd name="T13" fmla="*/ 85 h 182"/>
                  <a:gd name="T14" fmla="*/ 11 w 45"/>
                  <a:gd name="T15" fmla="*/ 50 h 182"/>
                  <a:gd name="T16" fmla="*/ 21 w 45"/>
                  <a:gd name="T17" fmla="*/ 11 h 182"/>
                  <a:gd name="T18" fmla="*/ 25 w 45"/>
                  <a:gd name="T19" fmla="*/ 3 h 182"/>
                  <a:gd name="T20" fmla="*/ 34 w 45"/>
                  <a:gd name="T21" fmla="*/ 0 h 182"/>
                  <a:gd name="T22" fmla="*/ 45 w 45"/>
                  <a:gd name="T23" fmla="*/ 11 h 182"/>
                  <a:gd name="T24" fmla="*/ 45 w 45"/>
                  <a:gd name="T25" fmla="*/ 11 h 1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5" h="182">
                    <a:moveTo>
                      <a:pt x="45" y="11"/>
                    </a:moveTo>
                    <a:lnTo>
                      <a:pt x="34" y="135"/>
                    </a:lnTo>
                    <a:lnTo>
                      <a:pt x="30" y="166"/>
                    </a:lnTo>
                    <a:lnTo>
                      <a:pt x="25" y="182"/>
                    </a:lnTo>
                    <a:lnTo>
                      <a:pt x="20" y="179"/>
                    </a:lnTo>
                    <a:lnTo>
                      <a:pt x="2" y="141"/>
                    </a:lnTo>
                    <a:lnTo>
                      <a:pt x="0" y="85"/>
                    </a:lnTo>
                    <a:lnTo>
                      <a:pt x="11" y="50"/>
                    </a:lnTo>
                    <a:lnTo>
                      <a:pt x="21" y="11"/>
                    </a:lnTo>
                    <a:lnTo>
                      <a:pt x="25" y="3"/>
                    </a:lnTo>
                    <a:lnTo>
                      <a:pt x="34" y="0"/>
                    </a:lnTo>
                    <a:lnTo>
                      <a:pt x="45"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41" name="Freeform 66"/>
              <p:cNvSpPr>
                <a:spLocks/>
              </p:cNvSpPr>
              <p:nvPr/>
            </p:nvSpPr>
            <p:spPr bwMode="auto">
              <a:xfrm>
                <a:off x="1350" y="2858"/>
                <a:ext cx="252" cy="277"/>
              </a:xfrm>
              <a:custGeom>
                <a:avLst/>
                <a:gdLst>
                  <a:gd name="T0" fmla="*/ 69 w 252"/>
                  <a:gd name="T1" fmla="*/ 9 h 277"/>
                  <a:gd name="T2" fmla="*/ 39 w 252"/>
                  <a:gd name="T3" fmla="*/ 29 h 277"/>
                  <a:gd name="T4" fmla="*/ 29 w 252"/>
                  <a:gd name="T5" fmla="*/ 62 h 277"/>
                  <a:gd name="T6" fmla="*/ 38 w 252"/>
                  <a:gd name="T7" fmla="*/ 79 h 277"/>
                  <a:gd name="T8" fmla="*/ 53 w 252"/>
                  <a:gd name="T9" fmla="*/ 102 h 277"/>
                  <a:gd name="T10" fmla="*/ 75 w 252"/>
                  <a:gd name="T11" fmla="*/ 127 h 277"/>
                  <a:gd name="T12" fmla="*/ 101 w 252"/>
                  <a:gd name="T13" fmla="*/ 153 h 277"/>
                  <a:gd name="T14" fmla="*/ 114 w 252"/>
                  <a:gd name="T15" fmla="*/ 166 h 277"/>
                  <a:gd name="T16" fmla="*/ 127 w 252"/>
                  <a:gd name="T17" fmla="*/ 178 h 277"/>
                  <a:gd name="T18" fmla="*/ 141 w 252"/>
                  <a:gd name="T19" fmla="*/ 189 h 277"/>
                  <a:gd name="T20" fmla="*/ 153 w 252"/>
                  <a:gd name="T21" fmla="*/ 201 h 277"/>
                  <a:gd name="T22" fmla="*/ 176 w 252"/>
                  <a:gd name="T23" fmla="*/ 219 h 277"/>
                  <a:gd name="T24" fmla="*/ 193 w 252"/>
                  <a:gd name="T25" fmla="*/ 231 h 277"/>
                  <a:gd name="T26" fmla="*/ 222 w 252"/>
                  <a:gd name="T27" fmla="*/ 250 h 277"/>
                  <a:gd name="T28" fmla="*/ 252 w 252"/>
                  <a:gd name="T29" fmla="*/ 268 h 277"/>
                  <a:gd name="T30" fmla="*/ 251 w 252"/>
                  <a:gd name="T31" fmla="*/ 277 h 277"/>
                  <a:gd name="T32" fmla="*/ 173 w 252"/>
                  <a:gd name="T33" fmla="*/ 268 h 277"/>
                  <a:gd name="T34" fmla="*/ 147 w 252"/>
                  <a:gd name="T35" fmla="*/ 252 h 277"/>
                  <a:gd name="T36" fmla="*/ 119 w 252"/>
                  <a:gd name="T37" fmla="*/ 231 h 277"/>
                  <a:gd name="T38" fmla="*/ 92 w 252"/>
                  <a:gd name="T39" fmla="*/ 206 h 277"/>
                  <a:gd name="T40" fmla="*/ 67 w 252"/>
                  <a:gd name="T41" fmla="*/ 178 h 277"/>
                  <a:gd name="T42" fmla="*/ 43 w 252"/>
                  <a:gd name="T43" fmla="*/ 148 h 277"/>
                  <a:gd name="T44" fmla="*/ 24 w 252"/>
                  <a:gd name="T45" fmla="*/ 117 h 277"/>
                  <a:gd name="T46" fmla="*/ 0 w 252"/>
                  <a:gd name="T47" fmla="*/ 55 h 277"/>
                  <a:gd name="T48" fmla="*/ 4 w 252"/>
                  <a:gd name="T49" fmla="*/ 34 h 277"/>
                  <a:gd name="T50" fmla="*/ 12 w 252"/>
                  <a:gd name="T51" fmla="*/ 25 h 277"/>
                  <a:gd name="T52" fmla="*/ 22 w 252"/>
                  <a:gd name="T53" fmla="*/ 18 h 277"/>
                  <a:gd name="T54" fmla="*/ 44 w 252"/>
                  <a:gd name="T55" fmla="*/ 5 h 277"/>
                  <a:gd name="T56" fmla="*/ 67 w 252"/>
                  <a:gd name="T57" fmla="*/ 0 h 277"/>
                  <a:gd name="T58" fmla="*/ 69 w 252"/>
                  <a:gd name="T59" fmla="*/ 9 h 277"/>
                  <a:gd name="T60" fmla="*/ 69 w 252"/>
                  <a:gd name="T61" fmla="*/ 9 h 2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2" h="277">
                    <a:moveTo>
                      <a:pt x="69" y="9"/>
                    </a:moveTo>
                    <a:lnTo>
                      <a:pt x="39" y="29"/>
                    </a:lnTo>
                    <a:lnTo>
                      <a:pt x="29" y="62"/>
                    </a:lnTo>
                    <a:lnTo>
                      <a:pt x="38" y="79"/>
                    </a:lnTo>
                    <a:lnTo>
                      <a:pt x="53" y="102"/>
                    </a:lnTo>
                    <a:lnTo>
                      <a:pt x="75" y="127"/>
                    </a:lnTo>
                    <a:lnTo>
                      <a:pt x="101" y="153"/>
                    </a:lnTo>
                    <a:lnTo>
                      <a:pt x="114" y="166"/>
                    </a:lnTo>
                    <a:lnTo>
                      <a:pt x="127" y="178"/>
                    </a:lnTo>
                    <a:lnTo>
                      <a:pt x="141" y="189"/>
                    </a:lnTo>
                    <a:lnTo>
                      <a:pt x="153" y="201"/>
                    </a:lnTo>
                    <a:lnTo>
                      <a:pt x="176" y="219"/>
                    </a:lnTo>
                    <a:lnTo>
                      <a:pt x="193" y="231"/>
                    </a:lnTo>
                    <a:lnTo>
                      <a:pt x="222" y="250"/>
                    </a:lnTo>
                    <a:lnTo>
                      <a:pt x="252" y="268"/>
                    </a:lnTo>
                    <a:lnTo>
                      <a:pt x="251" y="277"/>
                    </a:lnTo>
                    <a:lnTo>
                      <a:pt x="173" y="268"/>
                    </a:lnTo>
                    <a:lnTo>
                      <a:pt x="147" y="252"/>
                    </a:lnTo>
                    <a:lnTo>
                      <a:pt x="119" y="231"/>
                    </a:lnTo>
                    <a:lnTo>
                      <a:pt x="92" y="206"/>
                    </a:lnTo>
                    <a:lnTo>
                      <a:pt x="67" y="178"/>
                    </a:lnTo>
                    <a:lnTo>
                      <a:pt x="43" y="148"/>
                    </a:lnTo>
                    <a:lnTo>
                      <a:pt x="24" y="117"/>
                    </a:lnTo>
                    <a:lnTo>
                      <a:pt x="0" y="55"/>
                    </a:lnTo>
                    <a:lnTo>
                      <a:pt x="4" y="34"/>
                    </a:lnTo>
                    <a:lnTo>
                      <a:pt x="12" y="25"/>
                    </a:lnTo>
                    <a:lnTo>
                      <a:pt x="22" y="18"/>
                    </a:lnTo>
                    <a:lnTo>
                      <a:pt x="44" y="5"/>
                    </a:lnTo>
                    <a:lnTo>
                      <a:pt x="67" y="0"/>
                    </a:lnTo>
                    <a:lnTo>
                      <a:pt x="69"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42" name="Freeform 67"/>
              <p:cNvSpPr>
                <a:spLocks/>
              </p:cNvSpPr>
              <p:nvPr/>
            </p:nvSpPr>
            <p:spPr bwMode="auto">
              <a:xfrm>
                <a:off x="1224" y="2804"/>
                <a:ext cx="185" cy="408"/>
              </a:xfrm>
              <a:custGeom>
                <a:avLst/>
                <a:gdLst>
                  <a:gd name="T0" fmla="*/ 178 w 185"/>
                  <a:gd name="T1" fmla="*/ 25 h 408"/>
                  <a:gd name="T2" fmla="*/ 149 w 185"/>
                  <a:gd name="T3" fmla="*/ 32 h 408"/>
                  <a:gd name="T4" fmla="*/ 128 w 185"/>
                  <a:gd name="T5" fmla="*/ 49 h 408"/>
                  <a:gd name="T6" fmla="*/ 101 w 185"/>
                  <a:gd name="T7" fmla="*/ 108 h 408"/>
                  <a:gd name="T8" fmla="*/ 81 w 185"/>
                  <a:gd name="T9" fmla="*/ 238 h 408"/>
                  <a:gd name="T10" fmla="*/ 70 w 185"/>
                  <a:gd name="T11" fmla="*/ 279 h 408"/>
                  <a:gd name="T12" fmla="*/ 50 w 185"/>
                  <a:gd name="T13" fmla="*/ 325 h 408"/>
                  <a:gd name="T14" fmla="*/ 27 w 185"/>
                  <a:gd name="T15" fmla="*/ 371 h 408"/>
                  <a:gd name="T16" fmla="*/ 17 w 185"/>
                  <a:gd name="T17" fmla="*/ 391 h 408"/>
                  <a:gd name="T18" fmla="*/ 7 w 185"/>
                  <a:gd name="T19" fmla="*/ 408 h 408"/>
                  <a:gd name="T20" fmla="*/ 0 w 185"/>
                  <a:gd name="T21" fmla="*/ 405 h 408"/>
                  <a:gd name="T22" fmla="*/ 20 w 185"/>
                  <a:gd name="T23" fmla="*/ 317 h 408"/>
                  <a:gd name="T24" fmla="*/ 40 w 185"/>
                  <a:gd name="T25" fmla="*/ 231 h 408"/>
                  <a:gd name="T26" fmla="*/ 51 w 185"/>
                  <a:gd name="T27" fmla="*/ 158 h 408"/>
                  <a:gd name="T28" fmla="*/ 59 w 185"/>
                  <a:gd name="T29" fmla="*/ 119 h 408"/>
                  <a:gd name="T30" fmla="*/ 71 w 185"/>
                  <a:gd name="T31" fmla="*/ 82 h 408"/>
                  <a:gd name="T32" fmla="*/ 87 w 185"/>
                  <a:gd name="T33" fmla="*/ 49 h 408"/>
                  <a:gd name="T34" fmla="*/ 111 w 185"/>
                  <a:gd name="T35" fmla="*/ 22 h 408"/>
                  <a:gd name="T36" fmla="*/ 126 w 185"/>
                  <a:gd name="T37" fmla="*/ 13 h 408"/>
                  <a:gd name="T38" fmla="*/ 143 w 185"/>
                  <a:gd name="T39" fmla="*/ 5 h 408"/>
                  <a:gd name="T40" fmla="*/ 185 w 185"/>
                  <a:gd name="T41" fmla="*/ 0 h 408"/>
                  <a:gd name="T42" fmla="*/ 178 w 185"/>
                  <a:gd name="T43" fmla="*/ 25 h 408"/>
                  <a:gd name="T44" fmla="*/ 178 w 185"/>
                  <a:gd name="T45" fmla="*/ 25 h 4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85" h="408">
                    <a:moveTo>
                      <a:pt x="178" y="25"/>
                    </a:moveTo>
                    <a:lnTo>
                      <a:pt x="149" y="32"/>
                    </a:lnTo>
                    <a:lnTo>
                      <a:pt x="128" y="49"/>
                    </a:lnTo>
                    <a:lnTo>
                      <a:pt x="101" y="108"/>
                    </a:lnTo>
                    <a:lnTo>
                      <a:pt x="81" y="238"/>
                    </a:lnTo>
                    <a:lnTo>
                      <a:pt x="70" y="279"/>
                    </a:lnTo>
                    <a:lnTo>
                      <a:pt x="50" y="325"/>
                    </a:lnTo>
                    <a:lnTo>
                      <a:pt x="27" y="371"/>
                    </a:lnTo>
                    <a:lnTo>
                      <a:pt x="17" y="391"/>
                    </a:lnTo>
                    <a:lnTo>
                      <a:pt x="7" y="408"/>
                    </a:lnTo>
                    <a:lnTo>
                      <a:pt x="0" y="405"/>
                    </a:lnTo>
                    <a:lnTo>
                      <a:pt x="20" y="317"/>
                    </a:lnTo>
                    <a:lnTo>
                      <a:pt x="40" y="231"/>
                    </a:lnTo>
                    <a:lnTo>
                      <a:pt x="51" y="158"/>
                    </a:lnTo>
                    <a:lnTo>
                      <a:pt x="59" y="119"/>
                    </a:lnTo>
                    <a:lnTo>
                      <a:pt x="71" y="82"/>
                    </a:lnTo>
                    <a:lnTo>
                      <a:pt x="87" y="49"/>
                    </a:lnTo>
                    <a:lnTo>
                      <a:pt x="111" y="22"/>
                    </a:lnTo>
                    <a:lnTo>
                      <a:pt x="126" y="13"/>
                    </a:lnTo>
                    <a:lnTo>
                      <a:pt x="143" y="5"/>
                    </a:lnTo>
                    <a:lnTo>
                      <a:pt x="185" y="0"/>
                    </a:lnTo>
                    <a:lnTo>
                      <a:pt x="178"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43" name="Freeform 68"/>
              <p:cNvSpPr>
                <a:spLocks/>
              </p:cNvSpPr>
              <p:nvPr/>
            </p:nvSpPr>
            <p:spPr bwMode="auto">
              <a:xfrm>
                <a:off x="1058" y="3123"/>
                <a:ext cx="201" cy="224"/>
              </a:xfrm>
              <a:custGeom>
                <a:avLst/>
                <a:gdLst>
                  <a:gd name="T0" fmla="*/ 201 w 201"/>
                  <a:gd name="T1" fmla="*/ 5 h 224"/>
                  <a:gd name="T2" fmla="*/ 185 w 201"/>
                  <a:gd name="T3" fmla="*/ 23 h 224"/>
                  <a:gd name="T4" fmla="*/ 164 w 201"/>
                  <a:gd name="T5" fmla="*/ 41 h 224"/>
                  <a:gd name="T6" fmla="*/ 136 w 201"/>
                  <a:gd name="T7" fmla="*/ 77 h 224"/>
                  <a:gd name="T8" fmla="*/ 121 w 201"/>
                  <a:gd name="T9" fmla="*/ 91 h 224"/>
                  <a:gd name="T10" fmla="*/ 96 w 201"/>
                  <a:gd name="T11" fmla="*/ 99 h 224"/>
                  <a:gd name="T12" fmla="*/ 84 w 201"/>
                  <a:gd name="T13" fmla="*/ 115 h 224"/>
                  <a:gd name="T14" fmla="*/ 67 w 201"/>
                  <a:gd name="T15" fmla="*/ 150 h 224"/>
                  <a:gd name="T16" fmla="*/ 50 w 201"/>
                  <a:gd name="T17" fmla="*/ 189 h 224"/>
                  <a:gd name="T18" fmla="*/ 39 w 201"/>
                  <a:gd name="T19" fmla="*/ 213 h 224"/>
                  <a:gd name="T20" fmla="*/ 25 w 201"/>
                  <a:gd name="T21" fmla="*/ 224 h 224"/>
                  <a:gd name="T22" fmla="*/ 10 w 201"/>
                  <a:gd name="T23" fmla="*/ 223 h 224"/>
                  <a:gd name="T24" fmla="*/ 0 w 201"/>
                  <a:gd name="T25" fmla="*/ 195 h 224"/>
                  <a:gd name="T26" fmla="*/ 17 w 201"/>
                  <a:gd name="T27" fmla="*/ 157 h 224"/>
                  <a:gd name="T28" fmla="*/ 38 w 201"/>
                  <a:gd name="T29" fmla="*/ 114 h 224"/>
                  <a:gd name="T30" fmla="*/ 52 w 201"/>
                  <a:gd name="T31" fmla="*/ 94 h 224"/>
                  <a:gd name="T32" fmla="*/ 67 w 201"/>
                  <a:gd name="T33" fmla="*/ 77 h 224"/>
                  <a:gd name="T34" fmla="*/ 83 w 201"/>
                  <a:gd name="T35" fmla="*/ 67 h 224"/>
                  <a:gd name="T36" fmla="*/ 99 w 201"/>
                  <a:gd name="T37" fmla="*/ 63 h 224"/>
                  <a:gd name="T38" fmla="*/ 132 w 201"/>
                  <a:gd name="T39" fmla="*/ 56 h 224"/>
                  <a:gd name="T40" fmla="*/ 159 w 201"/>
                  <a:gd name="T41" fmla="*/ 35 h 224"/>
                  <a:gd name="T42" fmla="*/ 167 w 201"/>
                  <a:gd name="T43" fmla="*/ 26 h 224"/>
                  <a:gd name="T44" fmla="*/ 183 w 201"/>
                  <a:gd name="T45" fmla="*/ 11 h 224"/>
                  <a:gd name="T46" fmla="*/ 197 w 201"/>
                  <a:gd name="T47" fmla="*/ 0 h 224"/>
                  <a:gd name="T48" fmla="*/ 201 w 201"/>
                  <a:gd name="T49" fmla="*/ 5 h 224"/>
                  <a:gd name="T50" fmla="*/ 201 w 201"/>
                  <a:gd name="T51" fmla="*/ 5 h 2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01" h="224">
                    <a:moveTo>
                      <a:pt x="201" y="5"/>
                    </a:moveTo>
                    <a:lnTo>
                      <a:pt x="185" y="23"/>
                    </a:lnTo>
                    <a:lnTo>
                      <a:pt x="164" y="41"/>
                    </a:lnTo>
                    <a:lnTo>
                      <a:pt x="136" y="77"/>
                    </a:lnTo>
                    <a:lnTo>
                      <a:pt x="121" y="91"/>
                    </a:lnTo>
                    <a:lnTo>
                      <a:pt x="96" y="99"/>
                    </a:lnTo>
                    <a:lnTo>
                      <a:pt x="84" y="115"/>
                    </a:lnTo>
                    <a:lnTo>
                      <a:pt x="67" y="150"/>
                    </a:lnTo>
                    <a:lnTo>
                      <a:pt x="50" y="189"/>
                    </a:lnTo>
                    <a:lnTo>
                      <a:pt x="39" y="213"/>
                    </a:lnTo>
                    <a:lnTo>
                      <a:pt x="25" y="224"/>
                    </a:lnTo>
                    <a:lnTo>
                      <a:pt x="10" y="223"/>
                    </a:lnTo>
                    <a:lnTo>
                      <a:pt x="0" y="195"/>
                    </a:lnTo>
                    <a:lnTo>
                      <a:pt x="17" y="157"/>
                    </a:lnTo>
                    <a:lnTo>
                      <a:pt x="38" y="114"/>
                    </a:lnTo>
                    <a:lnTo>
                      <a:pt x="52" y="94"/>
                    </a:lnTo>
                    <a:lnTo>
                      <a:pt x="67" y="77"/>
                    </a:lnTo>
                    <a:lnTo>
                      <a:pt x="83" y="67"/>
                    </a:lnTo>
                    <a:lnTo>
                      <a:pt x="99" y="63"/>
                    </a:lnTo>
                    <a:lnTo>
                      <a:pt x="132" y="56"/>
                    </a:lnTo>
                    <a:lnTo>
                      <a:pt x="159" y="35"/>
                    </a:lnTo>
                    <a:lnTo>
                      <a:pt x="167" y="26"/>
                    </a:lnTo>
                    <a:lnTo>
                      <a:pt x="183" y="11"/>
                    </a:lnTo>
                    <a:lnTo>
                      <a:pt x="197" y="0"/>
                    </a:lnTo>
                    <a:lnTo>
                      <a:pt x="201"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44" name="Freeform 69"/>
              <p:cNvSpPr>
                <a:spLocks/>
              </p:cNvSpPr>
              <p:nvPr/>
            </p:nvSpPr>
            <p:spPr bwMode="auto">
              <a:xfrm>
                <a:off x="912" y="2882"/>
                <a:ext cx="155" cy="183"/>
              </a:xfrm>
              <a:custGeom>
                <a:avLst/>
                <a:gdLst>
                  <a:gd name="T0" fmla="*/ 40 w 155"/>
                  <a:gd name="T1" fmla="*/ 142 h 183"/>
                  <a:gd name="T2" fmla="*/ 89 w 155"/>
                  <a:gd name="T3" fmla="*/ 143 h 183"/>
                  <a:gd name="T4" fmla="*/ 133 w 155"/>
                  <a:gd name="T5" fmla="*/ 123 h 183"/>
                  <a:gd name="T6" fmla="*/ 138 w 155"/>
                  <a:gd name="T7" fmla="*/ 129 h 183"/>
                  <a:gd name="T8" fmla="*/ 128 w 155"/>
                  <a:gd name="T9" fmla="*/ 139 h 183"/>
                  <a:gd name="T10" fmla="*/ 113 w 155"/>
                  <a:gd name="T11" fmla="*/ 152 h 183"/>
                  <a:gd name="T12" fmla="*/ 94 w 155"/>
                  <a:gd name="T13" fmla="*/ 163 h 183"/>
                  <a:gd name="T14" fmla="*/ 74 w 155"/>
                  <a:gd name="T15" fmla="*/ 173 h 183"/>
                  <a:gd name="T16" fmla="*/ 35 w 155"/>
                  <a:gd name="T17" fmla="*/ 183 h 183"/>
                  <a:gd name="T18" fmla="*/ 6 w 155"/>
                  <a:gd name="T19" fmla="*/ 168 h 183"/>
                  <a:gd name="T20" fmla="*/ 0 w 155"/>
                  <a:gd name="T21" fmla="*/ 138 h 183"/>
                  <a:gd name="T22" fmla="*/ 12 w 155"/>
                  <a:gd name="T23" fmla="*/ 108 h 183"/>
                  <a:gd name="T24" fmla="*/ 35 w 155"/>
                  <a:gd name="T25" fmla="*/ 81 h 183"/>
                  <a:gd name="T26" fmla="*/ 47 w 155"/>
                  <a:gd name="T27" fmla="*/ 70 h 183"/>
                  <a:gd name="T28" fmla="*/ 59 w 155"/>
                  <a:gd name="T29" fmla="*/ 60 h 183"/>
                  <a:gd name="T30" fmla="*/ 92 w 155"/>
                  <a:gd name="T31" fmla="*/ 41 h 183"/>
                  <a:gd name="T32" fmla="*/ 126 w 155"/>
                  <a:gd name="T33" fmla="*/ 23 h 183"/>
                  <a:gd name="T34" fmla="*/ 149 w 155"/>
                  <a:gd name="T35" fmla="*/ 0 h 183"/>
                  <a:gd name="T36" fmla="*/ 155 w 155"/>
                  <a:gd name="T37" fmla="*/ 5 h 183"/>
                  <a:gd name="T38" fmla="*/ 145 w 155"/>
                  <a:gd name="T39" fmla="*/ 21 h 183"/>
                  <a:gd name="T40" fmla="*/ 129 w 155"/>
                  <a:gd name="T41" fmla="*/ 39 h 183"/>
                  <a:gd name="T42" fmla="*/ 109 w 155"/>
                  <a:gd name="T43" fmla="*/ 58 h 183"/>
                  <a:gd name="T44" fmla="*/ 87 w 155"/>
                  <a:gd name="T45" fmla="*/ 76 h 183"/>
                  <a:gd name="T46" fmla="*/ 67 w 155"/>
                  <a:gd name="T47" fmla="*/ 94 h 183"/>
                  <a:gd name="T48" fmla="*/ 51 w 155"/>
                  <a:gd name="T49" fmla="*/ 112 h 183"/>
                  <a:gd name="T50" fmla="*/ 40 w 155"/>
                  <a:gd name="T51" fmla="*/ 142 h 183"/>
                  <a:gd name="T52" fmla="*/ 40 w 155"/>
                  <a:gd name="T53" fmla="*/ 142 h 18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5" h="183">
                    <a:moveTo>
                      <a:pt x="40" y="142"/>
                    </a:moveTo>
                    <a:lnTo>
                      <a:pt x="89" y="143"/>
                    </a:lnTo>
                    <a:lnTo>
                      <a:pt x="133" y="123"/>
                    </a:lnTo>
                    <a:lnTo>
                      <a:pt x="138" y="129"/>
                    </a:lnTo>
                    <a:lnTo>
                      <a:pt x="128" y="139"/>
                    </a:lnTo>
                    <a:lnTo>
                      <a:pt x="113" y="152"/>
                    </a:lnTo>
                    <a:lnTo>
                      <a:pt x="94" y="163"/>
                    </a:lnTo>
                    <a:lnTo>
                      <a:pt x="74" y="173"/>
                    </a:lnTo>
                    <a:lnTo>
                      <a:pt x="35" y="183"/>
                    </a:lnTo>
                    <a:lnTo>
                      <a:pt x="6" y="168"/>
                    </a:lnTo>
                    <a:lnTo>
                      <a:pt x="0" y="138"/>
                    </a:lnTo>
                    <a:lnTo>
                      <a:pt x="12" y="108"/>
                    </a:lnTo>
                    <a:lnTo>
                      <a:pt x="35" y="81"/>
                    </a:lnTo>
                    <a:lnTo>
                      <a:pt x="47" y="70"/>
                    </a:lnTo>
                    <a:lnTo>
                      <a:pt x="59" y="60"/>
                    </a:lnTo>
                    <a:lnTo>
                      <a:pt x="92" y="41"/>
                    </a:lnTo>
                    <a:lnTo>
                      <a:pt x="126" y="23"/>
                    </a:lnTo>
                    <a:lnTo>
                      <a:pt x="149" y="0"/>
                    </a:lnTo>
                    <a:lnTo>
                      <a:pt x="155" y="5"/>
                    </a:lnTo>
                    <a:lnTo>
                      <a:pt x="145" y="21"/>
                    </a:lnTo>
                    <a:lnTo>
                      <a:pt x="129" y="39"/>
                    </a:lnTo>
                    <a:lnTo>
                      <a:pt x="109" y="58"/>
                    </a:lnTo>
                    <a:lnTo>
                      <a:pt x="87" y="76"/>
                    </a:lnTo>
                    <a:lnTo>
                      <a:pt x="67" y="94"/>
                    </a:lnTo>
                    <a:lnTo>
                      <a:pt x="51" y="112"/>
                    </a:lnTo>
                    <a:lnTo>
                      <a:pt x="40" y="1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45" name="Freeform 70"/>
              <p:cNvSpPr>
                <a:spLocks/>
              </p:cNvSpPr>
              <p:nvPr/>
            </p:nvSpPr>
            <p:spPr bwMode="auto">
              <a:xfrm>
                <a:off x="800" y="2886"/>
                <a:ext cx="235" cy="260"/>
              </a:xfrm>
              <a:custGeom>
                <a:avLst/>
                <a:gdLst>
                  <a:gd name="T0" fmla="*/ 147 w 235"/>
                  <a:gd name="T1" fmla="*/ 7 h 260"/>
                  <a:gd name="T2" fmla="*/ 129 w 235"/>
                  <a:gd name="T3" fmla="*/ 25 h 260"/>
                  <a:gd name="T4" fmla="*/ 112 w 235"/>
                  <a:gd name="T5" fmla="*/ 42 h 260"/>
                  <a:gd name="T6" fmla="*/ 82 w 235"/>
                  <a:gd name="T7" fmla="*/ 79 h 260"/>
                  <a:gd name="T8" fmla="*/ 39 w 235"/>
                  <a:gd name="T9" fmla="*/ 166 h 260"/>
                  <a:gd name="T10" fmla="*/ 40 w 235"/>
                  <a:gd name="T11" fmla="*/ 185 h 260"/>
                  <a:gd name="T12" fmla="*/ 50 w 235"/>
                  <a:gd name="T13" fmla="*/ 199 h 260"/>
                  <a:gd name="T14" fmla="*/ 65 w 235"/>
                  <a:gd name="T15" fmla="*/ 210 h 260"/>
                  <a:gd name="T16" fmla="*/ 83 w 235"/>
                  <a:gd name="T17" fmla="*/ 217 h 260"/>
                  <a:gd name="T18" fmla="*/ 129 w 235"/>
                  <a:gd name="T19" fmla="*/ 222 h 260"/>
                  <a:gd name="T20" fmla="*/ 164 w 235"/>
                  <a:gd name="T21" fmla="*/ 212 h 260"/>
                  <a:gd name="T22" fmla="*/ 194 w 235"/>
                  <a:gd name="T23" fmla="*/ 191 h 260"/>
                  <a:gd name="T24" fmla="*/ 211 w 235"/>
                  <a:gd name="T25" fmla="*/ 179 h 260"/>
                  <a:gd name="T26" fmla="*/ 228 w 235"/>
                  <a:gd name="T27" fmla="*/ 165 h 260"/>
                  <a:gd name="T28" fmla="*/ 235 w 235"/>
                  <a:gd name="T29" fmla="*/ 165 h 260"/>
                  <a:gd name="T30" fmla="*/ 235 w 235"/>
                  <a:gd name="T31" fmla="*/ 171 h 260"/>
                  <a:gd name="T32" fmla="*/ 222 w 235"/>
                  <a:gd name="T33" fmla="*/ 190 h 260"/>
                  <a:gd name="T34" fmla="*/ 206 w 235"/>
                  <a:gd name="T35" fmla="*/ 208 h 260"/>
                  <a:gd name="T36" fmla="*/ 187 w 235"/>
                  <a:gd name="T37" fmla="*/ 224 h 260"/>
                  <a:gd name="T38" fmla="*/ 166 w 235"/>
                  <a:gd name="T39" fmla="*/ 239 h 260"/>
                  <a:gd name="T40" fmla="*/ 143 w 235"/>
                  <a:gd name="T41" fmla="*/ 252 h 260"/>
                  <a:gd name="T42" fmla="*/ 121 w 235"/>
                  <a:gd name="T43" fmla="*/ 259 h 260"/>
                  <a:gd name="T44" fmla="*/ 73 w 235"/>
                  <a:gd name="T45" fmla="*/ 260 h 260"/>
                  <a:gd name="T46" fmla="*/ 40 w 235"/>
                  <a:gd name="T47" fmla="*/ 245 h 260"/>
                  <a:gd name="T48" fmla="*/ 14 w 235"/>
                  <a:gd name="T49" fmla="*/ 222 h 260"/>
                  <a:gd name="T50" fmla="*/ 0 w 235"/>
                  <a:gd name="T51" fmla="*/ 190 h 260"/>
                  <a:gd name="T52" fmla="*/ 3 w 235"/>
                  <a:gd name="T53" fmla="*/ 155 h 260"/>
                  <a:gd name="T54" fmla="*/ 13 w 235"/>
                  <a:gd name="T55" fmla="*/ 131 h 260"/>
                  <a:gd name="T56" fmla="*/ 25 w 235"/>
                  <a:gd name="T57" fmla="*/ 110 h 260"/>
                  <a:gd name="T58" fmla="*/ 39 w 235"/>
                  <a:gd name="T59" fmla="*/ 90 h 260"/>
                  <a:gd name="T60" fmla="*/ 55 w 235"/>
                  <a:gd name="T61" fmla="*/ 70 h 260"/>
                  <a:gd name="T62" fmla="*/ 73 w 235"/>
                  <a:gd name="T63" fmla="*/ 51 h 260"/>
                  <a:gd name="T64" fmla="*/ 95 w 235"/>
                  <a:gd name="T65" fmla="*/ 31 h 260"/>
                  <a:gd name="T66" fmla="*/ 121 w 235"/>
                  <a:gd name="T67" fmla="*/ 12 h 260"/>
                  <a:gd name="T68" fmla="*/ 142 w 235"/>
                  <a:gd name="T69" fmla="*/ 0 h 260"/>
                  <a:gd name="T70" fmla="*/ 147 w 235"/>
                  <a:gd name="T71" fmla="*/ 7 h 260"/>
                  <a:gd name="T72" fmla="*/ 147 w 235"/>
                  <a:gd name="T73" fmla="*/ 7 h 2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5" h="260">
                    <a:moveTo>
                      <a:pt x="147" y="7"/>
                    </a:moveTo>
                    <a:lnTo>
                      <a:pt x="129" y="25"/>
                    </a:lnTo>
                    <a:lnTo>
                      <a:pt x="112" y="42"/>
                    </a:lnTo>
                    <a:lnTo>
                      <a:pt x="82" y="79"/>
                    </a:lnTo>
                    <a:lnTo>
                      <a:pt x="39" y="166"/>
                    </a:lnTo>
                    <a:lnTo>
                      <a:pt x="40" y="185"/>
                    </a:lnTo>
                    <a:lnTo>
                      <a:pt x="50" y="199"/>
                    </a:lnTo>
                    <a:lnTo>
                      <a:pt x="65" y="210"/>
                    </a:lnTo>
                    <a:lnTo>
                      <a:pt x="83" y="217"/>
                    </a:lnTo>
                    <a:lnTo>
                      <a:pt x="129" y="222"/>
                    </a:lnTo>
                    <a:lnTo>
                      <a:pt x="164" y="212"/>
                    </a:lnTo>
                    <a:lnTo>
                      <a:pt x="194" y="191"/>
                    </a:lnTo>
                    <a:lnTo>
                      <a:pt x="211" y="179"/>
                    </a:lnTo>
                    <a:lnTo>
                      <a:pt x="228" y="165"/>
                    </a:lnTo>
                    <a:lnTo>
                      <a:pt x="235" y="165"/>
                    </a:lnTo>
                    <a:lnTo>
                      <a:pt x="235" y="171"/>
                    </a:lnTo>
                    <a:lnTo>
                      <a:pt x="222" y="190"/>
                    </a:lnTo>
                    <a:lnTo>
                      <a:pt x="206" y="208"/>
                    </a:lnTo>
                    <a:lnTo>
                      <a:pt x="187" y="224"/>
                    </a:lnTo>
                    <a:lnTo>
                      <a:pt x="166" y="239"/>
                    </a:lnTo>
                    <a:lnTo>
                      <a:pt x="143" y="252"/>
                    </a:lnTo>
                    <a:lnTo>
                      <a:pt x="121" y="259"/>
                    </a:lnTo>
                    <a:lnTo>
                      <a:pt x="73" y="260"/>
                    </a:lnTo>
                    <a:lnTo>
                      <a:pt x="40" y="245"/>
                    </a:lnTo>
                    <a:lnTo>
                      <a:pt x="14" y="222"/>
                    </a:lnTo>
                    <a:lnTo>
                      <a:pt x="0" y="190"/>
                    </a:lnTo>
                    <a:lnTo>
                      <a:pt x="3" y="155"/>
                    </a:lnTo>
                    <a:lnTo>
                      <a:pt x="13" y="131"/>
                    </a:lnTo>
                    <a:lnTo>
                      <a:pt x="25" y="110"/>
                    </a:lnTo>
                    <a:lnTo>
                      <a:pt x="39" y="90"/>
                    </a:lnTo>
                    <a:lnTo>
                      <a:pt x="55" y="70"/>
                    </a:lnTo>
                    <a:lnTo>
                      <a:pt x="73" y="51"/>
                    </a:lnTo>
                    <a:lnTo>
                      <a:pt x="95" y="31"/>
                    </a:lnTo>
                    <a:lnTo>
                      <a:pt x="121" y="12"/>
                    </a:lnTo>
                    <a:lnTo>
                      <a:pt x="142" y="0"/>
                    </a:lnTo>
                    <a:lnTo>
                      <a:pt x="147"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46" name="Freeform 71"/>
              <p:cNvSpPr>
                <a:spLocks/>
              </p:cNvSpPr>
              <p:nvPr/>
            </p:nvSpPr>
            <p:spPr bwMode="auto">
              <a:xfrm>
                <a:off x="872" y="3140"/>
                <a:ext cx="248" cy="678"/>
              </a:xfrm>
              <a:custGeom>
                <a:avLst/>
                <a:gdLst>
                  <a:gd name="T0" fmla="*/ 6 w 248"/>
                  <a:gd name="T1" fmla="*/ 0 h 678"/>
                  <a:gd name="T2" fmla="*/ 32 w 248"/>
                  <a:gd name="T3" fmla="*/ 35 h 678"/>
                  <a:gd name="T4" fmla="*/ 44 w 248"/>
                  <a:gd name="T5" fmla="*/ 78 h 678"/>
                  <a:gd name="T6" fmla="*/ 52 w 248"/>
                  <a:gd name="T7" fmla="*/ 117 h 678"/>
                  <a:gd name="T8" fmla="*/ 64 w 248"/>
                  <a:gd name="T9" fmla="*/ 155 h 678"/>
                  <a:gd name="T10" fmla="*/ 79 w 248"/>
                  <a:gd name="T11" fmla="*/ 193 h 678"/>
                  <a:gd name="T12" fmla="*/ 94 w 248"/>
                  <a:gd name="T13" fmla="*/ 231 h 678"/>
                  <a:gd name="T14" fmla="*/ 110 w 248"/>
                  <a:gd name="T15" fmla="*/ 269 h 678"/>
                  <a:gd name="T16" fmla="*/ 124 w 248"/>
                  <a:gd name="T17" fmla="*/ 307 h 678"/>
                  <a:gd name="T18" fmla="*/ 145 w 248"/>
                  <a:gd name="T19" fmla="*/ 385 h 678"/>
                  <a:gd name="T20" fmla="*/ 169 w 248"/>
                  <a:gd name="T21" fmla="*/ 539 h 678"/>
                  <a:gd name="T22" fmla="*/ 179 w 248"/>
                  <a:gd name="T23" fmla="*/ 576 h 678"/>
                  <a:gd name="T24" fmla="*/ 195 w 248"/>
                  <a:gd name="T25" fmla="*/ 610 h 678"/>
                  <a:gd name="T26" fmla="*/ 218 w 248"/>
                  <a:gd name="T27" fmla="*/ 643 h 678"/>
                  <a:gd name="T28" fmla="*/ 231 w 248"/>
                  <a:gd name="T29" fmla="*/ 658 h 678"/>
                  <a:gd name="T30" fmla="*/ 248 w 248"/>
                  <a:gd name="T31" fmla="*/ 672 h 678"/>
                  <a:gd name="T32" fmla="*/ 243 w 248"/>
                  <a:gd name="T33" fmla="*/ 678 h 678"/>
                  <a:gd name="T34" fmla="*/ 228 w 248"/>
                  <a:gd name="T35" fmla="*/ 667 h 678"/>
                  <a:gd name="T36" fmla="*/ 210 w 248"/>
                  <a:gd name="T37" fmla="*/ 654 h 678"/>
                  <a:gd name="T38" fmla="*/ 193 w 248"/>
                  <a:gd name="T39" fmla="*/ 640 h 678"/>
                  <a:gd name="T40" fmla="*/ 174 w 248"/>
                  <a:gd name="T41" fmla="*/ 625 h 678"/>
                  <a:gd name="T42" fmla="*/ 158 w 248"/>
                  <a:gd name="T43" fmla="*/ 610 h 678"/>
                  <a:gd name="T44" fmla="*/ 143 w 248"/>
                  <a:gd name="T45" fmla="*/ 594 h 678"/>
                  <a:gd name="T46" fmla="*/ 120 w 248"/>
                  <a:gd name="T47" fmla="*/ 560 h 678"/>
                  <a:gd name="T48" fmla="*/ 106 w 248"/>
                  <a:gd name="T49" fmla="*/ 477 h 678"/>
                  <a:gd name="T50" fmla="*/ 99 w 248"/>
                  <a:gd name="T51" fmla="*/ 392 h 678"/>
                  <a:gd name="T52" fmla="*/ 90 w 248"/>
                  <a:gd name="T53" fmla="*/ 353 h 678"/>
                  <a:gd name="T54" fmla="*/ 80 w 248"/>
                  <a:gd name="T55" fmla="*/ 315 h 678"/>
                  <a:gd name="T56" fmla="*/ 67 w 248"/>
                  <a:gd name="T57" fmla="*/ 277 h 678"/>
                  <a:gd name="T58" fmla="*/ 55 w 248"/>
                  <a:gd name="T59" fmla="*/ 238 h 678"/>
                  <a:gd name="T60" fmla="*/ 42 w 248"/>
                  <a:gd name="T61" fmla="*/ 199 h 678"/>
                  <a:gd name="T62" fmla="*/ 31 w 248"/>
                  <a:gd name="T63" fmla="*/ 160 h 678"/>
                  <a:gd name="T64" fmla="*/ 15 w 248"/>
                  <a:gd name="T65" fmla="*/ 82 h 678"/>
                  <a:gd name="T66" fmla="*/ 15 w 248"/>
                  <a:gd name="T67" fmla="*/ 43 h 678"/>
                  <a:gd name="T68" fmla="*/ 11 w 248"/>
                  <a:gd name="T69" fmla="*/ 23 h 678"/>
                  <a:gd name="T70" fmla="*/ 0 w 248"/>
                  <a:gd name="T71" fmla="*/ 6 h 678"/>
                  <a:gd name="T72" fmla="*/ 6 w 248"/>
                  <a:gd name="T73" fmla="*/ 0 h 678"/>
                  <a:gd name="T74" fmla="*/ 6 w 248"/>
                  <a:gd name="T75" fmla="*/ 0 h 6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8" h="678">
                    <a:moveTo>
                      <a:pt x="6" y="0"/>
                    </a:moveTo>
                    <a:lnTo>
                      <a:pt x="32" y="35"/>
                    </a:lnTo>
                    <a:lnTo>
                      <a:pt x="44" y="78"/>
                    </a:lnTo>
                    <a:lnTo>
                      <a:pt x="52" y="117"/>
                    </a:lnTo>
                    <a:lnTo>
                      <a:pt x="64" y="155"/>
                    </a:lnTo>
                    <a:lnTo>
                      <a:pt x="79" y="193"/>
                    </a:lnTo>
                    <a:lnTo>
                      <a:pt x="94" y="231"/>
                    </a:lnTo>
                    <a:lnTo>
                      <a:pt x="110" y="269"/>
                    </a:lnTo>
                    <a:lnTo>
                      <a:pt x="124" y="307"/>
                    </a:lnTo>
                    <a:lnTo>
                      <a:pt x="145" y="385"/>
                    </a:lnTo>
                    <a:lnTo>
                      <a:pt x="169" y="539"/>
                    </a:lnTo>
                    <a:lnTo>
                      <a:pt x="179" y="576"/>
                    </a:lnTo>
                    <a:lnTo>
                      <a:pt x="195" y="610"/>
                    </a:lnTo>
                    <a:lnTo>
                      <a:pt x="218" y="643"/>
                    </a:lnTo>
                    <a:lnTo>
                      <a:pt x="231" y="658"/>
                    </a:lnTo>
                    <a:lnTo>
                      <a:pt x="248" y="672"/>
                    </a:lnTo>
                    <a:lnTo>
                      <a:pt x="243" y="678"/>
                    </a:lnTo>
                    <a:lnTo>
                      <a:pt x="228" y="667"/>
                    </a:lnTo>
                    <a:lnTo>
                      <a:pt x="210" y="654"/>
                    </a:lnTo>
                    <a:lnTo>
                      <a:pt x="193" y="640"/>
                    </a:lnTo>
                    <a:lnTo>
                      <a:pt x="174" y="625"/>
                    </a:lnTo>
                    <a:lnTo>
                      <a:pt x="158" y="610"/>
                    </a:lnTo>
                    <a:lnTo>
                      <a:pt x="143" y="594"/>
                    </a:lnTo>
                    <a:lnTo>
                      <a:pt x="120" y="560"/>
                    </a:lnTo>
                    <a:lnTo>
                      <a:pt x="106" y="477"/>
                    </a:lnTo>
                    <a:lnTo>
                      <a:pt x="99" y="392"/>
                    </a:lnTo>
                    <a:lnTo>
                      <a:pt x="90" y="353"/>
                    </a:lnTo>
                    <a:lnTo>
                      <a:pt x="80" y="315"/>
                    </a:lnTo>
                    <a:lnTo>
                      <a:pt x="67" y="277"/>
                    </a:lnTo>
                    <a:lnTo>
                      <a:pt x="55" y="238"/>
                    </a:lnTo>
                    <a:lnTo>
                      <a:pt x="42" y="199"/>
                    </a:lnTo>
                    <a:lnTo>
                      <a:pt x="31" y="160"/>
                    </a:lnTo>
                    <a:lnTo>
                      <a:pt x="15" y="82"/>
                    </a:lnTo>
                    <a:lnTo>
                      <a:pt x="15" y="43"/>
                    </a:lnTo>
                    <a:lnTo>
                      <a:pt x="11" y="23"/>
                    </a:lnTo>
                    <a:lnTo>
                      <a:pt x="0" y="6"/>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47" name="Freeform 72"/>
              <p:cNvSpPr>
                <a:spLocks/>
              </p:cNvSpPr>
              <p:nvPr/>
            </p:nvSpPr>
            <p:spPr bwMode="auto">
              <a:xfrm>
                <a:off x="1172" y="3607"/>
                <a:ext cx="405" cy="256"/>
              </a:xfrm>
              <a:custGeom>
                <a:avLst/>
                <a:gdLst>
                  <a:gd name="T0" fmla="*/ 3 w 405"/>
                  <a:gd name="T1" fmla="*/ 232 h 256"/>
                  <a:gd name="T2" fmla="*/ 86 w 405"/>
                  <a:gd name="T3" fmla="*/ 242 h 256"/>
                  <a:gd name="T4" fmla="*/ 161 w 405"/>
                  <a:gd name="T5" fmla="*/ 226 h 256"/>
                  <a:gd name="T6" fmla="*/ 193 w 405"/>
                  <a:gd name="T7" fmla="*/ 208 h 256"/>
                  <a:gd name="T8" fmla="*/ 225 w 405"/>
                  <a:gd name="T9" fmla="*/ 185 h 256"/>
                  <a:gd name="T10" fmla="*/ 252 w 405"/>
                  <a:gd name="T11" fmla="*/ 154 h 256"/>
                  <a:gd name="T12" fmla="*/ 276 w 405"/>
                  <a:gd name="T13" fmla="*/ 119 h 256"/>
                  <a:gd name="T14" fmla="*/ 290 w 405"/>
                  <a:gd name="T15" fmla="*/ 99 h 256"/>
                  <a:gd name="T16" fmla="*/ 304 w 405"/>
                  <a:gd name="T17" fmla="*/ 82 h 256"/>
                  <a:gd name="T18" fmla="*/ 319 w 405"/>
                  <a:gd name="T19" fmla="*/ 68 h 256"/>
                  <a:gd name="T20" fmla="*/ 335 w 405"/>
                  <a:gd name="T21" fmla="*/ 56 h 256"/>
                  <a:gd name="T22" fmla="*/ 350 w 405"/>
                  <a:gd name="T23" fmla="*/ 43 h 256"/>
                  <a:gd name="T24" fmla="*/ 366 w 405"/>
                  <a:gd name="T25" fmla="*/ 30 h 256"/>
                  <a:gd name="T26" fmla="*/ 382 w 405"/>
                  <a:gd name="T27" fmla="*/ 17 h 256"/>
                  <a:gd name="T28" fmla="*/ 399 w 405"/>
                  <a:gd name="T29" fmla="*/ 0 h 256"/>
                  <a:gd name="T30" fmla="*/ 405 w 405"/>
                  <a:gd name="T31" fmla="*/ 7 h 256"/>
                  <a:gd name="T32" fmla="*/ 380 w 405"/>
                  <a:gd name="T33" fmla="*/ 38 h 256"/>
                  <a:gd name="T34" fmla="*/ 359 w 405"/>
                  <a:gd name="T35" fmla="*/ 72 h 256"/>
                  <a:gd name="T36" fmla="*/ 340 w 405"/>
                  <a:gd name="T37" fmla="*/ 107 h 256"/>
                  <a:gd name="T38" fmla="*/ 321 w 405"/>
                  <a:gd name="T39" fmla="*/ 142 h 256"/>
                  <a:gd name="T40" fmla="*/ 307 w 405"/>
                  <a:gd name="T41" fmla="*/ 163 h 256"/>
                  <a:gd name="T42" fmla="*/ 294 w 405"/>
                  <a:gd name="T43" fmla="*/ 183 h 256"/>
                  <a:gd name="T44" fmla="*/ 277 w 405"/>
                  <a:gd name="T45" fmla="*/ 200 h 256"/>
                  <a:gd name="T46" fmla="*/ 260 w 405"/>
                  <a:gd name="T47" fmla="*/ 213 h 256"/>
                  <a:gd name="T48" fmla="*/ 242 w 405"/>
                  <a:gd name="T49" fmla="*/ 226 h 256"/>
                  <a:gd name="T50" fmla="*/ 222 w 405"/>
                  <a:gd name="T51" fmla="*/ 235 h 256"/>
                  <a:gd name="T52" fmla="*/ 181 w 405"/>
                  <a:gd name="T53" fmla="*/ 248 h 256"/>
                  <a:gd name="T54" fmla="*/ 92 w 405"/>
                  <a:gd name="T55" fmla="*/ 256 h 256"/>
                  <a:gd name="T56" fmla="*/ 0 w 405"/>
                  <a:gd name="T57" fmla="*/ 241 h 256"/>
                  <a:gd name="T58" fmla="*/ 3 w 405"/>
                  <a:gd name="T59" fmla="*/ 232 h 256"/>
                  <a:gd name="T60" fmla="*/ 3 w 405"/>
                  <a:gd name="T61" fmla="*/ 232 h 2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05" h="256">
                    <a:moveTo>
                      <a:pt x="3" y="232"/>
                    </a:moveTo>
                    <a:lnTo>
                      <a:pt x="86" y="242"/>
                    </a:lnTo>
                    <a:lnTo>
                      <a:pt x="161" y="226"/>
                    </a:lnTo>
                    <a:lnTo>
                      <a:pt x="193" y="208"/>
                    </a:lnTo>
                    <a:lnTo>
                      <a:pt x="225" y="185"/>
                    </a:lnTo>
                    <a:lnTo>
                      <a:pt x="252" y="154"/>
                    </a:lnTo>
                    <a:lnTo>
                      <a:pt x="276" y="119"/>
                    </a:lnTo>
                    <a:lnTo>
                      <a:pt x="290" y="99"/>
                    </a:lnTo>
                    <a:lnTo>
                      <a:pt x="304" y="82"/>
                    </a:lnTo>
                    <a:lnTo>
                      <a:pt x="319" y="68"/>
                    </a:lnTo>
                    <a:lnTo>
                      <a:pt x="335" y="56"/>
                    </a:lnTo>
                    <a:lnTo>
                      <a:pt x="350" y="43"/>
                    </a:lnTo>
                    <a:lnTo>
                      <a:pt x="366" y="30"/>
                    </a:lnTo>
                    <a:lnTo>
                      <a:pt x="382" y="17"/>
                    </a:lnTo>
                    <a:lnTo>
                      <a:pt x="399" y="0"/>
                    </a:lnTo>
                    <a:lnTo>
                      <a:pt x="405" y="7"/>
                    </a:lnTo>
                    <a:lnTo>
                      <a:pt x="380" y="38"/>
                    </a:lnTo>
                    <a:lnTo>
                      <a:pt x="359" y="72"/>
                    </a:lnTo>
                    <a:lnTo>
                      <a:pt x="340" y="107"/>
                    </a:lnTo>
                    <a:lnTo>
                      <a:pt x="321" y="142"/>
                    </a:lnTo>
                    <a:lnTo>
                      <a:pt x="307" y="163"/>
                    </a:lnTo>
                    <a:lnTo>
                      <a:pt x="294" y="183"/>
                    </a:lnTo>
                    <a:lnTo>
                      <a:pt x="277" y="200"/>
                    </a:lnTo>
                    <a:lnTo>
                      <a:pt x="260" y="213"/>
                    </a:lnTo>
                    <a:lnTo>
                      <a:pt x="242" y="226"/>
                    </a:lnTo>
                    <a:lnTo>
                      <a:pt x="222" y="235"/>
                    </a:lnTo>
                    <a:lnTo>
                      <a:pt x="181" y="248"/>
                    </a:lnTo>
                    <a:lnTo>
                      <a:pt x="92" y="256"/>
                    </a:lnTo>
                    <a:lnTo>
                      <a:pt x="0" y="241"/>
                    </a:lnTo>
                    <a:lnTo>
                      <a:pt x="3" y="2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48" name="Freeform 73"/>
              <p:cNvSpPr>
                <a:spLocks/>
              </p:cNvSpPr>
              <p:nvPr/>
            </p:nvSpPr>
            <p:spPr bwMode="auto">
              <a:xfrm>
                <a:off x="1390" y="2431"/>
                <a:ext cx="176" cy="199"/>
              </a:xfrm>
              <a:custGeom>
                <a:avLst/>
                <a:gdLst>
                  <a:gd name="T0" fmla="*/ 81 w 176"/>
                  <a:gd name="T1" fmla="*/ 66 h 199"/>
                  <a:gd name="T2" fmla="*/ 139 w 176"/>
                  <a:gd name="T3" fmla="*/ 92 h 199"/>
                  <a:gd name="T4" fmla="*/ 164 w 176"/>
                  <a:gd name="T5" fmla="*/ 117 h 199"/>
                  <a:gd name="T6" fmla="*/ 175 w 176"/>
                  <a:gd name="T7" fmla="*/ 143 h 199"/>
                  <a:gd name="T8" fmla="*/ 176 w 176"/>
                  <a:gd name="T9" fmla="*/ 197 h 199"/>
                  <a:gd name="T10" fmla="*/ 168 w 176"/>
                  <a:gd name="T11" fmla="*/ 199 h 199"/>
                  <a:gd name="T12" fmla="*/ 153 w 176"/>
                  <a:gd name="T13" fmla="*/ 178 h 199"/>
                  <a:gd name="T14" fmla="*/ 138 w 176"/>
                  <a:gd name="T15" fmla="*/ 155 h 199"/>
                  <a:gd name="T16" fmla="*/ 124 w 176"/>
                  <a:gd name="T17" fmla="*/ 134 h 199"/>
                  <a:gd name="T18" fmla="*/ 111 w 176"/>
                  <a:gd name="T19" fmla="*/ 117 h 199"/>
                  <a:gd name="T20" fmla="*/ 93 w 176"/>
                  <a:gd name="T21" fmla="*/ 107 h 199"/>
                  <a:gd name="T22" fmla="*/ 66 w 176"/>
                  <a:gd name="T23" fmla="*/ 104 h 199"/>
                  <a:gd name="T24" fmla="*/ 50 w 176"/>
                  <a:gd name="T25" fmla="*/ 100 h 199"/>
                  <a:gd name="T26" fmla="*/ 44 w 176"/>
                  <a:gd name="T27" fmla="*/ 87 h 199"/>
                  <a:gd name="T28" fmla="*/ 39 w 176"/>
                  <a:gd name="T29" fmla="*/ 40 h 199"/>
                  <a:gd name="T30" fmla="*/ 32 w 176"/>
                  <a:gd name="T31" fmla="*/ 15 h 199"/>
                  <a:gd name="T32" fmla="*/ 18 w 176"/>
                  <a:gd name="T33" fmla="*/ 8 h 199"/>
                  <a:gd name="T34" fmla="*/ 8 w 176"/>
                  <a:gd name="T35" fmla="*/ 13 h 199"/>
                  <a:gd name="T36" fmla="*/ 0 w 176"/>
                  <a:gd name="T37" fmla="*/ 8 h 199"/>
                  <a:gd name="T38" fmla="*/ 5 w 176"/>
                  <a:gd name="T39" fmla="*/ 0 h 199"/>
                  <a:gd name="T40" fmla="*/ 33 w 176"/>
                  <a:gd name="T41" fmla="*/ 3 h 199"/>
                  <a:gd name="T42" fmla="*/ 57 w 176"/>
                  <a:gd name="T43" fmla="*/ 16 h 199"/>
                  <a:gd name="T44" fmla="*/ 81 w 176"/>
                  <a:gd name="T45" fmla="*/ 66 h 199"/>
                  <a:gd name="T46" fmla="*/ 81 w 176"/>
                  <a:gd name="T47" fmla="*/ 66 h 1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76" h="199">
                    <a:moveTo>
                      <a:pt x="81" y="66"/>
                    </a:moveTo>
                    <a:lnTo>
                      <a:pt x="139" y="92"/>
                    </a:lnTo>
                    <a:lnTo>
                      <a:pt x="164" y="117"/>
                    </a:lnTo>
                    <a:lnTo>
                      <a:pt x="175" y="143"/>
                    </a:lnTo>
                    <a:lnTo>
                      <a:pt x="176" y="197"/>
                    </a:lnTo>
                    <a:lnTo>
                      <a:pt x="168" y="199"/>
                    </a:lnTo>
                    <a:lnTo>
                      <a:pt x="153" y="178"/>
                    </a:lnTo>
                    <a:lnTo>
                      <a:pt x="138" y="155"/>
                    </a:lnTo>
                    <a:lnTo>
                      <a:pt x="124" y="134"/>
                    </a:lnTo>
                    <a:lnTo>
                      <a:pt x="111" y="117"/>
                    </a:lnTo>
                    <a:lnTo>
                      <a:pt x="93" y="107"/>
                    </a:lnTo>
                    <a:lnTo>
                      <a:pt x="66" y="104"/>
                    </a:lnTo>
                    <a:lnTo>
                      <a:pt x="50" y="100"/>
                    </a:lnTo>
                    <a:lnTo>
                      <a:pt x="44" y="87"/>
                    </a:lnTo>
                    <a:lnTo>
                      <a:pt x="39" y="40"/>
                    </a:lnTo>
                    <a:lnTo>
                      <a:pt x="32" y="15"/>
                    </a:lnTo>
                    <a:lnTo>
                      <a:pt x="18" y="8"/>
                    </a:lnTo>
                    <a:lnTo>
                      <a:pt x="8" y="13"/>
                    </a:lnTo>
                    <a:lnTo>
                      <a:pt x="0" y="8"/>
                    </a:lnTo>
                    <a:lnTo>
                      <a:pt x="5" y="0"/>
                    </a:lnTo>
                    <a:lnTo>
                      <a:pt x="33" y="3"/>
                    </a:lnTo>
                    <a:lnTo>
                      <a:pt x="57" y="16"/>
                    </a:lnTo>
                    <a:lnTo>
                      <a:pt x="81" y="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49" name="Freeform 74"/>
              <p:cNvSpPr>
                <a:spLocks/>
              </p:cNvSpPr>
              <p:nvPr/>
            </p:nvSpPr>
            <p:spPr bwMode="auto">
              <a:xfrm>
                <a:off x="1630" y="2752"/>
                <a:ext cx="129" cy="101"/>
              </a:xfrm>
              <a:custGeom>
                <a:avLst/>
                <a:gdLst>
                  <a:gd name="T0" fmla="*/ 107 w 129"/>
                  <a:gd name="T1" fmla="*/ 42 h 101"/>
                  <a:gd name="T2" fmla="*/ 121 w 129"/>
                  <a:gd name="T3" fmla="*/ 45 h 101"/>
                  <a:gd name="T4" fmla="*/ 110 w 129"/>
                  <a:gd name="T5" fmla="*/ 52 h 101"/>
                  <a:gd name="T6" fmla="*/ 69 w 129"/>
                  <a:gd name="T7" fmla="*/ 70 h 101"/>
                  <a:gd name="T8" fmla="*/ 52 w 129"/>
                  <a:gd name="T9" fmla="*/ 82 h 101"/>
                  <a:gd name="T10" fmla="*/ 36 w 129"/>
                  <a:gd name="T11" fmla="*/ 95 h 101"/>
                  <a:gd name="T12" fmla="*/ 18 w 129"/>
                  <a:gd name="T13" fmla="*/ 101 h 101"/>
                  <a:gd name="T14" fmla="*/ 5 w 129"/>
                  <a:gd name="T15" fmla="*/ 94 h 101"/>
                  <a:gd name="T16" fmla="*/ 0 w 129"/>
                  <a:gd name="T17" fmla="*/ 80 h 101"/>
                  <a:gd name="T18" fmla="*/ 7 w 129"/>
                  <a:gd name="T19" fmla="*/ 64 h 101"/>
                  <a:gd name="T20" fmla="*/ 21 w 129"/>
                  <a:gd name="T21" fmla="*/ 50 h 101"/>
                  <a:gd name="T22" fmla="*/ 31 w 129"/>
                  <a:gd name="T23" fmla="*/ 40 h 101"/>
                  <a:gd name="T24" fmla="*/ 47 w 129"/>
                  <a:gd name="T25" fmla="*/ 26 h 101"/>
                  <a:gd name="T26" fmla="*/ 99 w 129"/>
                  <a:gd name="T27" fmla="*/ 0 h 101"/>
                  <a:gd name="T28" fmla="*/ 121 w 129"/>
                  <a:gd name="T29" fmla="*/ 0 h 101"/>
                  <a:gd name="T30" fmla="*/ 129 w 129"/>
                  <a:gd name="T31" fmla="*/ 16 h 101"/>
                  <a:gd name="T32" fmla="*/ 129 w 129"/>
                  <a:gd name="T33" fmla="*/ 36 h 101"/>
                  <a:gd name="T34" fmla="*/ 120 w 129"/>
                  <a:gd name="T35" fmla="*/ 37 h 101"/>
                  <a:gd name="T36" fmla="*/ 107 w 129"/>
                  <a:gd name="T37" fmla="*/ 42 h 101"/>
                  <a:gd name="T38" fmla="*/ 107 w 129"/>
                  <a:gd name="T39" fmla="*/ 42 h 1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9" h="101">
                    <a:moveTo>
                      <a:pt x="107" y="42"/>
                    </a:moveTo>
                    <a:lnTo>
                      <a:pt x="121" y="45"/>
                    </a:lnTo>
                    <a:lnTo>
                      <a:pt x="110" y="52"/>
                    </a:lnTo>
                    <a:lnTo>
                      <a:pt x="69" y="70"/>
                    </a:lnTo>
                    <a:lnTo>
                      <a:pt x="52" y="82"/>
                    </a:lnTo>
                    <a:lnTo>
                      <a:pt x="36" y="95"/>
                    </a:lnTo>
                    <a:lnTo>
                      <a:pt x="18" y="101"/>
                    </a:lnTo>
                    <a:lnTo>
                      <a:pt x="5" y="94"/>
                    </a:lnTo>
                    <a:lnTo>
                      <a:pt x="0" y="80"/>
                    </a:lnTo>
                    <a:lnTo>
                      <a:pt x="7" y="64"/>
                    </a:lnTo>
                    <a:lnTo>
                      <a:pt x="21" y="50"/>
                    </a:lnTo>
                    <a:lnTo>
                      <a:pt x="31" y="40"/>
                    </a:lnTo>
                    <a:lnTo>
                      <a:pt x="47" y="26"/>
                    </a:lnTo>
                    <a:lnTo>
                      <a:pt x="99" y="0"/>
                    </a:lnTo>
                    <a:lnTo>
                      <a:pt x="121" y="0"/>
                    </a:lnTo>
                    <a:lnTo>
                      <a:pt x="129" y="16"/>
                    </a:lnTo>
                    <a:lnTo>
                      <a:pt x="129" y="36"/>
                    </a:lnTo>
                    <a:lnTo>
                      <a:pt x="120" y="37"/>
                    </a:lnTo>
                    <a:lnTo>
                      <a:pt x="107"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50" name="Freeform 75"/>
              <p:cNvSpPr>
                <a:spLocks/>
              </p:cNvSpPr>
              <p:nvPr/>
            </p:nvSpPr>
            <p:spPr bwMode="auto">
              <a:xfrm>
                <a:off x="948" y="2749"/>
                <a:ext cx="341" cy="186"/>
              </a:xfrm>
              <a:custGeom>
                <a:avLst/>
                <a:gdLst>
                  <a:gd name="T0" fmla="*/ 30 w 341"/>
                  <a:gd name="T1" fmla="*/ 0 h 186"/>
                  <a:gd name="T2" fmla="*/ 72 w 341"/>
                  <a:gd name="T3" fmla="*/ 3 h 186"/>
                  <a:gd name="T4" fmla="*/ 103 w 341"/>
                  <a:gd name="T5" fmla="*/ 30 h 186"/>
                  <a:gd name="T6" fmla="*/ 129 w 341"/>
                  <a:gd name="T7" fmla="*/ 65 h 186"/>
                  <a:gd name="T8" fmla="*/ 144 w 341"/>
                  <a:gd name="T9" fmla="*/ 83 h 186"/>
                  <a:gd name="T10" fmla="*/ 162 w 341"/>
                  <a:gd name="T11" fmla="*/ 97 h 186"/>
                  <a:gd name="T12" fmla="*/ 187 w 341"/>
                  <a:gd name="T13" fmla="*/ 111 h 186"/>
                  <a:gd name="T14" fmla="*/ 218 w 341"/>
                  <a:gd name="T15" fmla="*/ 126 h 186"/>
                  <a:gd name="T16" fmla="*/ 249 w 341"/>
                  <a:gd name="T17" fmla="*/ 138 h 186"/>
                  <a:gd name="T18" fmla="*/ 277 w 341"/>
                  <a:gd name="T19" fmla="*/ 142 h 186"/>
                  <a:gd name="T20" fmla="*/ 321 w 341"/>
                  <a:gd name="T21" fmla="*/ 136 h 186"/>
                  <a:gd name="T22" fmla="*/ 341 w 341"/>
                  <a:gd name="T23" fmla="*/ 138 h 186"/>
                  <a:gd name="T24" fmla="*/ 333 w 341"/>
                  <a:gd name="T25" fmla="*/ 153 h 186"/>
                  <a:gd name="T26" fmla="*/ 317 w 341"/>
                  <a:gd name="T27" fmla="*/ 166 h 186"/>
                  <a:gd name="T28" fmla="*/ 297 w 341"/>
                  <a:gd name="T29" fmla="*/ 176 h 186"/>
                  <a:gd name="T30" fmla="*/ 252 w 341"/>
                  <a:gd name="T31" fmla="*/ 186 h 186"/>
                  <a:gd name="T32" fmla="*/ 206 w 341"/>
                  <a:gd name="T33" fmla="*/ 184 h 186"/>
                  <a:gd name="T34" fmla="*/ 164 w 341"/>
                  <a:gd name="T35" fmla="*/ 169 h 186"/>
                  <a:gd name="T36" fmla="*/ 130 w 341"/>
                  <a:gd name="T37" fmla="*/ 146 h 186"/>
                  <a:gd name="T38" fmla="*/ 115 w 341"/>
                  <a:gd name="T39" fmla="*/ 131 h 186"/>
                  <a:gd name="T40" fmla="*/ 100 w 341"/>
                  <a:gd name="T41" fmla="*/ 116 h 186"/>
                  <a:gd name="T42" fmla="*/ 72 w 341"/>
                  <a:gd name="T43" fmla="*/ 84 h 186"/>
                  <a:gd name="T44" fmla="*/ 44 w 341"/>
                  <a:gd name="T45" fmla="*/ 53 h 186"/>
                  <a:gd name="T46" fmla="*/ 21 w 341"/>
                  <a:gd name="T47" fmla="*/ 35 h 186"/>
                  <a:gd name="T48" fmla="*/ 0 w 341"/>
                  <a:gd name="T49" fmla="*/ 18 h 186"/>
                  <a:gd name="T50" fmla="*/ 11 w 341"/>
                  <a:gd name="T51" fmla="*/ 7 h 186"/>
                  <a:gd name="T52" fmla="*/ 30 w 341"/>
                  <a:gd name="T53" fmla="*/ 0 h 186"/>
                  <a:gd name="T54" fmla="*/ 30 w 341"/>
                  <a:gd name="T55" fmla="*/ 0 h 18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41" h="186">
                    <a:moveTo>
                      <a:pt x="30" y="0"/>
                    </a:moveTo>
                    <a:lnTo>
                      <a:pt x="72" y="3"/>
                    </a:lnTo>
                    <a:lnTo>
                      <a:pt x="103" y="30"/>
                    </a:lnTo>
                    <a:lnTo>
                      <a:pt x="129" y="65"/>
                    </a:lnTo>
                    <a:lnTo>
                      <a:pt x="144" y="83"/>
                    </a:lnTo>
                    <a:lnTo>
                      <a:pt x="162" y="97"/>
                    </a:lnTo>
                    <a:lnTo>
                      <a:pt x="187" y="111"/>
                    </a:lnTo>
                    <a:lnTo>
                      <a:pt x="218" y="126"/>
                    </a:lnTo>
                    <a:lnTo>
                      <a:pt x="249" y="138"/>
                    </a:lnTo>
                    <a:lnTo>
                      <a:pt x="277" y="142"/>
                    </a:lnTo>
                    <a:lnTo>
                      <a:pt x="321" y="136"/>
                    </a:lnTo>
                    <a:lnTo>
                      <a:pt x="341" y="138"/>
                    </a:lnTo>
                    <a:lnTo>
                      <a:pt x="333" y="153"/>
                    </a:lnTo>
                    <a:lnTo>
                      <a:pt x="317" y="166"/>
                    </a:lnTo>
                    <a:lnTo>
                      <a:pt x="297" y="176"/>
                    </a:lnTo>
                    <a:lnTo>
                      <a:pt x="252" y="186"/>
                    </a:lnTo>
                    <a:lnTo>
                      <a:pt x="206" y="184"/>
                    </a:lnTo>
                    <a:lnTo>
                      <a:pt x="164" y="169"/>
                    </a:lnTo>
                    <a:lnTo>
                      <a:pt x="130" y="146"/>
                    </a:lnTo>
                    <a:lnTo>
                      <a:pt x="115" y="131"/>
                    </a:lnTo>
                    <a:lnTo>
                      <a:pt x="100" y="116"/>
                    </a:lnTo>
                    <a:lnTo>
                      <a:pt x="72" y="84"/>
                    </a:lnTo>
                    <a:lnTo>
                      <a:pt x="44" y="53"/>
                    </a:lnTo>
                    <a:lnTo>
                      <a:pt x="21" y="35"/>
                    </a:lnTo>
                    <a:lnTo>
                      <a:pt x="0" y="18"/>
                    </a:lnTo>
                    <a:lnTo>
                      <a:pt x="11" y="7"/>
                    </a:lnTo>
                    <a:lnTo>
                      <a:pt x="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51" name="Freeform 76"/>
              <p:cNvSpPr>
                <a:spLocks/>
              </p:cNvSpPr>
              <p:nvPr/>
            </p:nvSpPr>
            <p:spPr bwMode="auto">
              <a:xfrm>
                <a:off x="576" y="1192"/>
                <a:ext cx="375" cy="1421"/>
              </a:xfrm>
              <a:custGeom>
                <a:avLst/>
                <a:gdLst>
                  <a:gd name="T0" fmla="*/ 267 w 375"/>
                  <a:gd name="T1" fmla="*/ 1401 h 1421"/>
                  <a:gd name="T2" fmla="*/ 168 w 375"/>
                  <a:gd name="T3" fmla="*/ 1354 h 1421"/>
                  <a:gd name="T4" fmla="*/ 124 w 375"/>
                  <a:gd name="T5" fmla="*/ 1323 h 1421"/>
                  <a:gd name="T6" fmla="*/ 85 w 375"/>
                  <a:gd name="T7" fmla="*/ 1287 h 1421"/>
                  <a:gd name="T8" fmla="*/ 25 w 375"/>
                  <a:gd name="T9" fmla="*/ 1207 h 1421"/>
                  <a:gd name="T10" fmla="*/ 0 w 375"/>
                  <a:gd name="T11" fmla="*/ 1077 h 1421"/>
                  <a:gd name="T12" fmla="*/ 20 w 375"/>
                  <a:gd name="T13" fmla="*/ 1015 h 1421"/>
                  <a:gd name="T14" fmla="*/ 50 w 375"/>
                  <a:gd name="T15" fmla="*/ 976 h 1421"/>
                  <a:gd name="T16" fmla="*/ 94 w 375"/>
                  <a:gd name="T17" fmla="*/ 941 h 1421"/>
                  <a:gd name="T18" fmla="*/ 152 w 375"/>
                  <a:gd name="T19" fmla="*/ 910 h 1421"/>
                  <a:gd name="T20" fmla="*/ 219 w 375"/>
                  <a:gd name="T21" fmla="*/ 868 h 1421"/>
                  <a:gd name="T22" fmla="*/ 226 w 375"/>
                  <a:gd name="T23" fmla="*/ 779 h 1421"/>
                  <a:gd name="T24" fmla="*/ 200 w 375"/>
                  <a:gd name="T25" fmla="*/ 743 h 1421"/>
                  <a:gd name="T26" fmla="*/ 172 w 375"/>
                  <a:gd name="T27" fmla="*/ 717 h 1421"/>
                  <a:gd name="T28" fmla="*/ 125 w 375"/>
                  <a:gd name="T29" fmla="*/ 650 h 1421"/>
                  <a:gd name="T30" fmla="*/ 128 w 375"/>
                  <a:gd name="T31" fmla="*/ 581 h 1421"/>
                  <a:gd name="T32" fmla="*/ 167 w 375"/>
                  <a:gd name="T33" fmla="*/ 524 h 1421"/>
                  <a:gd name="T34" fmla="*/ 194 w 375"/>
                  <a:gd name="T35" fmla="*/ 425 h 1421"/>
                  <a:gd name="T36" fmla="*/ 157 w 375"/>
                  <a:gd name="T37" fmla="*/ 366 h 1421"/>
                  <a:gd name="T38" fmla="*/ 128 w 375"/>
                  <a:gd name="T39" fmla="*/ 342 h 1421"/>
                  <a:gd name="T40" fmla="*/ 71 w 375"/>
                  <a:gd name="T41" fmla="*/ 291 h 1421"/>
                  <a:gd name="T42" fmla="*/ 38 w 375"/>
                  <a:gd name="T43" fmla="*/ 216 h 1421"/>
                  <a:gd name="T44" fmla="*/ 51 w 375"/>
                  <a:gd name="T45" fmla="*/ 127 h 1421"/>
                  <a:gd name="T46" fmla="*/ 83 w 375"/>
                  <a:gd name="T47" fmla="*/ 78 h 1421"/>
                  <a:gd name="T48" fmla="*/ 127 w 375"/>
                  <a:gd name="T49" fmla="*/ 36 h 1421"/>
                  <a:gd name="T50" fmla="*/ 182 w 375"/>
                  <a:gd name="T51" fmla="*/ 5 h 1421"/>
                  <a:gd name="T52" fmla="*/ 263 w 375"/>
                  <a:gd name="T53" fmla="*/ 10 h 1421"/>
                  <a:gd name="T54" fmla="*/ 335 w 375"/>
                  <a:gd name="T55" fmla="*/ 83 h 1421"/>
                  <a:gd name="T56" fmla="*/ 342 w 375"/>
                  <a:gd name="T57" fmla="*/ 149 h 1421"/>
                  <a:gd name="T58" fmla="*/ 318 w 375"/>
                  <a:gd name="T59" fmla="*/ 182 h 1421"/>
                  <a:gd name="T60" fmla="*/ 228 w 375"/>
                  <a:gd name="T61" fmla="*/ 194 h 1421"/>
                  <a:gd name="T62" fmla="*/ 287 w 375"/>
                  <a:gd name="T63" fmla="*/ 169 h 1421"/>
                  <a:gd name="T64" fmla="*/ 322 w 375"/>
                  <a:gd name="T65" fmla="*/ 115 h 1421"/>
                  <a:gd name="T66" fmla="*/ 296 w 375"/>
                  <a:gd name="T67" fmla="*/ 72 h 1421"/>
                  <a:gd name="T68" fmla="*/ 263 w 375"/>
                  <a:gd name="T69" fmla="*/ 49 h 1421"/>
                  <a:gd name="T70" fmla="*/ 207 w 375"/>
                  <a:gd name="T71" fmla="*/ 36 h 1421"/>
                  <a:gd name="T72" fmla="*/ 148 w 375"/>
                  <a:gd name="T73" fmla="*/ 62 h 1421"/>
                  <a:gd name="T74" fmla="*/ 98 w 375"/>
                  <a:gd name="T75" fmla="*/ 115 h 1421"/>
                  <a:gd name="T76" fmla="*/ 76 w 375"/>
                  <a:gd name="T77" fmla="*/ 212 h 1421"/>
                  <a:gd name="T78" fmla="*/ 110 w 375"/>
                  <a:gd name="T79" fmla="*/ 278 h 1421"/>
                  <a:gd name="T80" fmla="*/ 139 w 375"/>
                  <a:gd name="T81" fmla="*/ 305 h 1421"/>
                  <a:gd name="T82" fmla="*/ 170 w 375"/>
                  <a:gd name="T83" fmla="*/ 328 h 1421"/>
                  <a:gd name="T84" fmla="*/ 239 w 375"/>
                  <a:gd name="T85" fmla="*/ 422 h 1421"/>
                  <a:gd name="T86" fmla="*/ 239 w 375"/>
                  <a:gd name="T87" fmla="*/ 470 h 1421"/>
                  <a:gd name="T88" fmla="*/ 213 w 375"/>
                  <a:gd name="T89" fmla="*/ 529 h 1421"/>
                  <a:gd name="T90" fmla="*/ 177 w 375"/>
                  <a:gd name="T91" fmla="*/ 579 h 1421"/>
                  <a:gd name="T92" fmla="*/ 175 w 375"/>
                  <a:gd name="T93" fmla="*/ 650 h 1421"/>
                  <a:gd name="T94" fmla="*/ 204 w 375"/>
                  <a:gd name="T95" fmla="*/ 687 h 1421"/>
                  <a:gd name="T96" fmla="*/ 262 w 375"/>
                  <a:gd name="T97" fmla="*/ 761 h 1421"/>
                  <a:gd name="T98" fmla="*/ 261 w 375"/>
                  <a:gd name="T99" fmla="*/ 861 h 1421"/>
                  <a:gd name="T100" fmla="*/ 224 w 375"/>
                  <a:gd name="T101" fmla="*/ 913 h 1421"/>
                  <a:gd name="T102" fmla="*/ 148 w 375"/>
                  <a:gd name="T103" fmla="*/ 945 h 1421"/>
                  <a:gd name="T104" fmla="*/ 59 w 375"/>
                  <a:gd name="T105" fmla="*/ 994 h 1421"/>
                  <a:gd name="T106" fmla="*/ 31 w 375"/>
                  <a:gd name="T107" fmla="*/ 1106 h 1421"/>
                  <a:gd name="T108" fmla="*/ 48 w 375"/>
                  <a:gd name="T109" fmla="*/ 1171 h 1421"/>
                  <a:gd name="T110" fmla="*/ 81 w 375"/>
                  <a:gd name="T111" fmla="*/ 1233 h 1421"/>
                  <a:gd name="T112" fmla="*/ 129 w 375"/>
                  <a:gd name="T113" fmla="*/ 1289 h 1421"/>
                  <a:gd name="T114" fmla="*/ 157 w 375"/>
                  <a:gd name="T115" fmla="*/ 1314 h 1421"/>
                  <a:gd name="T116" fmla="*/ 185 w 375"/>
                  <a:gd name="T117" fmla="*/ 1338 h 1421"/>
                  <a:gd name="T118" fmla="*/ 248 w 375"/>
                  <a:gd name="T119" fmla="*/ 1376 h 1421"/>
                  <a:gd name="T120" fmla="*/ 312 w 375"/>
                  <a:gd name="T121" fmla="*/ 1402 h 1421"/>
                  <a:gd name="T122" fmla="*/ 375 w 375"/>
                  <a:gd name="T123" fmla="*/ 1421 h 1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75" h="1421">
                    <a:moveTo>
                      <a:pt x="375" y="1421"/>
                    </a:moveTo>
                    <a:lnTo>
                      <a:pt x="267" y="1401"/>
                    </a:lnTo>
                    <a:lnTo>
                      <a:pt x="215" y="1381"/>
                    </a:lnTo>
                    <a:lnTo>
                      <a:pt x="168" y="1354"/>
                    </a:lnTo>
                    <a:lnTo>
                      <a:pt x="145" y="1339"/>
                    </a:lnTo>
                    <a:lnTo>
                      <a:pt x="124" y="1323"/>
                    </a:lnTo>
                    <a:lnTo>
                      <a:pt x="104" y="1305"/>
                    </a:lnTo>
                    <a:lnTo>
                      <a:pt x="85" y="1287"/>
                    </a:lnTo>
                    <a:lnTo>
                      <a:pt x="51" y="1248"/>
                    </a:lnTo>
                    <a:lnTo>
                      <a:pt x="25" y="1207"/>
                    </a:lnTo>
                    <a:lnTo>
                      <a:pt x="0" y="1120"/>
                    </a:lnTo>
                    <a:lnTo>
                      <a:pt x="0" y="1077"/>
                    </a:lnTo>
                    <a:lnTo>
                      <a:pt x="10" y="1036"/>
                    </a:lnTo>
                    <a:lnTo>
                      <a:pt x="20" y="1015"/>
                    </a:lnTo>
                    <a:lnTo>
                      <a:pt x="34" y="995"/>
                    </a:lnTo>
                    <a:lnTo>
                      <a:pt x="50" y="976"/>
                    </a:lnTo>
                    <a:lnTo>
                      <a:pt x="70" y="958"/>
                    </a:lnTo>
                    <a:lnTo>
                      <a:pt x="94" y="941"/>
                    </a:lnTo>
                    <a:lnTo>
                      <a:pt x="120" y="925"/>
                    </a:lnTo>
                    <a:lnTo>
                      <a:pt x="152" y="910"/>
                    </a:lnTo>
                    <a:lnTo>
                      <a:pt x="187" y="896"/>
                    </a:lnTo>
                    <a:lnTo>
                      <a:pt x="219" y="868"/>
                    </a:lnTo>
                    <a:lnTo>
                      <a:pt x="232" y="826"/>
                    </a:lnTo>
                    <a:lnTo>
                      <a:pt x="226" y="779"/>
                    </a:lnTo>
                    <a:lnTo>
                      <a:pt x="215" y="759"/>
                    </a:lnTo>
                    <a:lnTo>
                      <a:pt x="200" y="743"/>
                    </a:lnTo>
                    <a:lnTo>
                      <a:pt x="185" y="729"/>
                    </a:lnTo>
                    <a:lnTo>
                      <a:pt x="172" y="717"/>
                    </a:lnTo>
                    <a:lnTo>
                      <a:pt x="150" y="693"/>
                    </a:lnTo>
                    <a:lnTo>
                      <a:pt x="125" y="650"/>
                    </a:lnTo>
                    <a:lnTo>
                      <a:pt x="119" y="614"/>
                    </a:lnTo>
                    <a:lnTo>
                      <a:pt x="128" y="581"/>
                    </a:lnTo>
                    <a:lnTo>
                      <a:pt x="145" y="553"/>
                    </a:lnTo>
                    <a:lnTo>
                      <a:pt x="167" y="524"/>
                    </a:lnTo>
                    <a:lnTo>
                      <a:pt x="195" y="464"/>
                    </a:lnTo>
                    <a:lnTo>
                      <a:pt x="194" y="425"/>
                    </a:lnTo>
                    <a:lnTo>
                      <a:pt x="180" y="392"/>
                    </a:lnTo>
                    <a:lnTo>
                      <a:pt x="157" y="366"/>
                    </a:lnTo>
                    <a:lnTo>
                      <a:pt x="143" y="355"/>
                    </a:lnTo>
                    <a:lnTo>
                      <a:pt x="128" y="342"/>
                    </a:lnTo>
                    <a:lnTo>
                      <a:pt x="99" y="318"/>
                    </a:lnTo>
                    <a:lnTo>
                      <a:pt x="71" y="291"/>
                    </a:lnTo>
                    <a:lnTo>
                      <a:pt x="49" y="258"/>
                    </a:lnTo>
                    <a:lnTo>
                      <a:pt x="38" y="216"/>
                    </a:lnTo>
                    <a:lnTo>
                      <a:pt x="41" y="154"/>
                    </a:lnTo>
                    <a:lnTo>
                      <a:pt x="51" y="127"/>
                    </a:lnTo>
                    <a:lnTo>
                      <a:pt x="65" y="102"/>
                    </a:lnTo>
                    <a:lnTo>
                      <a:pt x="83" y="78"/>
                    </a:lnTo>
                    <a:lnTo>
                      <a:pt x="103" y="55"/>
                    </a:lnTo>
                    <a:lnTo>
                      <a:pt x="127" y="36"/>
                    </a:lnTo>
                    <a:lnTo>
                      <a:pt x="152" y="19"/>
                    </a:lnTo>
                    <a:lnTo>
                      <a:pt x="182" y="5"/>
                    </a:lnTo>
                    <a:lnTo>
                      <a:pt x="210" y="0"/>
                    </a:lnTo>
                    <a:lnTo>
                      <a:pt x="263" y="10"/>
                    </a:lnTo>
                    <a:lnTo>
                      <a:pt x="306" y="40"/>
                    </a:lnTo>
                    <a:lnTo>
                      <a:pt x="335" y="83"/>
                    </a:lnTo>
                    <a:lnTo>
                      <a:pt x="345" y="128"/>
                    </a:lnTo>
                    <a:lnTo>
                      <a:pt x="342" y="149"/>
                    </a:lnTo>
                    <a:lnTo>
                      <a:pt x="333" y="168"/>
                    </a:lnTo>
                    <a:lnTo>
                      <a:pt x="318" y="182"/>
                    </a:lnTo>
                    <a:lnTo>
                      <a:pt x="296" y="193"/>
                    </a:lnTo>
                    <a:lnTo>
                      <a:pt x="228" y="194"/>
                    </a:lnTo>
                    <a:lnTo>
                      <a:pt x="227" y="187"/>
                    </a:lnTo>
                    <a:lnTo>
                      <a:pt x="287" y="169"/>
                    </a:lnTo>
                    <a:lnTo>
                      <a:pt x="317" y="144"/>
                    </a:lnTo>
                    <a:lnTo>
                      <a:pt x="322" y="115"/>
                    </a:lnTo>
                    <a:lnTo>
                      <a:pt x="308" y="85"/>
                    </a:lnTo>
                    <a:lnTo>
                      <a:pt x="296" y="72"/>
                    </a:lnTo>
                    <a:lnTo>
                      <a:pt x="281" y="60"/>
                    </a:lnTo>
                    <a:lnTo>
                      <a:pt x="263" y="49"/>
                    </a:lnTo>
                    <a:lnTo>
                      <a:pt x="246" y="41"/>
                    </a:lnTo>
                    <a:lnTo>
                      <a:pt x="207" y="36"/>
                    </a:lnTo>
                    <a:lnTo>
                      <a:pt x="169" y="47"/>
                    </a:lnTo>
                    <a:lnTo>
                      <a:pt x="148" y="62"/>
                    </a:lnTo>
                    <a:lnTo>
                      <a:pt x="129" y="78"/>
                    </a:lnTo>
                    <a:lnTo>
                      <a:pt x="98" y="115"/>
                    </a:lnTo>
                    <a:lnTo>
                      <a:pt x="79" y="160"/>
                    </a:lnTo>
                    <a:lnTo>
                      <a:pt x="76" y="212"/>
                    </a:lnTo>
                    <a:lnTo>
                      <a:pt x="88" y="248"/>
                    </a:lnTo>
                    <a:lnTo>
                      <a:pt x="110" y="278"/>
                    </a:lnTo>
                    <a:lnTo>
                      <a:pt x="124" y="291"/>
                    </a:lnTo>
                    <a:lnTo>
                      <a:pt x="139" y="305"/>
                    </a:lnTo>
                    <a:lnTo>
                      <a:pt x="154" y="316"/>
                    </a:lnTo>
                    <a:lnTo>
                      <a:pt x="170" y="328"/>
                    </a:lnTo>
                    <a:lnTo>
                      <a:pt x="226" y="385"/>
                    </a:lnTo>
                    <a:lnTo>
                      <a:pt x="239" y="422"/>
                    </a:lnTo>
                    <a:lnTo>
                      <a:pt x="242" y="445"/>
                    </a:lnTo>
                    <a:lnTo>
                      <a:pt x="239" y="470"/>
                    </a:lnTo>
                    <a:lnTo>
                      <a:pt x="229" y="501"/>
                    </a:lnTo>
                    <a:lnTo>
                      <a:pt x="213" y="529"/>
                    </a:lnTo>
                    <a:lnTo>
                      <a:pt x="193" y="554"/>
                    </a:lnTo>
                    <a:lnTo>
                      <a:pt x="177" y="579"/>
                    </a:lnTo>
                    <a:lnTo>
                      <a:pt x="169" y="634"/>
                    </a:lnTo>
                    <a:lnTo>
                      <a:pt x="175" y="650"/>
                    </a:lnTo>
                    <a:lnTo>
                      <a:pt x="188" y="668"/>
                    </a:lnTo>
                    <a:lnTo>
                      <a:pt x="204" y="687"/>
                    </a:lnTo>
                    <a:lnTo>
                      <a:pt x="228" y="708"/>
                    </a:lnTo>
                    <a:lnTo>
                      <a:pt x="262" y="761"/>
                    </a:lnTo>
                    <a:lnTo>
                      <a:pt x="268" y="828"/>
                    </a:lnTo>
                    <a:lnTo>
                      <a:pt x="261" y="861"/>
                    </a:lnTo>
                    <a:lnTo>
                      <a:pt x="246" y="890"/>
                    </a:lnTo>
                    <a:lnTo>
                      <a:pt x="224" y="913"/>
                    </a:lnTo>
                    <a:lnTo>
                      <a:pt x="197" y="930"/>
                    </a:lnTo>
                    <a:lnTo>
                      <a:pt x="148" y="945"/>
                    </a:lnTo>
                    <a:lnTo>
                      <a:pt x="99" y="963"/>
                    </a:lnTo>
                    <a:lnTo>
                      <a:pt x="59" y="994"/>
                    </a:lnTo>
                    <a:lnTo>
                      <a:pt x="35" y="1040"/>
                    </a:lnTo>
                    <a:lnTo>
                      <a:pt x="31" y="1106"/>
                    </a:lnTo>
                    <a:lnTo>
                      <a:pt x="38" y="1139"/>
                    </a:lnTo>
                    <a:lnTo>
                      <a:pt x="48" y="1171"/>
                    </a:lnTo>
                    <a:lnTo>
                      <a:pt x="63" y="1203"/>
                    </a:lnTo>
                    <a:lnTo>
                      <a:pt x="81" y="1233"/>
                    </a:lnTo>
                    <a:lnTo>
                      <a:pt x="104" y="1262"/>
                    </a:lnTo>
                    <a:lnTo>
                      <a:pt x="129" y="1289"/>
                    </a:lnTo>
                    <a:lnTo>
                      <a:pt x="143" y="1303"/>
                    </a:lnTo>
                    <a:lnTo>
                      <a:pt x="157" y="1314"/>
                    </a:lnTo>
                    <a:lnTo>
                      <a:pt x="170" y="1327"/>
                    </a:lnTo>
                    <a:lnTo>
                      <a:pt x="185" y="1338"/>
                    </a:lnTo>
                    <a:lnTo>
                      <a:pt x="215" y="1358"/>
                    </a:lnTo>
                    <a:lnTo>
                      <a:pt x="248" y="1376"/>
                    </a:lnTo>
                    <a:lnTo>
                      <a:pt x="279" y="1391"/>
                    </a:lnTo>
                    <a:lnTo>
                      <a:pt x="312" y="1402"/>
                    </a:lnTo>
                    <a:lnTo>
                      <a:pt x="375" y="1412"/>
                    </a:lnTo>
                    <a:lnTo>
                      <a:pt x="375" y="14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52" name="Freeform 77"/>
              <p:cNvSpPr>
                <a:spLocks/>
              </p:cNvSpPr>
              <p:nvPr/>
            </p:nvSpPr>
            <p:spPr bwMode="auto">
              <a:xfrm>
                <a:off x="704" y="1345"/>
                <a:ext cx="245" cy="1201"/>
              </a:xfrm>
              <a:custGeom>
                <a:avLst/>
                <a:gdLst>
                  <a:gd name="T0" fmla="*/ 35 w 245"/>
                  <a:gd name="T1" fmla="*/ 34 h 1201"/>
                  <a:gd name="T2" fmla="*/ 32 w 245"/>
                  <a:gd name="T3" fmla="*/ 61 h 1201"/>
                  <a:gd name="T4" fmla="*/ 65 w 245"/>
                  <a:gd name="T5" fmla="*/ 90 h 1201"/>
                  <a:gd name="T6" fmla="*/ 118 w 245"/>
                  <a:gd name="T7" fmla="*/ 121 h 1201"/>
                  <a:gd name="T8" fmla="*/ 175 w 245"/>
                  <a:gd name="T9" fmla="*/ 158 h 1201"/>
                  <a:gd name="T10" fmla="*/ 223 w 245"/>
                  <a:gd name="T11" fmla="*/ 200 h 1201"/>
                  <a:gd name="T12" fmla="*/ 243 w 245"/>
                  <a:gd name="T13" fmla="*/ 281 h 1201"/>
                  <a:gd name="T14" fmla="*/ 195 w 245"/>
                  <a:gd name="T15" fmla="*/ 390 h 1201"/>
                  <a:gd name="T16" fmla="*/ 196 w 245"/>
                  <a:gd name="T17" fmla="*/ 547 h 1201"/>
                  <a:gd name="T18" fmla="*/ 234 w 245"/>
                  <a:gd name="T19" fmla="*/ 772 h 1201"/>
                  <a:gd name="T20" fmla="*/ 220 w 245"/>
                  <a:gd name="T21" fmla="*/ 838 h 1201"/>
                  <a:gd name="T22" fmla="*/ 179 w 245"/>
                  <a:gd name="T23" fmla="*/ 898 h 1201"/>
                  <a:gd name="T24" fmla="*/ 139 w 245"/>
                  <a:gd name="T25" fmla="*/ 937 h 1201"/>
                  <a:gd name="T26" fmla="*/ 91 w 245"/>
                  <a:gd name="T27" fmla="*/ 1021 h 1201"/>
                  <a:gd name="T28" fmla="*/ 104 w 245"/>
                  <a:gd name="T29" fmla="*/ 1111 h 1201"/>
                  <a:gd name="T30" fmla="*/ 134 w 245"/>
                  <a:gd name="T31" fmla="*/ 1171 h 1201"/>
                  <a:gd name="T32" fmla="*/ 158 w 245"/>
                  <a:gd name="T33" fmla="*/ 1194 h 1201"/>
                  <a:gd name="T34" fmla="*/ 126 w 245"/>
                  <a:gd name="T35" fmla="*/ 1181 h 1201"/>
                  <a:gd name="T36" fmla="*/ 70 w 245"/>
                  <a:gd name="T37" fmla="*/ 1119 h 1201"/>
                  <a:gd name="T38" fmla="*/ 49 w 245"/>
                  <a:gd name="T39" fmla="*/ 1037 h 1201"/>
                  <a:gd name="T40" fmla="*/ 80 w 245"/>
                  <a:gd name="T41" fmla="*/ 955 h 1201"/>
                  <a:gd name="T42" fmla="*/ 111 w 245"/>
                  <a:gd name="T43" fmla="*/ 912 h 1201"/>
                  <a:gd name="T44" fmla="*/ 151 w 245"/>
                  <a:gd name="T45" fmla="*/ 869 h 1201"/>
                  <a:gd name="T46" fmla="*/ 204 w 245"/>
                  <a:gd name="T47" fmla="*/ 782 h 1201"/>
                  <a:gd name="T48" fmla="*/ 205 w 245"/>
                  <a:gd name="T49" fmla="*/ 690 h 1201"/>
                  <a:gd name="T50" fmla="*/ 178 w 245"/>
                  <a:gd name="T51" fmla="*/ 598 h 1201"/>
                  <a:gd name="T52" fmla="*/ 149 w 245"/>
                  <a:gd name="T53" fmla="*/ 509 h 1201"/>
                  <a:gd name="T54" fmla="*/ 151 w 245"/>
                  <a:gd name="T55" fmla="*/ 427 h 1201"/>
                  <a:gd name="T56" fmla="*/ 173 w 245"/>
                  <a:gd name="T57" fmla="*/ 382 h 1201"/>
                  <a:gd name="T58" fmla="*/ 204 w 245"/>
                  <a:gd name="T59" fmla="*/ 313 h 1201"/>
                  <a:gd name="T60" fmla="*/ 189 w 245"/>
                  <a:gd name="T61" fmla="*/ 223 h 1201"/>
                  <a:gd name="T62" fmla="*/ 159 w 245"/>
                  <a:gd name="T63" fmla="*/ 187 h 1201"/>
                  <a:gd name="T64" fmla="*/ 121 w 245"/>
                  <a:gd name="T65" fmla="*/ 154 h 1201"/>
                  <a:gd name="T66" fmla="*/ 67 w 245"/>
                  <a:gd name="T67" fmla="*/ 116 h 1201"/>
                  <a:gd name="T68" fmla="*/ 22 w 245"/>
                  <a:gd name="T69" fmla="*/ 84 h 1201"/>
                  <a:gd name="T70" fmla="*/ 0 w 245"/>
                  <a:gd name="T71" fmla="*/ 41 h 1201"/>
                  <a:gd name="T72" fmla="*/ 35 w 245"/>
                  <a:gd name="T73" fmla="*/ 14 h 1201"/>
                  <a:gd name="T74" fmla="*/ 86 w 245"/>
                  <a:gd name="T75" fmla="*/ 5 h 12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5" h="1201">
                    <a:moveTo>
                      <a:pt x="86" y="5"/>
                    </a:moveTo>
                    <a:lnTo>
                      <a:pt x="35" y="34"/>
                    </a:lnTo>
                    <a:lnTo>
                      <a:pt x="29" y="48"/>
                    </a:lnTo>
                    <a:lnTo>
                      <a:pt x="32" y="61"/>
                    </a:lnTo>
                    <a:lnTo>
                      <a:pt x="45" y="75"/>
                    </a:lnTo>
                    <a:lnTo>
                      <a:pt x="65" y="90"/>
                    </a:lnTo>
                    <a:lnTo>
                      <a:pt x="90" y="105"/>
                    </a:lnTo>
                    <a:lnTo>
                      <a:pt x="118" y="121"/>
                    </a:lnTo>
                    <a:lnTo>
                      <a:pt x="146" y="139"/>
                    </a:lnTo>
                    <a:lnTo>
                      <a:pt x="175" y="158"/>
                    </a:lnTo>
                    <a:lnTo>
                      <a:pt x="202" y="179"/>
                    </a:lnTo>
                    <a:lnTo>
                      <a:pt x="223" y="200"/>
                    </a:lnTo>
                    <a:lnTo>
                      <a:pt x="245" y="252"/>
                    </a:lnTo>
                    <a:lnTo>
                      <a:pt x="243" y="281"/>
                    </a:lnTo>
                    <a:lnTo>
                      <a:pt x="229" y="312"/>
                    </a:lnTo>
                    <a:lnTo>
                      <a:pt x="195" y="390"/>
                    </a:lnTo>
                    <a:lnTo>
                      <a:pt x="188" y="468"/>
                    </a:lnTo>
                    <a:lnTo>
                      <a:pt x="196" y="547"/>
                    </a:lnTo>
                    <a:lnTo>
                      <a:pt x="213" y="625"/>
                    </a:lnTo>
                    <a:lnTo>
                      <a:pt x="234" y="772"/>
                    </a:lnTo>
                    <a:lnTo>
                      <a:pt x="230" y="805"/>
                    </a:lnTo>
                    <a:lnTo>
                      <a:pt x="220" y="838"/>
                    </a:lnTo>
                    <a:lnTo>
                      <a:pt x="203" y="869"/>
                    </a:lnTo>
                    <a:lnTo>
                      <a:pt x="179" y="898"/>
                    </a:lnTo>
                    <a:lnTo>
                      <a:pt x="159" y="918"/>
                    </a:lnTo>
                    <a:lnTo>
                      <a:pt x="139" y="937"/>
                    </a:lnTo>
                    <a:lnTo>
                      <a:pt x="108" y="976"/>
                    </a:lnTo>
                    <a:lnTo>
                      <a:pt x="91" y="1021"/>
                    </a:lnTo>
                    <a:lnTo>
                      <a:pt x="95" y="1079"/>
                    </a:lnTo>
                    <a:lnTo>
                      <a:pt x="104" y="1111"/>
                    </a:lnTo>
                    <a:lnTo>
                      <a:pt x="116" y="1142"/>
                    </a:lnTo>
                    <a:lnTo>
                      <a:pt x="134" y="1171"/>
                    </a:lnTo>
                    <a:lnTo>
                      <a:pt x="145" y="1184"/>
                    </a:lnTo>
                    <a:lnTo>
                      <a:pt x="158" y="1194"/>
                    </a:lnTo>
                    <a:lnTo>
                      <a:pt x="153" y="1201"/>
                    </a:lnTo>
                    <a:lnTo>
                      <a:pt x="126" y="1181"/>
                    </a:lnTo>
                    <a:lnTo>
                      <a:pt x="103" y="1160"/>
                    </a:lnTo>
                    <a:lnTo>
                      <a:pt x="70" y="1119"/>
                    </a:lnTo>
                    <a:lnTo>
                      <a:pt x="52" y="1079"/>
                    </a:lnTo>
                    <a:lnTo>
                      <a:pt x="49" y="1037"/>
                    </a:lnTo>
                    <a:lnTo>
                      <a:pt x="59" y="996"/>
                    </a:lnTo>
                    <a:lnTo>
                      <a:pt x="80" y="955"/>
                    </a:lnTo>
                    <a:lnTo>
                      <a:pt x="95" y="933"/>
                    </a:lnTo>
                    <a:lnTo>
                      <a:pt x="111" y="912"/>
                    </a:lnTo>
                    <a:lnTo>
                      <a:pt x="130" y="891"/>
                    </a:lnTo>
                    <a:lnTo>
                      <a:pt x="151" y="869"/>
                    </a:lnTo>
                    <a:lnTo>
                      <a:pt x="186" y="826"/>
                    </a:lnTo>
                    <a:lnTo>
                      <a:pt x="204" y="782"/>
                    </a:lnTo>
                    <a:lnTo>
                      <a:pt x="209" y="737"/>
                    </a:lnTo>
                    <a:lnTo>
                      <a:pt x="205" y="690"/>
                    </a:lnTo>
                    <a:lnTo>
                      <a:pt x="194" y="644"/>
                    </a:lnTo>
                    <a:lnTo>
                      <a:pt x="178" y="598"/>
                    </a:lnTo>
                    <a:lnTo>
                      <a:pt x="163" y="552"/>
                    </a:lnTo>
                    <a:lnTo>
                      <a:pt x="149" y="509"/>
                    </a:lnTo>
                    <a:lnTo>
                      <a:pt x="145" y="451"/>
                    </a:lnTo>
                    <a:lnTo>
                      <a:pt x="151" y="427"/>
                    </a:lnTo>
                    <a:lnTo>
                      <a:pt x="161" y="405"/>
                    </a:lnTo>
                    <a:lnTo>
                      <a:pt x="173" y="382"/>
                    </a:lnTo>
                    <a:lnTo>
                      <a:pt x="184" y="361"/>
                    </a:lnTo>
                    <a:lnTo>
                      <a:pt x="204" y="313"/>
                    </a:lnTo>
                    <a:lnTo>
                      <a:pt x="203" y="251"/>
                    </a:lnTo>
                    <a:lnTo>
                      <a:pt x="189" y="223"/>
                    </a:lnTo>
                    <a:lnTo>
                      <a:pt x="170" y="198"/>
                    </a:lnTo>
                    <a:lnTo>
                      <a:pt x="159" y="187"/>
                    </a:lnTo>
                    <a:lnTo>
                      <a:pt x="148" y="175"/>
                    </a:lnTo>
                    <a:lnTo>
                      <a:pt x="121" y="154"/>
                    </a:lnTo>
                    <a:lnTo>
                      <a:pt x="94" y="135"/>
                    </a:lnTo>
                    <a:lnTo>
                      <a:pt x="67" y="116"/>
                    </a:lnTo>
                    <a:lnTo>
                      <a:pt x="42" y="100"/>
                    </a:lnTo>
                    <a:lnTo>
                      <a:pt x="22" y="84"/>
                    </a:lnTo>
                    <a:lnTo>
                      <a:pt x="0" y="55"/>
                    </a:lnTo>
                    <a:lnTo>
                      <a:pt x="0" y="41"/>
                    </a:lnTo>
                    <a:lnTo>
                      <a:pt x="11" y="28"/>
                    </a:lnTo>
                    <a:lnTo>
                      <a:pt x="35" y="14"/>
                    </a:lnTo>
                    <a:lnTo>
                      <a:pt x="72" y="0"/>
                    </a:lnTo>
                    <a:lnTo>
                      <a:pt x="86"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53" name="Freeform 78"/>
              <p:cNvSpPr>
                <a:spLocks/>
              </p:cNvSpPr>
              <p:nvPr/>
            </p:nvSpPr>
            <p:spPr bwMode="auto">
              <a:xfrm>
                <a:off x="1159" y="2480"/>
                <a:ext cx="188" cy="190"/>
              </a:xfrm>
              <a:custGeom>
                <a:avLst/>
                <a:gdLst>
                  <a:gd name="T0" fmla="*/ 25 w 188"/>
                  <a:gd name="T1" fmla="*/ 91 h 190"/>
                  <a:gd name="T2" fmla="*/ 47 w 188"/>
                  <a:gd name="T3" fmla="*/ 128 h 190"/>
                  <a:gd name="T4" fmla="*/ 56 w 188"/>
                  <a:gd name="T5" fmla="*/ 136 h 190"/>
                  <a:gd name="T6" fmla="*/ 70 w 188"/>
                  <a:gd name="T7" fmla="*/ 147 h 190"/>
                  <a:gd name="T8" fmla="*/ 101 w 188"/>
                  <a:gd name="T9" fmla="*/ 162 h 190"/>
                  <a:gd name="T10" fmla="*/ 134 w 188"/>
                  <a:gd name="T11" fmla="*/ 165 h 190"/>
                  <a:gd name="T12" fmla="*/ 157 w 188"/>
                  <a:gd name="T13" fmla="*/ 148 h 190"/>
                  <a:gd name="T14" fmla="*/ 169 w 188"/>
                  <a:gd name="T15" fmla="*/ 114 h 190"/>
                  <a:gd name="T16" fmla="*/ 171 w 188"/>
                  <a:gd name="T17" fmla="*/ 75 h 190"/>
                  <a:gd name="T18" fmla="*/ 176 w 188"/>
                  <a:gd name="T19" fmla="*/ 0 h 190"/>
                  <a:gd name="T20" fmla="*/ 185 w 188"/>
                  <a:gd name="T21" fmla="*/ 0 h 190"/>
                  <a:gd name="T22" fmla="*/ 185 w 188"/>
                  <a:gd name="T23" fmla="*/ 9 h 190"/>
                  <a:gd name="T24" fmla="*/ 184 w 188"/>
                  <a:gd name="T25" fmla="*/ 17 h 190"/>
                  <a:gd name="T26" fmla="*/ 184 w 188"/>
                  <a:gd name="T27" fmla="*/ 36 h 190"/>
                  <a:gd name="T28" fmla="*/ 188 w 188"/>
                  <a:gd name="T29" fmla="*/ 164 h 190"/>
                  <a:gd name="T30" fmla="*/ 171 w 188"/>
                  <a:gd name="T31" fmla="*/ 182 h 190"/>
                  <a:gd name="T32" fmla="*/ 146 w 188"/>
                  <a:gd name="T33" fmla="*/ 190 h 190"/>
                  <a:gd name="T34" fmla="*/ 85 w 188"/>
                  <a:gd name="T35" fmla="*/ 188 h 190"/>
                  <a:gd name="T36" fmla="*/ 28 w 188"/>
                  <a:gd name="T37" fmla="*/ 162 h 190"/>
                  <a:gd name="T38" fmla="*/ 0 w 188"/>
                  <a:gd name="T39" fmla="*/ 120 h 190"/>
                  <a:gd name="T40" fmla="*/ 8 w 188"/>
                  <a:gd name="T41" fmla="*/ 105 h 190"/>
                  <a:gd name="T42" fmla="*/ 21 w 188"/>
                  <a:gd name="T43" fmla="*/ 91 h 190"/>
                  <a:gd name="T44" fmla="*/ 25 w 188"/>
                  <a:gd name="T45" fmla="*/ 91 h 190"/>
                  <a:gd name="T46" fmla="*/ 25 w 188"/>
                  <a:gd name="T47" fmla="*/ 91 h 19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8" h="190">
                    <a:moveTo>
                      <a:pt x="25" y="91"/>
                    </a:moveTo>
                    <a:lnTo>
                      <a:pt x="47" y="128"/>
                    </a:lnTo>
                    <a:lnTo>
                      <a:pt x="56" y="136"/>
                    </a:lnTo>
                    <a:lnTo>
                      <a:pt x="70" y="147"/>
                    </a:lnTo>
                    <a:lnTo>
                      <a:pt x="101" y="162"/>
                    </a:lnTo>
                    <a:lnTo>
                      <a:pt x="134" y="165"/>
                    </a:lnTo>
                    <a:lnTo>
                      <a:pt x="157" y="148"/>
                    </a:lnTo>
                    <a:lnTo>
                      <a:pt x="169" y="114"/>
                    </a:lnTo>
                    <a:lnTo>
                      <a:pt x="171" y="75"/>
                    </a:lnTo>
                    <a:lnTo>
                      <a:pt x="176" y="0"/>
                    </a:lnTo>
                    <a:lnTo>
                      <a:pt x="185" y="0"/>
                    </a:lnTo>
                    <a:lnTo>
                      <a:pt x="185" y="9"/>
                    </a:lnTo>
                    <a:lnTo>
                      <a:pt x="184" y="17"/>
                    </a:lnTo>
                    <a:lnTo>
                      <a:pt x="184" y="36"/>
                    </a:lnTo>
                    <a:lnTo>
                      <a:pt x="188" y="164"/>
                    </a:lnTo>
                    <a:lnTo>
                      <a:pt x="171" y="182"/>
                    </a:lnTo>
                    <a:lnTo>
                      <a:pt x="146" y="190"/>
                    </a:lnTo>
                    <a:lnTo>
                      <a:pt x="85" y="188"/>
                    </a:lnTo>
                    <a:lnTo>
                      <a:pt x="28" y="162"/>
                    </a:lnTo>
                    <a:lnTo>
                      <a:pt x="0" y="120"/>
                    </a:lnTo>
                    <a:lnTo>
                      <a:pt x="8" y="105"/>
                    </a:lnTo>
                    <a:lnTo>
                      <a:pt x="21" y="91"/>
                    </a:lnTo>
                    <a:lnTo>
                      <a:pt x="25" y="9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54" name="Freeform 79"/>
              <p:cNvSpPr>
                <a:spLocks/>
              </p:cNvSpPr>
              <p:nvPr/>
            </p:nvSpPr>
            <p:spPr bwMode="auto">
              <a:xfrm>
                <a:off x="1166" y="2048"/>
                <a:ext cx="149" cy="245"/>
              </a:xfrm>
              <a:custGeom>
                <a:avLst/>
                <a:gdLst>
                  <a:gd name="T0" fmla="*/ 8 w 149"/>
                  <a:gd name="T1" fmla="*/ 2 h 245"/>
                  <a:gd name="T2" fmla="*/ 38 w 149"/>
                  <a:gd name="T3" fmla="*/ 40 h 245"/>
                  <a:gd name="T4" fmla="*/ 53 w 149"/>
                  <a:gd name="T5" fmla="*/ 55 h 245"/>
                  <a:gd name="T6" fmla="*/ 67 w 149"/>
                  <a:gd name="T7" fmla="*/ 69 h 245"/>
                  <a:gd name="T8" fmla="*/ 89 w 149"/>
                  <a:gd name="T9" fmla="*/ 92 h 245"/>
                  <a:gd name="T10" fmla="*/ 118 w 149"/>
                  <a:gd name="T11" fmla="*/ 161 h 245"/>
                  <a:gd name="T12" fmla="*/ 132 w 149"/>
                  <a:gd name="T13" fmla="*/ 201 h 245"/>
                  <a:gd name="T14" fmla="*/ 149 w 149"/>
                  <a:gd name="T15" fmla="*/ 239 h 245"/>
                  <a:gd name="T16" fmla="*/ 148 w 149"/>
                  <a:gd name="T17" fmla="*/ 245 h 245"/>
                  <a:gd name="T18" fmla="*/ 142 w 149"/>
                  <a:gd name="T19" fmla="*/ 244 h 245"/>
                  <a:gd name="T20" fmla="*/ 109 w 149"/>
                  <a:gd name="T21" fmla="*/ 208 h 245"/>
                  <a:gd name="T22" fmla="*/ 85 w 149"/>
                  <a:gd name="T23" fmla="*/ 166 h 245"/>
                  <a:gd name="T24" fmla="*/ 75 w 149"/>
                  <a:gd name="T25" fmla="*/ 126 h 245"/>
                  <a:gd name="T26" fmla="*/ 63 w 149"/>
                  <a:gd name="T27" fmla="*/ 95 h 245"/>
                  <a:gd name="T28" fmla="*/ 44 w 149"/>
                  <a:gd name="T29" fmla="*/ 67 h 245"/>
                  <a:gd name="T30" fmla="*/ 20 w 149"/>
                  <a:gd name="T31" fmla="*/ 35 h 245"/>
                  <a:gd name="T32" fmla="*/ 0 w 149"/>
                  <a:gd name="T33" fmla="*/ 6 h 245"/>
                  <a:gd name="T34" fmla="*/ 1 w 149"/>
                  <a:gd name="T35" fmla="*/ 0 h 245"/>
                  <a:gd name="T36" fmla="*/ 8 w 149"/>
                  <a:gd name="T37" fmla="*/ 2 h 245"/>
                  <a:gd name="T38" fmla="*/ 8 w 149"/>
                  <a:gd name="T39" fmla="*/ 2 h 2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9" h="245">
                    <a:moveTo>
                      <a:pt x="8" y="2"/>
                    </a:moveTo>
                    <a:lnTo>
                      <a:pt x="38" y="40"/>
                    </a:lnTo>
                    <a:lnTo>
                      <a:pt x="53" y="55"/>
                    </a:lnTo>
                    <a:lnTo>
                      <a:pt x="67" y="69"/>
                    </a:lnTo>
                    <a:lnTo>
                      <a:pt x="89" y="92"/>
                    </a:lnTo>
                    <a:lnTo>
                      <a:pt x="118" y="161"/>
                    </a:lnTo>
                    <a:lnTo>
                      <a:pt x="132" y="201"/>
                    </a:lnTo>
                    <a:lnTo>
                      <a:pt x="149" y="239"/>
                    </a:lnTo>
                    <a:lnTo>
                      <a:pt x="148" y="245"/>
                    </a:lnTo>
                    <a:lnTo>
                      <a:pt x="142" y="244"/>
                    </a:lnTo>
                    <a:lnTo>
                      <a:pt x="109" y="208"/>
                    </a:lnTo>
                    <a:lnTo>
                      <a:pt x="85" y="166"/>
                    </a:lnTo>
                    <a:lnTo>
                      <a:pt x="75" y="126"/>
                    </a:lnTo>
                    <a:lnTo>
                      <a:pt x="63" y="95"/>
                    </a:lnTo>
                    <a:lnTo>
                      <a:pt x="44" y="67"/>
                    </a:lnTo>
                    <a:lnTo>
                      <a:pt x="20" y="35"/>
                    </a:lnTo>
                    <a:lnTo>
                      <a:pt x="0" y="6"/>
                    </a:lnTo>
                    <a:lnTo>
                      <a:pt x="1" y="0"/>
                    </a:lnTo>
                    <a:lnTo>
                      <a:pt x="8"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55" name="Freeform 80"/>
              <p:cNvSpPr>
                <a:spLocks/>
              </p:cNvSpPr>
              <p:nvPr/>
            </p:nvSpPr>
            <p:spPr bwMode="auto">
              <a:xfrm>
                <a:off x="1705" y="2282"/>
                <a:ext cx="70" cy="167"/>
              </a:xfrm>
              <a:custGeom>
                <a:avLst/>
                <a:gdLst>
                  <a:gd name="T0" fmla="*/ 70 w 70"/>
                  <a:gd name="T1" fmla="*/ 1 h 167"/>
                  <a:gd name="T2" fmla="*/ 62 w 70"/>
                  <a:gd name="T3" fmla="*/ 56 h 167"/>
                  <a:gd name="T4" fmla="*/ 52 w 70"/>
                  <a:gd name="T5" fmla="*/ 113 h 167"/>
                  <a:gd name="T6" fmla="*/ 42 w 70"/>
                  <a:gd name="T7" fmla="*/ 135 h 167"/>
                  <a:gd name="T8" fmla="*/ 31 w 70"/>
                  <a:gd name="T9" fmla="*/ 157 h 167"/>
                  <a:gd name="T10" fmla="*/ 21 w 70"/>
                  <a:gd name="T11" fmla="*/ 167 h 167"/>
                  <a:gd name="T12" fmla="*/ 10 w 70"/>
                  <a:gd name="T13" fmla="*/ 165 h 167"/>
                  <a:gd name="T14" fmla="*/ 0 w 70"/>
                  <a:gd name="T15" fmla="*/ 144 h 167"/>
                  <a:gd name="T16" fmla="*/ 11 w 70"/>
                  <a:gd name="T17" fmla="*/ 100 h 167"/>
                  <a:gd name="T18" fmla="*/ 20 w 70"/>
                  <a:gd name="T19" fmla="*/ 80 h 167"/>
                  <a:gd name="T20" fmla="*/ 30 w 70"/>
                  <a:gd name="T21" fmla="*/ 61 h 167"/>
                  <a:gd name="T22" fmla="*/ 52 w 70"/>
                  <a:gd name="T23" fmla="*/ 23 h 167"/>
                  <a:gd name="T24" fmla="*/ 61 w 70"/>
                  <a:gd name="T25" fmla="*/ 0 h 167"/>
                  <a:gd name="T26" fmla="*/ 70 w 70"/>
                  <a:gd name="T27" fmla="*/ 1 h 167"/>
                  <a:gd name="T28" fmla="*/ 70 w 70"/>
                  <a:gd name="T29" fmla="*/ 1 h 16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0" h="167">
                    <a:moveTo>
                      <a:pt x="70" y="1"/>
                    </a:moveTo>
                    <a:lnTo>
                      <a:pt x="62" y="56"/>
                    </a:lnTo>
                    <a:lnTo>
                      <a:pt x="52" y="113"/>
                    </a:lnTo>
                    <a:lnTo>
                      <a:pt x="42" y="135"/>
                    </a:lnTo>
                    <a:lnTo>
                      <a:pt x="31" y="157"/>
                    </a:lnTo>
                    <a:lnTo>
                      <a:pt x="21" y="167"/>
                    </a:lnTo>
                    <a:lnTo>
                      <a:pt x="10" y="165"/>
                    </a:lnTo>
                    <a:lnTo>
                      <a:pt x="0" y="144"/>
                    </a:lnTo>
                    <a:lnTo>
                      <a:pt x="11" y="100"/>
                    </a:lnTo>
                    <a:lnTo>
                      <a:pt x="20" y="80"/>
                    </a:lnTo>
                    <a:lnTo>
                      <a:pt x="30" y="61"/>
                    </a:lnTo>
                    <a:lnTo>
                      <a:pt x="52" y="23"/>
                    </a:lnTo>
                    <a:lnTo>
                      <a:pt x="61" y="0"/>
                    </a:lnTo>
                    <a:lnTo>
                      <a:pt x="7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56" name="Freeform 81"/>
              <p:cNvSpPr>
                <a:spLocks/>
              </p:cNvSpPr>
              <p:nvPr/>
            </p:nvSpPr>
            <p:spPr bwMode="auto">
              <a:xfrm>
                <a:off x="1783" y="2470"/>
                <a:ext cx="114" cy="119"/>
              </a:xfrm>
              <a:custGeom>
                <a:avLst/>
                <a:gdLst>
                  <a:gd name="T0" fmla="*/ 0 w 114"/>
                  <a:gd name="T1" fmla="*/ 90 h 119"/>
                  <a:gd name="T2" fmla="*/ 27 w 114"/>
                  <a:gd name="T3" fmla="*/ 70 h 119"/>
                  <a:gd name="T4" fmla="*/ 53 w 114"/>
                  <a:gd name="T5" fmla="*/ 50 h 119"/>
                  <a:gd name="T6" fmla="*/ 67 w 114"/>
                  <a:gd name="T7" fmla="*/ 38 h 119"/>
                  <a:gd name="T8" fmla="*/ 80 w 114"/>
                  <a:gd name="T9" fmla="*/ 25 h 119"/>
                  <a:gd name="T10" fmla="*/ 93 w 114"/>
                  <a:gd name="T11" fmla="*/ 12 h 119"/>
                  <a:gd name="T12" fmla="*/ 107 w 114"/>
                  <a:gd name="T13" fmla="*/ 1 h 119"/>
                  <a:gd name="T14" fmla="*/ 114 w 114"/>
                  <a:gd name="T15" fmla="*/ 0 h 119"/>
                  <a:gd name="T16" fmla="*/ 114 w 114"/>
                  <a:gd name="T17" fmla="*/ 6 h 119"/>
                  <a:gd name="T18" fmla="*/ 96 w 114"/>
                  <a:gd name="T19" fmla="*/ 30 h 119"/>
                  <a:gd name="T20" fmla="*/ 81 w 114"/>
                  <a:gd name="T21" fmla="*/ 48 h 119"/>
                  <a:gd name="T22" fmla="*/ 65 w 114"/>
                  <a:gd name="T23" fmla="*/ 66 h 119"/>
                  <a:gd name="T24" fmla="*/ 32 w 114"/>
                  <a:gd name="T25" fmla="*/ 101 h 119"/>
                  <a:gd name="T26" fmla="*/ 20 w 114"/>
                  <a:gd name="T27" fmla="*/ 113 h 119"/>
                  <a:gd name="T28" fmla="*/ 12 w 114"/>
                  <a:gd name="T29" fmla="*/ 119 h 119"/>
                  <a:gd name="T30" fmla="*/ 0 w 114"/>
                  <a:gd name="T31" fmla="*/ 90 h 119"/>
                  <a:gd name="T32" fmla="*/ 0 w 114"/>
                  <a:gd name="T33" fmla="*/ 90 h 1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4" h="119">
                    <a:moveTo>
                      <a:pt x="0" y="90"/>
                    </a:moveTo>
                    <a:lnTo>
                      <a:pt x="27" y="70"/>
                    </a:lnTo>
                    <a:lnTo>
                      <a:pt x="53" y="50"/>
                    </a:lnTo>
                    <a:lnTo>
                      <a:pt x="67" y="38"/>
                    </a:lnTo>
                    <a:lnTo>
                      <a:pt x="80" y="25"/>
                    </a:lnTo>
                    <a:lnTo>
                      <a:pt x="93" y="12"/>
                    </a:lnTo>
                    <a:lnTo>
                      <a:pt x="107" y="1"/>
                    </a:lnTo>
                    <a:lnTo>
                      <a:pt x="114" y="0"/>
                    </a:lnTo>
                    <a:lnTo>
                      <a:pt x="114" y="6"/>
                    </a:lnTo>
                    <a:lnTo>
                      <a:pt x="96" y="30"/>
                    </a:lnTo>
                    <a:lnTo>
                      <a:pt x="81" y="48"/>
                    </a:lnTo>
                    <a:lnTo>
                      <a:pt x="65" y="66"/>
                    </a:lnTo>
                    <a:lnTo>
                      <a:pt x="32" y="101"/>
                    </a:lnTo>
                    <a:lnTo>
                      <a:pt x="20" y="113"/>
                    </a:lnTo>
                    <a:lnTo>
                      <a:pt x="12" y="119"/>
                    </a:lnTo>
                    <a:lnTo>
                      <a:pt x="0" y="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57" name="Freeform 82"/>
              <p:cNvSpPr>
                <a:spLocks/>
              </p:cNvSpPr>
              <p:nvPr/>
            </p:nvSpPr>
            <p:spPr bwMode="auto">
              <a:xfrm>
                <a:off x="1740" y="2865"/>
                <a:ext cx="131" cy="175"/>
              </a:xfrm>
              <a:custGeom>
                <a:avLst/>
                <a:gdLst>
                  <a:gd name="T0" fmla="*/ 131 w 131"/>
                  <a:gd name="T1" fmla="*/ 134 h 175"/>
                  <a:gd name="T2" fmla="*/ 125 w 131"/>
                  <a:gd name="T3" fmla="*/ 161 h 175"/>
                  <a:gd name="T4" fmla="*/ 120 w 131"/>
                  <a:gd name="T5" fmla="*/ 175 h 175"/>
                  <a:gd name="T6" fmla="*/ 113 w 131"/>
                  <a:gd name="T7" fmla="*/ 174 h 175"/>
                  <a:gd name="T8" fmla="*/ 85 w 131"/>
                  <a:gd name="T9" fmla="*/ 135 h 175"/>
                  <a:gd name="T10" fmla="*/ 68 w 131"/>
                  <a:gd name="T11" fmla="*/ 91 h 175"/>
                  <a:gd name="T12" fmla="*/ 60 w 131"/>
                  <a:gd name="T13" fmla="*/ 80 h 175"/>
                  <a:gd name="T14" fmla="*/ 45 w 131"/>
                  <a:gd name="T15" fmla="*/ 58 h 175"/>
                  <a:gd name="T16" fmla="*/ 29 w 131"/>
                  <a:gd name="T17" fmla="*/ 36 h 175"/>
                  <a:gd name="T18" fmla="*/ 20 w 131"/>
                  <a:gd name="T19" fmla="*/ 23 h 175"/>
                  <a:gd name="T20" fmla="*/ 1 w 131"/>
                  <a:gd name="T21" fmla="*/ 6 h 175"/>
                  <a:gd name="T22" fmla="*/ 0 w 131"/>
                  <a:gd name="T23" fmla="*/ 0 h 175"/>
                  <a:gd name="T24" fmla="*/ 6 w 131"/>
                  <a:gd name="T25" fmla="*/ 0 h 175"/>
                  <a:gd name="T26" fmla="*/ 27 w 131"/>
                  <a:gd name="T27" fmla="*/ 11 h 175"/>
                  <a:gd name="T28" fmla="*/ 59 w 131"/>
                  <a:gd name="T29" fmla="*/ 31 h 175"/>
                  <a:gd name="T30" fmla="*/ 89 w 131"/>
                  <a:gd name="T31" fmla="*/ 53 h 175"/>
                  <a:gd name="T32" fmla="*/ 105 w 131"/>
                  <a:gd name="T33" fmla="*/ 68 h 175"/>
                  <a:gd name="T34" fmla="*/ 119 w 131"/>
                  <a:gd name="T35" fmla="*/ 101 h 175"/>
                  <a:gd name="T36" fmla="*/ 131 w 131"/>
                  <a:gd name="T37" fmla="*/ 134 h 175"/>
                  <a:gd name="T38" fmla="*/ 131 w 131"/>
                  <a:gd name="T39" fmla="*/ 134 h 1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1" h="175">
                    <a:moveTo>
                      <a:pt x="131" y="134"/>
                    </a:moveTo>
                    <a:lnTo>
                      <a:pt x="125" y="161"/>
                    </a:lnTo>
                    <a:lnTo>
                      <a:pt x="120" y="175"/>
                    </a:lnTo>
                    <a:lnTo>
                      <a:pt x="113" y="174"/>
                    </a:lnTo>
                    <a:lnTo>
                      <a:pt x="85" y="135"/>
                    </a:lnTo>
                    <a:lnTo>
                      <a:pt x="68" y="91"/>
                    </a:lnTo>
                    <a:lnTo>
                      <a:pt x="60" y="80"/>
                    </a:lnTo>
                    <a:lnTo>
                      <a:pt x="45" y="58"/>
                    </a:lnTo>
                    <a:lnTo>
                      <a:pt x="29" y="36"/>
                    </a:lnTo>
                    <a:lnTo>
                      <a:pt x="20" y="23"/>
                    </a:lnTo>
                    <a:lnTo>
                      <a:pt x="1" y="6"/>
                    </a:lnTo>
                    <a:lnTo>
                      <a:pt x="0" y="0"/>
                    </a:lnTo>
                    <a:lnTo>
                      <a:pt x="6" y="0"/>
                    </a:lnTo>
                    <a:lnTo>
                      <a:pt x="27" y="11"/>
                    </a:lnTo>
                    <a:lnTo>
                      <a:pt x="59" y="31"/>
                    </a:lnTo>
                    <a:lnTo>
                      <a:pt x="89" y="53"/>
                    </a:lnTo>
                    <a:lnTo>
                      <a:pt x="105" y="68"/>
                    </a:lnTo>
                    <a:lnTo>
                      <a:pt x="119" y="101"/>
                    </a:lnTo>
                    <a:lnTo>
                      <a:pt x="131" y="1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58" name="Freeform 83"/>
              <p:cNvSpPr>
                <a:spLocks/>
              </p:cNvSpPr>
              <p:nvPr/>
            </p:nvSpPr>
            <p:spPr bwMode="auto">
              <a:xfrm>
                <a:off x="939" y="2516"/>
                <a:ext cx="157" cy="161"/>
              </a:xfrm>
              <a:custGeom>
                <a:avLst/>
                <a:gdLst>
                  <a:gd name="T0" fmla="*/ 28 w 157"/>
                  <a:gd name="T1" fmla="*/ 132 h 161"/>
                  <a:gd name="T2" fmla="*/ 62 w 157"/>
                  <a:gd name="T3" fmla="*/ 90 h 161"/>
                  <a:gd name="T4" fmla="*/ 73 w 157"/>
                  <a:gd name="T5" fmla="*/ 79 h 161"/>
                  <a:gd name="T6" fmla="*/ 87 w 157"/>
                  <a:gd name="T7" fmla="*/ 64 h 161"/>
                  <a:gd name="T8" fmla="*/ 108 w 157"/>
                  <a:gd name="T9" fmla="*/ 37 h 161"/>
                  <a:gd name="T10" fmla="*/ 112 w 157"/>
                  <a:gd name="T11" fmla="*/ 20 h 161"/>
                  <a:gd name="T12" fmla="*/ 121 w 157"/>
                  <a:gd name="T13" fmla="*/ 7 h 161"/>
                  <a:gd name="T14" fmla="*/ 137 w 157"/>
                  <a:gd name="T15" fmla="*/ 0 h 161"/>
                  <a:gd name="T16" fmla="*/ 152 w 157"/>
                  <a:gd name="T17" fmla="*/ 2 h 161"/>
                  <a:gd name="T18" fmla="*/ 157 w 157"/>
                  <a:gd name="T19" fmla="*/ 13 h 161"/>
                  <a:gd name="T20" fmla="*/ 151 w 157"/>
                  <a:gd name="T21" fmla="*/ 29 h 161"/>
                  <a:gd name="T22" fmla="*/ 141 w 157"/>
                  <a:gd name="T23" fmla="*/ 48 h 161"/>
                  <a:gd name="T24" fmla="*/ 131 w 157"/>
                  <a:gd name="T25" fmla="*/ 62 h 161"/>
                  <a:gd name="T26" fmla="*/ 114 w 157"/>
                  <a:gd name="T27" fmla="*/ 82 h 161"/>
                  <a:gd name="T28" fmla="*/ 98 w 157"/>
                  <a:gd name="T29" fmla="*/ 102 h 161"/>
                  <a:gd name="T30" fmla="*/ 86 w 157"/>
                  <a:gd name="T31" fmla="*/ 116 h 161"/>
                  <a:gd name="T32" fmla="*/ 64 w 157"/>
                  <a:gd name="T33" fmla="*/ 134 h 161"/>
                  <a:gd name="T34" fmla="*/ 39 w 157"/>
                  <a:gd name="T35" fmla="*/ 149 h 161"/>
                  <a:gd name="T36" fmla="*/ 23 w 157"/>
                  <a:gd name="T37" fmla="*/ 158 h 161"/>
                  <a:gd name="T38" fmla="*/ 7 w 157"/>
                  <a:gd name="T39" fmla="*/ 161 h 161"/>
                  <a:gd name="T40" fmla="*/ 0 w 157"/>
                  <a:gd name="T41" fmla="*/ 152 h 161"/>
                  <a:gd name="T42" fmla="*/ 8 w 157"/>
                  <a:gd name="T43" fmla="*/ 129 h 161"/>
                  <a:gd name="T44" fmla="*/ 20 w 157"/>
                  <a:gd name="T45" fmla="*/ 109 h 161"/>
                  <a:gd name="T46" fmla="*/ 25 w 157"/>
                  <a:gd name="T47" fmla="*/ 112 h 161"/>
                  <a:gd name="T48" fmla="*/ 28 w 157"/>
                  <a:gd name="T49" fmla="*/ 132 h 161"/>
                  <a:gd name="T50" fmla="*/ 28 w 157"/>
                  <a:gd name="T51" fmla="*/ 132 h 16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57" h="161">
                    <a:moveTo>
                      <a:pt x="28" y="132"/>
                    </a:moveTo>
                    <a:lnTo>
                      <a:pt x="62" y="90"/>
                    </a:lnTo>
                    <a:lnTo>
                      <a:pt x="73" y="79"/>
                    </a:lnTo>
                    <a:lnTo>
                      <a:pt x="87" y="64"/>
                    </a:lnTo>
                    <a:lnTo>
                      <a:pt x="108" y="37"/>
                    </a:lnTo>
                    <a:lnTo>
                      <a:pt x="112" y="20"/>
                    </a:lnTo>
                    <a:lnTo>
                      <a:pt x="121" y="7"/>
                    </a:lnTo>
                    <a:lnTo>
                      <a:pt x="137" y="0"/>
                    </a:lnTo>
                    <a:lnTo>
                      <a:pt x="152" y="2"/>
                    </a:lnTo>
                    <a:lnTo>
                      <a:pt x="157" y="13"/>
                    </a:lnTo>
                    <a:lnTo>
                      <a:pt x="151" y="29"/>
                    </a:lnTo>
                    <a:lnTo>
                      <a:pt x="141" y="48"/>
                    </a:lnTo>
                    <a:lnTo>
                      <a:pt x="131" y="62"/>
                    </a:lnTo>
                    <a:lnTo>
                      <a:pt x="114" y="82"/>
                    </a:lnTo>
                    <a:lnTo>
                      <a:pt x="98" y="102"/>
                    </a:lnTo>
                    <a:lnTo>
                      <a:pt x="86" y="116"/>
                    </a:lnTo>
                    <a:lnTo>
                      <a:pt x="64" y="134"/>
                    </a:lnTo>
                    <a:lnTo>
                      <a:pt x="39" y="149"/>
                    </a:lnTo>
                    <a:lnTo>
                      <a:pt x="23" y="158"/>
                    </a:lnTo>
                    <a:lnTo>
                      <a:pt x="7" y="161"/>
                    </a:lnTo>
                    <a:lnTo>
                      <a:pt x="0" y="152"/>
                    </a:lnTo>
                    <a:lnTo>
                      <a:pt x="8" y="129"/>
                    </a:lnTo>
                    <a:lnTo>
                      <a:pt x="20" y="109"/>
                    </a:lnTo>
                    <a:lnTo>
                      <a:pt x="25" y="112"/>
                    </a:lnTo>
                    <a:lnTo>
                      <a:pt x="28" y="1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59" name="Freeform 84"/>
              <p:cNvSpPr>
                <a:spLocks/>
              </p:cNvSpPr>
              <p:nvPr/>
            </p:nvSpPr>
            <p:spPr bwMode="auto">
              <a:xfrm>
                <a:off x="1106" y="1076"/>
                <a:ext cx="200" cy="129"/>
              </a:xfrm>
              <a:custGeom>
                <a:avLst/>
                <a:gdLst>
                  <a:gd name="T0" fmla="*/ 200 w 200"/>
                  <a:gd name="T1" fmla="*/ 75 h 129"/>
                  <a:gd name="T2" fmla="*/ 184 w 200"/>
                  <a:gd name="T3" fmla="*/ 77 h 129"/>
                  <a:gd name="T4" fmla="*/ 174 w 200"/>
                  <a:gd name="T5" fmla="*/ 86 h 129"/>
                  <a:gd name="T6" fmla="*/ 165 w 200"/>
                  <a:gd name="T7" fmla="*/ 86 h 129"/>
                  <a:gd name="T8" fmla="*/ 155 w 200"/>
                  <a:gd name="T9" fmla="*/ 65 h 129"/>
                  <a:gd name="T10" fmla="*/ 147 w 200"/>
                  <a:gd name="T11" fmla="*/ 55 h 129"/>
                  <a:gd name="T12" fmla="*/ 134 w 200"/>
                  <a:gd name="T13" fmla="*/ 45 h 129"/>
                  <a:gd name="T14" fmla="*/ 105 w 200"/>
                  <a:gd name="T15" fmla="*/ 37 h 129"/>
                  <a:gd name="T16" fmla="*/ 36 w 200"/>
                  <a:gd name="T17" fmla="*/ 64 h 129"/>
                  <a:gd name="T18" fmla="*/ 19 w 200"/>
                  <a:gd name="T19" fmla="*/ 92 h 129"/>
                  <a:gd name="T20" fmla="*/ 20 w 200"/>
                  <a:gd name="T21" fmla="*/ 106 h 129"/>
                  <a:gd name="T22" fmla="*/ 28 w 200"/>
                  <a:gd name="T23" fmla="*/ 122 h 129"/>
                  <a:gd name="T24" fmla="*/ 29 w 200"/>
                  <a:gd name="T25" fmla="*/ 129 h 129"/>
                  <a:gd name="T26" fmla="*/ 23 w 200"/>
                  <a:gd name="T27" fmla="*/ 129 h 129"/>
                  <a:gd name="T28" fmla="*/ 6 w 200"/>
                  <a:gd name="T29" fmla="*/ 112 h 129"/>
                  <a:gd name="T30" fmla="*/ 0 w 200"/>
                  <a:gd name="T31" fmla="*/ 89 h 129"/>
                  <a:gd name="T32" fmla="*/ 2 w 200"/>
                  <a:gd name="T33" fmla="*/ 62 h 129"/>
                  <a:gd name="T34" fmla="*/ 15 w 200"/>
                  <a:gd name="T35" fmla="*/ 41 h 129"/>
                  <a:gd name="T36" fmla="*/ 34 w 200"/>
                  <a:gd name="T37" fmla="*/ 25 h 129"/>
                  <a:gd name="T38" fmla="*/ 53 w 200"/>
                  <a:gd name="T39" fmla="*/ 12 h 129"/>
                  <a:gd name="T40" fmla="*/ 89 w 200"/>
                  <a:gd name="T41" fmla="*/ 0 h 129"/>
                  <a:gd name="T42" fmla="*/ 152 w 200"/>
                  <a:gd name="T43" fmla="*/ 8 h 129"/>
                  <a:gd name="T44" fmla="*/ 193 w 200"/>
                  <a:gd name="T45" fmla="*/ 42 h 129"/>
                  <a:gd name="T46" fmla="*/ 200 w 200"/>
                  <a:gd name="T47" fmla="*/ 75 h 129"/>
                  <a:gd name="T48" fmla="*/ 200 w 200"/>
                  <a:gd name="T49" fmla="*/ 75 h 1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00" h="129">
                    <a:moveTo>
                      <a:pt x="200" y="75"/>
                    </a:moveTo>
                    <a:lnTo>
                      <a:pt x="184" y="77"/>
                    </a:lnTo>
                    <a:lnTo>
                      <a:pt x="174" y="86"/>
                    </a:lnTo>
                    <a:lnTo>
                      <a:pt x="165" y="86"/>
                    </a:lnTo>
                    <a:lnTo>
                      <a:pt x="155" y="65"/>
                    </a:lnTo>
                    <a:lnTo>
                      <a:pt x="147" y="55"/>
                    </a:lnTo>
                    <a:lnTo>
                      <a:pt x="134" y="45"/>
                    </a:lnTo>
                    <a:lnTo>
                      <a:pt x="105" y="37"/>
                    </a:lnTo>
                    <a:lnTo>
                      <a:pt x="36" y="64"/>
                    </a:lnTo>
                    <a:lnTo>
                      <a:pt x="19" y="92"/>
                    </a:lnTo>
                    <a:lnTo>
                      <a:pt x="20" y="106"/>
                    </a:lnTo>
                    <a:lnTo>
                      <a:pt x="28" y="122"/>
                    </a:lnTo>
                    <a:lnTo>
                      <a:pt x="29" y="129"/>
                    </a:lnTo>
                    <a:lnTo>
                      <a:pt x="23" y="129"/>
                    </a:lnTo>
                    <a:lnTo>
                      <a:pt x="6" y="112"/>
                    </a:lnTo>
                    <a:lnTo>
                      <a:pt x="0" y="89"/>
                    </a:lnTo>
                    <a:lnTo>
                      <a:pt x="2" y="62"/>
                    </a:lnTo>
                    <a:lnTo>
                      <a:pt x="15" y="41"/>
                    </a:lnTo>
                    <a:lnTo>
                      <a:pt x="34" y="25"/>
                    </a:lnTo>
                    <a:lnTo>
                      <a:pt x="53" y="12"/>
                    </a:lnTo>
                    <a:lnTo>
                      <a:pt x="89" y="0"/>
                    </a:lnTo>
                    <a:lnTo>
                      <a:pt x="152" y="8"/>
                    </a:lnTo>
                    <a:lnTo>
                      <a:pt x="193" y="42"/>
                    </a:lnTo>
                    <a:lnTo>
                      <a:pt x="200" y="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60" name="Freeform 85"/>
              <p:cNvSpPr>
                <a:spLocks/>
              </p:cNvSpPr>
              <p:nvPr/>
            </p:nvSpPr>
            <p:spPr bwMode="auto">
              <a:xfrm>
                <a:off x="1229" y="1165"/>
                <a:ext cx="232" cy="393"/>
              </a:xfrm>
              <a:custGeom>
                <a:avLst/>
                <a:gdLst>
                  <a:gd name="T0" fmla="*/ 37 w 232"/>
                  <a:gd name="T1" fmla="*/ 6 h 393"/>
                  <a:gd name="T2" fmla="*/ 19 w 232"/>
                  <a:gd name="T3" fmla="*/ 40 h 393"/>
                  <a:gd name="T4" fmla="*/ 25 w 232"/>
                  <a:gd name="T5" fmla="*/ 80 h 393"/>
                  <a:gd name="T6" fmla="*/ 42 w 232"/>
                  <a:gd name="T7" fmla="*/ 119 h 393"/>
                  <a:gd name="T8" fmla="*/ 62 w 232"/>
                  <a:gd name="T9" fmla="*/ 154 h 393"/>
                  <a:gd name="T10" fmla="*/ 85 w 232"/>
                  <a:gd name="T11" fmla="*/ 190 h 393"/>
                  <a:gd name="T12" fmla="*/ 104 w 232"/>
                  <a:gd name="T13" fmla="*/ 219 h 393"/>
                  <a:gd name="T14" fmla="*/ 121 w 232"/>
                  <a:gd name="T15" fmla="*/ 241 h 393"/>
                  <a:gd name="T16" fmla="*/ 139 w 232"/>
                  <a:gd name="T17" fmla="*/ 261 h 393"/>
                  <a:gd name="T18" fmla="*/ 176 w 232"/>
                  <a:gd name="T19" fmla="*/ 299 h 393"/>
                  <a:gd name="T20" fmla="*/ 198 w 232"/>
                  <a:gd name="T21" fmla="*/ 323 h 393"/>
                  <a:gd name="T22" fmla="*/ 223 w 232"/>
                  <a:gd name="T23" fmla="*/ 350 h 393"/>
                  <a:gd name="T24" fmla="*/ 232 w 232"/>
                  <a:gd name="T25" fmla="*/ 369 h 393"/>
                  <a:gd name="T26" fmla="*/ 225 w 232"/>
                  <a:gd name="T27" fmla="*/ 385 h 393"/>
                  <a:gd name="T28" fmla="*/ 210 w 232"/>
                  <a:gd name="T29" fmla="*/ 393 h 393"/>
                  <a:gd name="T30" fmla="*/ 191 w 232"/>
                  <a:gd name="T31" fmla="*/ 387 h 393"/>
                  <a:gd name="T32" fmla="*/ 174 w 232"/>
                  <a:gd name="T33" fmla="*/ 373 h 393"/>
                  <a:gd name="T34" fmla="*/ 155 w 232"/>
                  <a:gd name="T35" fmla="*/ 357 h 393"/>
                  <a:gd name="T36" fmla="*/ 115 w 232"/>
                  <a:gd name="T37" fmla="*/ 314 h 393"/>
                  <a:gd name="T38" fmla="*/ 94 w 232"/>
                  <a:gd name="T39" fmla="*/ 289 h 393"/>
                  <a:gd name="T40" fmla="*/ 75 w 232"/>
                  <a:gd name="T41" fmla="*/ 263 h 393"/>
                  <a:gd name="T42" fmla="*/ 56 w 232"/>
                  <a:gd name="T43" fmla="*/ 235 h 393"/>
                  <a:gd name="T44" fmla="*/ 40 w 232"/>
                  <a:gd name="T45" fmla="*/ 206 h 393"/>
                  <a:gd name="T46" fmla="*/ 0 w 232"/>
                  <a:gd name="T47" fmla="*/ 92 h 393"/>
                  <a:gd name="T48" fmla="*/ 5 w 232"/>
                  <a:gd name="T49" fmla="*/ 41 h 393"/>
                  <a:gd name="T50" fmla="*/ 15 w 232"/>
                  <a:gd name="T51" fmla="*/ 18 h 393"/>
                  <a:gd name="T52" fmla="*/ 31 w 232"/>
                  <a:gd name="T53" fmla="*/ 0 h 393"/>
                  <a:gd name="T54" fmla="*/ 37 w 232"/>
                  <a:gd name="T55" fmla="*/ 6 h 393"/>
                  <a:gd name="T56" fmla="*/ 37 w 232"/>
                  <a:gd name="T57" fmla="*/ 6 h 39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32" h="393">
                    <a:moveTo>
                      <a:pt x="37" y="6"/>
                    </a:moveTo>
                    <a:lnTo>
                      <a:pt x="19" y="40"/>
                    </a:lnTo>
                    <a:lnTo>
                      <a:pt x="25" y="80"/>
                    </a:lnTo>
                    <a:lnTo>
                      <a:pt x="42" y="119"/>
                    </a:lnTo>
                    <a:lnTo>
                      <a:pt x="62" y="154"/>
                    </a:lnTo>
                    <a:lnTo>
                      <a:pt x="85" y="190"/>
                    </a:lnTo>
                    <a:lnTo>
                      <a:pt x="104" y="219"/>
                    </a:lnTo>
                    <a:lnTo>
                      <a:pt x="121" y="241"/>
                    </a:lnTo>
                    <a:lnTo>
                      <a:pt x="139" y="261"/>
                    </a:lnTo>
                    <a:lnTo>
                      <a:pt x="176" y="299"/>
                    </a:lnTo>
                    <a:lnTo>
                      <a:pt x="198" y="323"/>
                    </a:lnTo>
                    <a:lnTo>
                      <a:pt x="223" y="350"/>
                    </a:lnTo>
                    <a:lnTo>
                      <a:pt x="232" y="369"/>
                    </a:lnTo>
                    <a:lnTo>
                      <a:pt x="225" y="385"/>
                    </a:lnTo>
                    <a:lnTo>
                      <a:pt x="210" y="393"/>
                    </a:lnTo>
                    <a:lnTo>
                      <a:pt x="191" y="387"/>
                    </a:lnTo>
                    <a:lnTo>
                      <a:pt x="174" y="373"/>
                    </a:lnTo>
                    <a:lnTo>
                      <a:pt x="155" y="357"/>
                    </a:lnTo>
                    <a:lnTo>
                      <a:pt x="115" y="314"/>
                    </a:lnTo>
                    <a:lnTo>
                      <a:pt x="94" y="289"/>
                    </a:lnTo>
                    <a:lnTo>
                      <a:pt x="75" y="263"/>
                    </a:lnTo>
                    <a:lnTo>
                      <a:pt x="56" y="235"/>
                    </a:lnTo>
                    <a:lnTo>
                      <a:pt x="40" y="206"/>
                    </a:lnTo>
                    <a:lnTo>
                      <a:pt x="0" y="92"/>
                    </a:lnTo>
                    <a:lnTo>
                      <a:pt x="5" y="41"/>
                    </a:lnTo>
                    <a:lnTo>
                      <a:pt x="15" y="18"/>
                    </a:lnTo>
                    <a:lnTo>
                      <a:pt x="31" y="0"/>
                    </a:lnTo>
                    <a:lnTo>
                      <a:pt x="37"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61" name="Freeform 86"/>
              <p:cNvSpPr>
                <a:spLocks/>
              </p:cNvSpPr>
              <p:nvPr/>
            </p:nvSpPr>
            <p:spPr bwMode="auto">
              <a:xfrm>
                <a:off x="998" y="1180"/>
                <a:ext cx="198" cy="598"/>
              </a:xfrm>
              <a:custGeom>
                <a:avLst/>
                <a:gdLst>
                  <a:gd name="T0" fmla="*/ 78 w 198"/>
                  <a:gd name="T1" fmla="*/ 596 h 598"/>
                  <a:gd name="T2" fmla="*/ 69 w 198"/>
                  <a:gd name="T3" fmla="*/ 598 h 598"/>
                  <a:gd name="T4" fmla="*/ 40 w 198"/>
                  <a:gd name="T5" fmla="*/ 562 h 598"/>
                  <a:gd name="T6" fmla="*/ 22 w 198"/>
                  <a:gd name="T7" fmla="*/ 497 h 598"/>
                  <a:gd name="T8" fmla="*/ 8 w 198"/>
                  <a:gd name="T9" fmla="*/ 429 h 598"/>
                  <a:gd name="T10" fmla="*/ 0 w 198"/>
                  <a:gd name="T11" fmla="*/ 292 h 598"/>
                  <a:gd name="T12" fmla="*/ 9 w 198"/>
                  <a:gd name="T13" fmla="*/ 225 h 598"/>
                  <a:gd name="T14" fmla="*/ 17 w 198"/>
                  <a:gd name="T15" fmla="*/ 193 h 598"/>
                  <a:gd name="T16" fmla="*/ 28 w 198"/>
                  <a:gd name="T17" fmla="*/ 161 h 598"/>
                  <a:gd name="T18" fmla="*/ 42 w 198"/>
                  <a:gd name="T19" fmla="*/ 131 h 598"/>
                  <a:gd name="T20" fmla="*/ 59 w 198"/>
                  <a:gd name="T21" fmla="*/ 102 h 598"/>
                  <a:gd name="T22" fmla="*/ 79 w 198"/>
                  <a:gd name="T23" fmla="*/ 75 h 598"/>
                  <a:gd name="T24" fmla="*/ 104 w 198"/>
                  <a:gd name="T25" fmla="*/ 48 h 598"/>
                  <a:gd name="T26" fmla="*/ 117 w 198"/>
                  <a:gd name="T27" fmla="*/ 37 h 598"/>
                  <a:gd name="T28" fmla="*/ 128 w 198"/>
                  <a:gd name="T29" fmla="*/ 27 h 598"/>
                  <a:gd name="T30" fmla="*/ 151 w 198"/>
                  <a:gd name="T31" fmla="*/ 12 h 598"/>
                  <a:gd name="T32" fmla="*/ 186 w 198"/>
                  <a:gd name="T33" fmla="*/ 0 h 598"/>
                  <a:gd name="T34" fmla="*/ 198 w 198"/>
                  <a:gd name="T35" fmla="*/ 3 h 598"/>
                  <a:gd name="T36" fmla="*/ 186 w 198"/>
                  <a:gd name="T37" fmla="*/ 12 h 598"/>
                  <a:gd name="T38" fmla="*/ 115 w 198"/>
                  <a:gd name="T39" fmla="*/ 51 h 598"/>
                  <a:gd name="T40" fmla="*/ 72 w 198"/>
                  <a:gd name="T41" fmla="*/ 107 h 598"/>
                  <a:gd name="T42" fmla="*/ 50 w 198"/>
                  <a:gd name="T43" fmla="*/ 176 h 598"/>
                  <a:gd name="T44" fmla="*/ 44 w 198"/>
                  <a:gd name="T45" fmla="*/ 254 h 598"/>
                  <a:gd name="T46" fmla="*/ 50 w 198"/>
                  <a:gd name="T47" fmla="*/ 334 h 598"/>
                  <a:gd name="T48" fmla="*/ 63 w 198"/>
                  <a:gd name="T49" fmla="*/ 414 h 598"/>
                  <a:gd name="T50" fmla="*/ 78 w 198"/>
                  <a:gd name="T51" fmla="*/ 488 h 598"/>
                  <a:gd name="T52" fmla="*/ 88 w 198"/>
                  <a:gd name="T53" fmla="*/ 553 h 598"/>
                  <a:gd name="T54" fmla="*/ 82 w 198"/>
                  <a:gd name="T55" fmla="*/ 575 h 598"/>
                  <a:gd name="T56" fmla="*/ 78 w 198"/>
                  <a:gd name="T57" fmla="*/ 596 h 598"/>
                  <a:gd name="T58" fmla="*/ 78 w 198"/>
                  <a:gd name="T59" fmla="*/ 596 h 5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98" h="598">
                    <a:moveTo>
                      <a:pt x="78" y="596"/>
                    </a:moveTo>
                    <a:lnTo>
                      <a:pt x="69" y="598"/>
                    </a:lnTo>
                    <a:lnTo>
                      <a:pt x="40" y="562"/>
                    </a:lnTo>
                    <a:lnTo>
                      <a:pt x="22" y="497"/>
                    </a:lnTo>
                    <a:lnTo>
                      <a:pt x="8" y="429"/>
                    </a:lnTo>
                    <a:lnTo>
                      <a:pt x="0" y="292"/>
                    </a:lnTo>
                    <a:lnTo>
                      <a:pt x="9" y="225"/>
                    </a:lnTo>
                    <a:lnTo>
                      <a:pt x="17" y="193"/>
                    </a:lnTo>
                    <a:lnTo>
                      <a:pt x="28" y="161"/>
                    </a:lnTo>
                    <a:lnTo>
                      <a:pt x="42" y="131"/>
                    </a:lnTo>
                    <a:lnTo>
                      <a:pt x="59" y="102"/>
                    </a:lnTo>
                    <a:lnTo>
                      <a:pt x="79" y="75"/>
                    </a:lnTo>
                    <a:lnTo>
                      <a:pt x="104" y="48"/>
                    </a:lnTo>
                    <a:lnTo>
                      <a:pt x="117" y="37"/>
                    </a:lnTo>
                    <a:lnTo>
                      <a:pt x="128" y="27"/>
                    </a:lnTo>
                    <a:lnTo>
                      <a:pt x="151" y="12"/>
                    </a:lnTo>
                    <a:lnTo>
                      <a:pt x="186" y="0"/>
                    </a:lnTo>
                    <a:lnTo>
                      <a:pt x="198" y="3"/>
                    </a:lnTo>
                    <a:lnTo>
                      <a:pt x="186" y="12"/>
                    </a:lnTo>
                    <a:lnTo>
                      <a:pt x="115" y="51"/>
                    </a:lnTo>
                    <a:lnTo>
                      <a:pt x="72" y="107"/>
                    </a:lnTo>
                    <a:lnTo>
                      <a:pt x="50" y="176"/>
                    </a:lnTo>
                    <a:lnTo>
                      <a:pt x="44" y="254"/>
                    </a:lnTo>
                    <a:lnTo>
                      <a:pt x="50" y="334"/>
                    </a:lnTo>
                    <a:lnTo>
                      <a:pt x="63" y="414"/>
                    </a:lnTo>
                    <a:lnTo>
                      <a:pt x="78" y="488"/>
                    </a:lnTo>
                    <a:lnTo>
                      <a:pt x="88" y="553"/>
                    </a:lnTo>
                    <a:lnTo>
                      <a:pt x="82" y="575"/>
                    </a:lnTo>
                    <a:lnTo>
                      <a:pt x="78" y="5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62" name="Freeform 87"/>
              <p:cNvSpPr>
                <a:spLocks/>
              </p:cNvSpPr>
              <p:nvPr/>
            </p:nvSpPr>
            <p:spPr bwMode="auto">
              <a:xfrm>
                <a:off x="1028" y="1554"/>
                <a:ext cx="326" cy="311"/>
              </a:xfrm>
              <a:custGeom>
                <a:avLst/>
                <a:gdLst>
                  <a:gd name="T0" fmla="*/ 326 w 326"/>
                  <a:gd name="T1" fmla="*/ 8 h 311"/>
                  <a:gd name="T2" fmla="*/ 296 w 326"/>
                  <a:gd name="T3" fmla="*/ 25 h 311"/>
                  <a:gd name="T4" fmla="*/ 265 w 326"/>
                  <a:gd name="T5" fmla="*/ 42 h 311"/>
                  <a:gd name="T6" fmla="*/ 241 w 326"/>
                  <a:gd name="T7" fmla="*/ 57 h 311"/>
                  <a:gd name="T8" fmla="*/ 217 w 326"/>
                  <a:gd name="T9" fmla="*/ 72 h 311"/>
                  <a:gd name="T10" fmla="*/ 196 w 326"/>
                  <a:gd name="T11" fmla="*/ 87 h 311"/>
                  <a:gd name="T12" fmla="*/ 174 w 326"/>
                  <a:gd name="T13" fmla="*/ 104 h 311"/>
                  <a:gd name="T14" fmla="*/ 153 w 326"/>
                  <a:gd name="T15" fmla="*/ 122 h 311"/>
                  <a:gd name="T16" fmla="*/ 134 w 326"/>
                  <a:gd name="T17" fmla="*/ 142 h 311"/>
                  <a:gd name="T18" fmla="*/ 98 w 326"/>
                  <a:gd name="T19" fmla="*/ 184 h 311"/>
                  <a:gd name="T20" fmla="*/ 74 w 326"/>
                  <a:gd name="T21" fmla="*/ 216 h 311"/>
                  <a:gd name="T22" fmla="*/ 50 w 326"/>
                  <a:gd name="T23" fmla="*/ 246 h 311"/>
                  <a:gd name="T24" fmla="*/ 29 w 326"/>
                  <a:gd name="T25" fmla="*/ 277 h 311"/>
                  <a:gd name="T26" fmla="*/ 9 w 326"/>
                  <a:gd name="T27" fmla="*/ 311 h 311"/>
                  <a:gd name="T28" fmla="*/ 0 w 326"/>
                  <a:gd name="T29" fmla="*/ 308 h 311"/>
                  <a:gd name="T30" fmla="*/ 9 w 326"/>
                  <a:gd name="T31" fmla="*/ 267 h 311"/>
                  <a:gd name="T32" fmla="*/ 23 w 326"/>
                  <a:gd name="T33" fmla="*/ 229 h 311"/>
                  <a:gd name="T34" fmla="*/ 32 w 326"/>
                  <a:gd name="T35" fmla="*/ 212 h 311"/>
                  <a:gd name="T36" fmla="*/ 42 w 326"/>
                  <a:gd name="T37" fmla="*/ 194 h 311"/>
                  <a:gd name="T38" fmla="*/ 65 w 326"/>
                  <a:gd name="T39" fmla="*/ 161 h 311"/>
                  <a:gd name="T40" fmla="*/ 88 w 326"/>
                  <a:gd name="T41" fmla="*/ 135 h 311"/>
                  <a:gd name="T42" fmla="*/ 102 w 326"/>
                  <a:gd name="T43" fmla="*/ 123 h 311"/>
                  <a:gd name="T44" fmla="*/ 116 w 326"/>
                  <a:gd name="T45" fmla="*/ 110 h 311"/>
                  <a:gd name="T46" fmla="*/ 132 w 326"/>
                  <a:gd name="T47" fmla="*/ 98 h 311"/>
                  <a:gd name="T48" fmla="*/ 148 w 326"/>
                  <a:gd name="T49" fmla="*/ 87 h 311"/>
                  <a:gd name="T50" fmla="*/ 166 w 326"/>
                  <a:gd name="T51" fmla="*/ 75 h 311"/>
                  <a:gd name="T52" fmla="*/ 183 w 326"/>
                  <a:gd name="T53" fmla="*/ 65 h 311"/>
                  <a:gd name="T54" fmla="*/ 218 w 326"/>
                  <a:gd name="T55" fmla="*/ 45 h 311"/>
                  <a:gd name="T56" fmla="*/ 255 w 326"/>
                  <a:gd name="T57" fmla="*/ 28 h 311"/>
                  <a:gd name="T58" fmla="*/ 290 w 326"/>
                  <a:gd name="T59" fmla="*/ 13 h 311"/>
                  <a:gd name="T60" fmla="*/ 322 w 326"/>
                  <a:gd name="T61" fmla="*/ 0 h 311"/>
                  <a:gd name="T62" fmla="*/ 326 w 326"/>
                  <a:gd name="T63" fmla="*/ 8 h 311"/>
                  <a:gd name="T64" fmla="*/ 326 w 326"/>
                  <a:gd name="T65" fmla="*/ 8 h 31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26" h="311">
                    <a:moveTo>
                      <a:pt x="326" y="8"/>
                    </a:moveTo>
                    <a:lnTo>
                      <a:pt x="296" y="25"/>
                    </a:lnTo>
                    <a:lnTo>
                      <a:pt x="265" y="42"/>
                    </a:lnTo>
                    <a:lnTo>
                      <a:pt x="241" y="57"/>
                    </a:lnTo>
                    <a:lnTo>
                      <a:pt x="217" y="72"/>
                    </a:lnTo>
                    <a:lnTo>
                      <a:pt x="196" y="87"/>
                    </a:lnTo>
                    <a:lnTo>
                      <a:pt x="174" y="104"/>
                    </a:lnTo>
                    <a:lnTo>
                      <a:pt x="153" y="122"/>
                    </a:lnTo>
                    <a:lnTo>
                      <a:pt x="134" y="142"/>
                    </a:lnTo>
                    <a:lnTo>
                      <a:pt x="98" y="184"/>
                    </a:lnTo>
                    <a:lnTo>
                      <a:pt x="74" y="216"/>
                    </a:lnTo>
                    <a:lnTo>
                      <a:pt x="50" y="246"/>
                    </a:lnTo>
                    <a:lnTo>
                      <a:pt x="29" y="277"/>
                    </a:lnTo>
                    <a:lnTo>
                      <a:pt x="9" y="311"/>
                    </a:lnTo>
                    <a:lnTo>
                      <a:pt x="0" y="308"/>
                    </a:lnTo>
                    <a:lnTo>
                      <a:pt x="9" y="267"/>
                    </a:lnTo>
                    <a:lnTo>
                      <a:pt x="23" y="229"/>
                    </a:lnTo>
                    <a:lnTo>
                      <a:pt x="32" y="212"/>
                    </a:lnTo>
                    <a:lnTo>
                      <a:pt x="42" y="194"/>
                    </a:lnTo>
                    <a:lnTo>
                      <a:pt x="65" y="161"/>
                    </a:lnTo>
                    <a:lnTo>
                      <a:pt x="88" y="135"/>
                    </a:lnTo>
                    <a:lnTo>
                      <a:pt x="102" y="123"/>
                    </a:lnTo>
                    <a:lnTo>
                      <a:pt x="116" y="110"/>
                    </a:lnTo>
                    <a:lnTo>
                      <a:pt x="132" y="98"/>
                    </a:lnTo>
                    <a:lnTo>
                      <a:pt x="148" y="87"/>
                    </a:lnTo>
                    <a:lnTo>
                      <a:pt x="166" y="75"/>
                    </a:lnTo>
                    <a:lnTo>
                      <a:pt x="183" y="65"/>
                    </a:lnTo>
                    <a:lnTo>
                      <a:pt x="218" y="45"/>
                    </a:lnTo>
                    <a:lnTo>
                      <a:pt x="255" y="28"/>
                    </a:lnTo>
                    <a:lnTo>
                      <a:pt x="290" y="13"/>
                    </a:lnTo>
                    <a:lnTo>
                      <a:pt x="322" y="0"/>
                    </a:lnTo>
                    <a:lnTo>
                      <a:pt x="32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63" name="Freeform 88"/>
              <p:cNvSpPr>
                <a:spLocks/>
              </p:cNvSpPr>
              <p:nvPr/>
            </p:nvSpPr>
            <p:spPr bwMode="auto">
              <a:xfrm>
                <a:off x="1582" y="1549"/>
                <a:ext cx="278" cy="332"/>
              </a:xfrm>
              <a:custGeom>
                <a:avLst/>
                <a:gdLst>
                  <a:gd name="T0" fmla="*/ 5 w 278"/>
                  <a:gd name="T1" fmla="*/ 0 h 332"/>
                  <a:gd name="T2" fmla="*/ 88 w 278"/>
                  <a:gd name="T3" fmla="*/ 28 h 332"/>
                  <a:gd name="T4" fmla="*/ 132 w 278"/>
                  <a:gd name="T5" fmla="*/ 50 h 332"/>
                  <a:gd name="T6" fmla="*/ 153 w 278"/>
                  <a:gd name="T7" fmla="*/ 63 h 332"/>
                  <a:gd name="T8" fmla="*/ 173 w 278"/>
                  <a:gd name="T9" fmla="*/ 77 h 332"/>
                  <a:gd name="T10" fmla="*/ 192 w 278"/>
                  <a:gd name="T11" fmla="*/ 92 h 332"/>
                  <a:gd name="T12" fmla="*/ 211 w 278"/>
                  <a:gd name="T13" fmla="*/ 107 h 332"/>
                  <a:gd name="T14" fmla="*/ 242 w 278"/>
                  <a:gd name="T15" fmla="*/ 142 h 332"/>
                  <a:gd name="T16" fmla="*/ 277 w 278"/>
                  <a:gd name="T17" fmla="*/ 219 h 332"/>
                  <a:gd name="T18" fmla="*/ 278 w 278"/>
                  <a:gd name="T19" fmla="*/ 264 h 332"/>
                  <a:gd name="T20" fmla="*/ 274 w 278"/>
                  <a:gd name="T21" fmla="*/ 286 h 332"/>
                  <a:gd name="T22" fmla="*/ 266 w 278"/>
                  <a:gd name="T23" fmla="*/ 306 h 332"/>
                  <a:gd name="T24" fmla="*/ 258 w 278"/>
                  <a:gd name="T25" fmla="*/ 316 h 332"/>
                  <a:gd name="T26" fmla="*/ 247 w 278"/>
                  <a:gd name="T27" fmla="*/ 323 h 332"/>
                  <a:gd name="T28" fmla="*/ 218 w 278"/>
                  <a:gd name="T29" fmla="*/ 332 h 332"/>
                  <a:gd name="T30" fmla="*/ 163 w 278"/>
                  <a:gd name="T31" fmla="*/ 325 h 332"/>
                  <a:gd name="T32" fmla="*/ 165 w 278"/>
                  <a:gd name="T33" fmla="*/ 316 h 332"/>
                  <a:gd name="T34" fmla="*/ 202 w 278"/>
                  <a:gd name="T35" fmla="*/ 311 h 332"/>
                  <a:gd name="T36" fmla="*/ 227 w 278"/>
                  <a:gd name="T37" fmla="*/ 285 h 332"/>
                  <a:gd name="T38" fmla="*/ 234 w 278"/>
                  <a:gd name="T39" fmla="*/ 256 h 332"/>
                  <a:gd name="T40" fmla="*/ 233 w 278"/>
                  <a:gd name="T41" fmla="*/ 227 h 332"/>
                  <a:gd name="T42" fmla="*/ 227 w 278"/>
                  <a:gd name="T43" fmla="*/ 201 h 332"/>
                  <a:gd name="T44" fmla="*/ 218 w 278"/>
                  <a:gd name="T45" fmla="*/ 178 h 332"/>
                  <a:gd name="T46" fmla="*/ 207 w 278"/>
                  <a:gd name="T47" fmla="*/ 158 h 332"/>
                  <a:gd name="T48" fmla="*/ 193 w 278"/>
                  <a:gd name="T49" fmla="*/ 140 h 332"/>
                  <a:gd name="T50" fmla="*/ 178 w 278"/>
                  <a:gd name="T51" fmla="*/ 124 h 332"/>
                  <a:gd name="T52" fmla="*/ 160 w 278"/>
                  <a:gd name="T53" fmla="*/ 108 h 332"/>
                  <a:gd name="T54" fmla="*/ 140 w 278"/>
                  <a:gd name="T55" fmla="*/ 94 h 332"/>
                  <a:gd name="T56" fmla="*/ 120 w 278"/>
                  <a:gd name="T57" fmla="*/ 79 h 332"/>
                  <a:gd name="T58" fmla="*/ 90 w 278"/>
                  <a:gd name="T59" fmla="*/ 60 h 332"/>
                  <a:gd name="T60" fmla="*/ 59 w 278"/>
                  <a:gd name="T61" fmla="*/ 43 h 332"/>
                  <a:gd name="T62" fmla="*/ 29 w 278"/>
                  <a:gd name="T63" fmla="*/ 25 h 332"/>
                  <a:gd name="T64" fmla="*/ 3 w 278"/>
                  <a:gd name="T65" fmla="*/ 9 h 332"/>
                  <a:gd name="T66" fmla="*/ 0 w 278"/>
                  <a:gd name="T67" fmla="*/ 3 h 332"/>
                  <a:gd name="T68" fmla="*/ 5 w 278"/>
                  <a:gd name="T69" fmla="*/ 0 h 332"/>
                  <a:gd name="T70" fmla="*/ 5 w 278"/>
                  <a:gd name="T71" fmla="*/ 0 h 3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78" h="332">
                    <a:moveTo>
                      <a:pt x="5" y="0"/>
                    </a:moveTo>
                    <a:lnTo>
                      <a:pt x="88" y="28"/>
                    </a:lnTo>
                    <a:lnTo>
                      <a:pt x="132" y="50"/>
                    </a:lnTo>
                    <a:lnTo>
                      <a:pt x="153" y="63"/>
                    </a:lnTo>
                    <a:lnTo>
                      <a:pt x="173" y="77"/>
                    </a:lnTo>
                    <a:lnTo>
                      <a:pt x="192" y="92"/>
                    </a:lnTo>
                    <a:lnTo>
                      <a:pt x="211" y="107"/>
                    </a:lnTo>
                    <a:lnTo>
                      <a:pt x="242" y="142"/>
                    </a:lnTo>
                    <a:lnTo>
                      <a:pt x="277" y="219"/>
                    </a:lnTo>
                    <a:lnTo>
                      <a:pt x="278" y="264"/>
                    </a:lnTo>
                    <a:lnTo>
                      <a:pt x="274" y="286"/>
                    </a:lnTo>
                    <a:lnTo>
                      <a:pt x="266" y="306"/>
                    </a:lnTo>
                    <a:lnTo>
                      <a:pt x="258" y="316"/>
                    </a:lnTo>
                    <a:lnTo>
                      <a:pt x="247" y="323"/>
                    </a:lnTo>
                    <a:lnTo>
                      <a:pt x="218" y="332"/>
                    </a:lnTo>
                    <a:lnTo>
                      <a:pt x="163" y="325"/>
                    </a:lnTo>
                    <a:lnTo>
                      <a:pt x="165" y="316"/>
                    </a:lnTo>
                    <a:lnTo>
                      <a:pt x="202" y="311"/>
                    </a:lnTo>
                    <a:lnTo>
                      <a:pt x="227" y="285"/>
                    </a:lnTo>
                    <a:lnTo>
                      <a:pt x="234" y="256"/>
                    </a:lnTo>
                    <a:lnTo>
                      <a:pt x="233" y="227"/>
                    </a:lnTo>
                    <a:lnTo>
                      <a:pt x="227" y="201"/>
                    </a:lnTo>
                    <a:lnTo>
                      <a:pt x="218" y="178"/>
                    </a:lnTo>
                    <a:lnTo>
                      <a:pt x="207" y="158"/>
                    </a:lnTo>
                    <a:lnTo>
                      <a:pt x="193" y="140"/>
                    </a:lnTo>
                    <a:lnTo>
                      <a:pt x="178" y="124"/>
                    </a:lnTo>
                    <a:lnTo>
                      <a:pt x="160" y="108"/>
                    </a:lnTo>
                    <a:lnTo>
                      <a:pt x="140" y="94"/>
                    </a:lnTo>
                    <a:lnTo>
                      <a:pt x="120" y="79"/>
                    </a:lnTo>
                    <a:lnTo>
                      <a:pt x="90" y="60"/>
                    </a:lnTo>
                    <a:lnTo>
                      <a:pt x="59" y="43"/>
                    </a:lnTo>
                    <a:lnTo>
                      <a:pt x="29" y="25"/>
                    </a:lnTo>
                    <a:lnTo>
                      <a:pt x="3" y="9"/>
                    </a:lnTo>
                    <a:lnTo>
                      <a:pt x="0" y="3"/>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64" name="Freeform 89"/>
              <p:cNvSpPr>
                <a:spLocks/>
              </p:cNvSpPr>
              <p:nvPr/>
            </p:nvSpPr>
            <p:spPr bwMode="auto">
              <a:xfrm>
                <a:off x="1370" y="1592"/>
                <a:ext cx="67" cy="213"/>
              </a:xfrm>
              <a:custGeom>
                <a:avLst/>
                <a:gdLst>
                  <a:gd name="T0" fmla="*/ 65 w 67"/>
                  <a:gd name="T1" fmla="*/ 0 h 213"/>
                  <a:gd name="T2" fmla="*/ 67 w 67"/>
                  <a:gd name="T3" fmla="*/ 109 h 213"/>
                  <a:gd name="T4" fmla="*/ 59 w 67"/>
                  <a:gd name="T5" fmla="*/ 163 h 213"/>
                  <a:gd name="T6" fmla="*/ 49 w 67"/>
                  <a:gd name="T7" fmla="*/ 188 h 213"/>
                  <a:gd name="T8" fmla="*/ 34 w 67"/>
                  <a:gd name="T9" fmla="*/ 210 h 213"/>
                  <a:gd name="T10" fmla="*/ 13 w 67"/>
                  <a:gd name="T11" fmla="*/ 213 h 213"/>
                  <a:gd name="T12" fmla="*/ 0 w 67"/>
                  <a:gd name="T13" fmla="*/ 200 h 213"/>
                  <a:gd name="T14" fmla="*/ 12 w 67"/>
                  <a:gd name="T15" fmla="*/ 175 h 213"/>
                  <a:gd name="T16" fmla="*/ 25 w 67"/>
                  <a:gd name="T17" fmla="*/ 149 h 213"/>
                  <a:gd name="T18" fmla="*/ 49 w 67"/>
                  <a:gd name="T19" fmla="*/ 76 h 213"/>
                  <a:gd name="T20" fmla="*/ 57 w 67"/>
                  <a:gd name="T21" fmla="*/ 0 h 213"/>
                  <a:gd name="T22" fmla="*/ 65 w 67"/>
                  <a:gd name="T23" fmla="*/ 0 h 213"/>
                  <a:gd name="T24" fmla="*/ 65 w 67"/>
                  <a:gd name="T25" fmla="*/ 0 h 2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7" h="213">
                    <a:moveTo>
                      <a:pt x="65" y="0"/>
                    </a:moveTo>
                    <a:lnTo>
                      <a:pt x="67" y="109"/>
                    </a:lnTo>
                    <a:lnTo>
                      <a:pt x="59" y="163"/>
                    </a:lnTo>
                    <a:lnTo>
                      <a:pt x="49" y="188"/>
                    </a:lnTo>
                    <a:lnTo>
                      <a:pt x="34" y="210"/>
                    </a:lnTo>
                    <a:lnTo>
                      <a:pt x="13" y="213"/>
                    </a:lnTo>
                    <a:lnTo>
                      <a:pt x="0" y="200"/>
                    </a:lnTo>
                    <a:lnTo>
                      <a:pt x="12" y="175"/>
                    </a:lnTo>
                    <a:lnTo>
                      <a:pt x="25" y="149"/>
                    </a:lnTo>
                    <a:lnTo>
                      <a:pt x="49" y="76"/>
                    </a:lnTo>
                    <a:lnTo>
                      <a:pt x="57" y="0"/>
                    </a:lnTo>
                    <a:lnTo>
                      <a:pt x="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65" name="Freeform 90"/>
              <p:cNvSpPr>
                <a:spLocks/>
              </p:cNvSpPr>
              <p:nvPr/>
            </p:nvSpPr>
            <p:spPr bwMode="auto">
              <a:xfrm>
                <a:off x="1116" y="1850"/>
                <a:ext cx="259" cy="225"/>
              </a:xfrm>
              <a:custGeom>
                <a:avLst/>
                <a:gdLst>
                  <a:gd name="T0" fmla="*/ 259 w 259"/>
                  <a:gd name="T1" fmla="*/ 11 h 225"/>
                  <a:gd name="T2" fmla="*/ 253 w 259"/>
                  <a:gd name="T3" fmla="*/ 37 h 225"/>
                  <a:gd name="T4" fmla="*/ 244 w 259"/>
                  <a:gd name="T5" fmla="*/ 54 h 225"/>
                  <a:gd name="T6" fmla="*/ 233 w 259"/>
                  <a:gd name="T7" fmla="*/ 70 h 225"/>
                  <a:gd name="T8" fmla="*/ 219 w 259"/>
                  <a:gd name="T9" fmla="*/ 88 h 225"/>
                  <a:gd name="T10" fmla="*/ 203 w 259"/>
                  <a:gd name="T11" fmla="*/ 105 h 225"/>
                  <a:gd name="T12" fmla="*/ 187 w 259"/>
                  <a:gd name="T13" fmla="*/ 123 h 225"/>
                  <a:gd name="T14" fmla="*/ 168 w 259"/>
                  <a:gd name="T15" fmla="*/ 140 h 225"/>
                  <a:gd name="T16" fmla="*/ 149 w 259"/>
                  <a:gd name="T17" fmla="*/ 156 h 225"/>
                  <a:gd name="T18" fmla="*/ 130 w 259"/>
                  <a:gd name="T19" fmla="*/ 173 h 225"/>
                  <a:gd name="T20" fmla="*/ 111 w 259"/>
                  <a:gd name="T21" fmla="*/ 186 h 225"/>
                  <a:gd name="T22" fmla="*/ 93 w 259"/>
                  <a:gd name="T23" fmla="*/ 200 h 225"/>
                  <a:gd name="T24" fmla="*/ 60 w 259"/>
                  <a:gd name="T25" fmla="*/ 218 h 225"/>
                  <a:gd name="T26" fmla="*/ 35 w 259"/>
                  <a:gd name="T27" fmla="*/ 225 h 225"/>
                  <a:gd name="T28" fmla="*/ 15 w 259"/>
                  <a:gd name="T29" fmla="*/ 219 h 225"/>
                  <a:gd name="T30" fmla="*/ 1 w 259"/>
                  <a:gd name="T31" fmla="*/ 204 h 225"/>
                  <a:gd name="T32" fmla="*/ 0 w 259"/>
                  <a:gd name="T33" fmla="*/ 188 h 225"/>
                  <a:gd name="T34" fmla="*/ 15 w 259"/>
                  <a:gd name="T35" fmla="*/ 178 h 225"/>
                  <a:gd name="T36" fmla="*/ 105 w 259"/>
                  <a:gd name="T37" fmla="*/ 143 h 225"/>
                  <a:gd name="T38" fmla="*/ 134 w 259"/>
                  <a:gd name="T39" fmla="*/ 119 h 225"/>
                  <a:gd name="T40" fmla="*/ 148 w 259"/>
                  <a:gd name="T41" fmla="*/ 108 h 225"/>
                  <a:gd name="T42" fmla="*/ 162 w 259"/>
                  <a:gd name="T43" fmla="*/ 94 h 225"/>
                  <a:gd name="T44" fmla="*/ 187 w 259"/>
                  <a:gd name="T45" fmla="*/ 66 h 225"/>
                  <a:gd name="T46" fmla="*/ 208 w 259"/>
                  <a:gd name="T47" fmla="*/ 37 h 225"/>
                  <a:gd name="T48" fmla="*/ 231 w 259"/>
                  <a:gd name="T49" fmla="*/ 0 h 225"/>
                  <a:gd name="T50" fmla="*/ 259 w 259"/>
                  <a:gd name="T51" fmla="*/ 11 h 225"/>
                  <a:gd name="T52" fmla="*/ 259 w 259"/>
                  <a:gd name="T53" fmla="*/ 11 h 22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9" h="225">
                    <a:moveTo>
                      <a:pt x="259" y="11"/>
                    </a:moveTo>
                    <a:lnTo>
                      <a:pt x="253" y="37"/>
                    </a:lnTo>
                    <a:lnTo>
                      <a:pt x="244" y="54"/>
                    </a:lnTo>
                    <a:lnTo>
                      <a:pt x="233" y="70"/>
                    </a:lnTo>
                    <a:lnTo>
                      <a:pt x="219" y="88"/>
                    </a:lnTo>
                    <a:lnTo>
                      <a:pt x="203" y="105"/>
                    </a:lnTo>
                    <a:lnTo>
                      <a:pt x="187" y="123"/>
                    </a:lnTo>
                    <a:lnTo>
                      <a:pt x="168" y="140"/>
                    </a:lnTo>
                    <a:lnTo>
                      <a:pt x="149" y="156"/>
                    </a:lnTo>
                    <a:lnTo>
                      <a:pt x="130" y="173"/>
                    </a:lnTo>
                    <a:lnTo>
                      <a:pt x="111" y="186"/>
                    </a:lnTo>
                    <a:lnTo>
                      <a:pt x="93" y="200"/>
                    </a:lnTo>
                    <a:lnTo>
                      <a:pt x="60" y="218"/>
                    </a:lnTo>
                    <a:lnTo>
                      <a:pt x="35" y="225"/>
                    </a:lnTo>
                    <a:lnTo>
                      <a:pt x="15" y="219"/>
                    </a:lnTo>
                    <a:lnTo>
                      <a:pt x="1" y="204"/>
                    </a:lnTo>
                    <a:lnTo>
                      <a:pt x="0" y="188"/>
                    </a:lnTo>
                    <a:lnTo>
                      <a:pt x="15" y="178"/>
                    </a:lnTo>
                    <a:lnTo>
                      <a:pt x="105" y="143"/>
                    </a:lnTo>
                    <a:lnTo>
                      <a:pt x="134" y="119"/>
                    </a:lnTo>
                    <a:lnTo>
                      <a:pt x="148" y="108"/>
                    </a:lnTo>
                    <a:lnTo>
                      <a:pt x="162" y="94"/>
                    </a:lnTo>
                    <a:lnTo>
                      <a:pt x="187" y="66"/>
                    </a:lnTo>
                    <a:lnTo>
                      <a:pt x="208" y="37"/>
                    </a:lnTo>
                    <a:lnTo>
                      <a:pt x="231" y="0"/>
                    </a:lnTo>
                    <a:lnTo>
                      <a:pt x="259"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66" name="Freeform 91"/>
              <p:cNvSpPr>
                <a:spLocks/>
              </p:cNvSpPr>
              <p:nvPr/>
            </p:nvSpPr>
            <p:spPr bwMode="auto">
              <a:xfrm>
                <a:off x="857" y="2434"/>
                <a:ext cx="344" cy="357"/>
              </a:xfrm>
              <a:custGeom>
                <a:avLst/>
                <a:gdLst>
                  <a:gd name="T0" fmla="*/ 106 w 344"/>
                  <a:gd name="T1" fmla="*/ 94 h 357"/>
                  <a:gd name="T2" fmla="*/ 122 w 344"/>
                  <a:gd name="T3" fmla="*/ 74 h 357"/>
                  <a:gd name="T4" fmla="*/ 139 w 344"/>
                  <a:gd name="T5" fmla="*/ 58 h 357"/>
                  <a:gd name="T6" fmla="*/ 158 w 344"/>
                  <a:gd name="T7" fmla="*/ 45 h 357"/>
                  <a:gd name="T8" fmla="*/ 179 w 344"/>
                  <a:gd name="T9" fmla="*/ 32 h 357"/>
                  <a:gd name="T10" fmla="*/ 206 w 344"/>
                  <a:gd name="T11" fmla="*/ 18 h 357"/>
                  <a:gd name="T12" fmla="*/ 236 w 344"/>
                  <a:gd name="T13" fmla="*/ 6 h 357"/>
                  <a:gd name="T14" fmla="*/ 269 w 344"/>
                  <a:gd name="T15" fmla="*/ 0 h 357"/>
                  <a:gd name="T16" fmla="*/ 299 w 344"/>
                  <a:gd name="T17" fmla="*/ 5 h 357"/>
                  <a:gd name="T18" fmla="*/ 338 w 344"/>
                  <a:gd name="T19" fmla="*/ 45 h 357"/>
                  <a:gd name="T20" fmla="*/ 344 w 344"/>
                  <a:gd name="T21" fmla="*/ 106 h 357"/>
                  <a:gd name="T22" fmla="*/ 338 w 344"/>
                  <a:gd name="T23" fmla="*/ 140 h 357"/>
                  <a:gd name="T24" fmla="*/ 328 w 344"/>
                  <a:gd name="T25" fmla="*/ 172 h 357"/>
                  <a:gd name="T26" fmla="*/ 314 w 344"/>
                  <a:gd name="T27" fmla="*/ 200 h 357"/>
                  <a:gd name="T28" fmla="*/ 299 w 344"/>
                  <a:gd name="T29" fmla="*/ 221 h 357"/>
                  <a:gd name="T30" fmla="*/ 273 w 344"/>
                  <a:gd name="T31" fmla="*/ 249 h 357"/>
                  <a:gd name="T32" fmla="*/ 259 w 344"/>
                  <a:gd name="T33" fmla="*/ 263 h 357"/>
                  <a:gd name="T34" fmla="*/ 244 w 344"/>
                  <a:gd name="T35" fmla="*/ 276 h 357"/>
                  <a:gd name="T36" fmla="*/ 229 w 344"/>
                  <a:gd name="T37" fmla="*/ 290 h 357"/>
                  <a:gd name="T38" fmla="*/ 213 w 344"/>
                  <a:gd name="T39" fmla="*/ 303 h 357"/>
                  <a:gd name="T40" fmla="*/ 198 w 344"/>
                  <a:gd name="T41" fmla="*/ 314 h 357"/>
                  <a:gd name="T42" fmla="*/ 183 w 344"/>
                  <a:gd name="T43" fmla="*/ 324 h 357"/>
                  <a:gd name="T44" fmla="*/ 165 w 344"/>
                  <a:gd name="T45" fmla="*/ 334 h 357"/>
                  <a:gd name="T46" fmla="*/ 144 w 344"/>
                  <a:gd name="T47" fmla="*/ 343 h 357"/>
                  <a:gd name="T48" fmla="*/ 97 w 344"/>
                  <a:gd name="T49" fmla="*/ 355 h 357"/>
                  <a:gd name="T50" fmla="*/ 50 w 344"/>
                  <a:gd name="T51" fmla="*/ 357 h 357"/>
                  <a:gd name="T52" fmla="*/ 11 w 344"/>
                  <a:gd name="T53" fmla="*/ 339 h 357"/>
                  <a:gd name="T54" fmla="*/ 0 w 344"/>
                  <a:gd name="T55" fmla="*/ 318 h 357"/>
                  <a:gd name="T56" fmla="*/ 3 w 344"/>
                  <a:gd name="T57" fmla="*/ 289 h 357"/>
                  <a:gd name="T58" fmla="*/ 15 w 344"/>
                  <a:gd name="T59" fmla="*/ 260 h 357"/>
                  <a:gd name="T60" fmla="*/ 25 w 344"/>
                  <a:gd name="T61" fmla="*/ 238 h 357"/>
                  <a:gd name="T62" fmla="*/ 33 w 344"/>
                  <a:gd name="T63" fmla="*/ 241 h 357"/>
                  <a:gd name="T64" fmla="*/ 33 w 344"/>
                  <a:gd name="T65" fmla="*/ 270 h 357"/>
                  <a:gd name="T66" fmla="*/ 50 w 344"/>
                  <a:gd name="T67" fmla="*/ 295 h 357"/>
                  <a:gd name="T68" fmla="*/ 114 w 344"/>
                  <a:gd name="T69" fmla="*/ 279 h 357"/>
                  <a:gd name="T70" fmla="*/ 152 w 344"/>
                  <a:gd name="T71" fmla="*/ 254 h 357"/>
                  <a:gd name="T72" fmla="*/ 171 w 344"/>
                  <a:gd name="T73" fmla="*/ 239 h 357"/>
                  <a:gd name="T74" fmla="*/ 191 w 344"/>
                  <a:gd name="T75" fmla="*/ 223 h 357"/>
                  <a:gd name="T76" fmla="*/ 210 w 344"/>
                  <a:gd name="T77" fmla="*/ 206 h 357"/>
                  <a:gd name="T78" fmla="*/ 228 w 344"/>
                  <a:gd name="T79" fmla="*/ 189 h 357"/>
                  <a:gd name="T80" fmla="*/ 259 w 344"/>
                  <a:gd name="T81" fmla="*/ 154 h 357"/>
                  <a:gd name="T82" fmla="*/ 292 w 344"/>
                  <a:gd name="T83" fmla="*/ 96 h 357"/>
                  <a:gd name="T84" fmla="*/ 290 w 344"/>
                  <a:gd name="T85" fmla="*/ 46 h 357"/>
                  <a:gd name="T86" fmla="*/ 280 w 344"/>
                  <a:gd name="T87" fmla="*/ 33 h 357"/>
                  <a:gd name="T88" fmla="*/ 267 w 344"/>
                  <a:gd name="T89" fmla="*/ 28 h 357"/>
                  <a:gd name="T90" fmla="*/ 230 w 344"/>
                  <a:gd name="T91" fmla="*/ 32 h 357"/>
                  <a:gd name="T92" fmla="*/ 189 w 344"/>
                  <a:gd name="T93" fmla="*/ 50 h 357"/>
                  <a:gd name="T94" fmla="*/ 114 w 344"/>
                  <a:gd name="T95" fmla="*/ 99 h 357"/>
                  <a:gd name="T96" fmla="*/ 106 w 344"/>
                  <a:gd name="T97" fmla="*/ 94 h 357"/>
                  <a:gd name="T98" fmla="*/ 106 w 344"/>
                  <a:gd name="T99" fmla="*/ 94 h 3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44" h="357">
                    <a:moveTo>
                      <a:pt x="106" y="94"/>
                    </a:moveTo>
                    <a:lnTo>
                      <a:pt x="122" y="74"/>
                    </a:lnTo>
                    <a:lnTo>
                      <a:pt x="139" y="58"/>
                    </a:lnTo>
                    <a:lnTo>
                      <a:pt x="158" y="45"/>
                    </a:lnTo>
                    <a:lnTo>
                      <a:pt x="179" y="32"/>
                    </a:lnTo>
                    <a:lnTo>
                      <a:pt x="206" y="18"/>
                    </a:lnTo>
                    <a:lnTo>
                      <a:pt x="236" y="6"/>
                    </a:lnTo>
                    <a:lnTo>
                      <a:pt x="269" y="0"/>
                    </a:lnTo>
                    <a:lnTo>
                      <a:pt x="299" y="5"/>
                    </a:lnTo>
                    <a:lnTo>
                      <a:pt x="338" y="45"/>
                    </a:lnTo>
                    <a:lnTo>
                      <a:pt x="344" y="106"/>
                    </a:lnTo>
                    <a:lnTo>
                      <a:pt x="338" y="140"/>
                    </a:lnTo>
                    <a:lnTo>
                      <a:pt x="328" y="172"/>
                    </a:lnTo>
                    <a:lnTo>
                      <a:pt x="314" y="200"/>
                    </a:lnTo>
                    <a:lnTo>
                      <a:pt x="299" y="221"/>
                    </a:lnTo>
                    <a:lnTo>
                      <a:pt x="273" y="249"/>
                    </a:lnTo>
                    <a:lnTo>
                      <a:pt x="259" y="263"/>
                    </a:lnTo>
                    <a:lnTo>
                      <a:pt x="244" y="276"/>
                    </a:lnTo>
                    <a:lnTo>
                      <a:pt x="229" y="290"/>
                    </a:lnTo>
                    <a:lnTo>
                      <a:pt x="213" y="303"/>
                    </a:lnTo>
                    <a:lnTo>
                      <a:pt x="198" y="314"/>
                    </a:lnTo>
                    <a:lnTo>
                      <a:pt x="183" y="324"/>
                    </a:lnTo>
                    <a:lnTo>
                      <a:pt x="165" y="334"/>
                    </a:lnTo>
                    <a:lnTo>
                      <a:pt x="144" y="343"/>
                    </a:lnTo>
                    <a:lnTo>
                      <a:pt x="97" y="355"/>
                    </a:lnTo>
                    <a:lnTo>
                      <a:pt x="50" y="357"/>
                    </a:lnTo>
                    <a:lnTo>
                      <a:pt x="11" y="339"/>
                    </a:lnTo>
                    <a:lnTo>
                      <a:pt x="0" y="318"/>
                    </a:lnTo>
                    <a:lnTo>
                      <a:pt x="3" y="289"/>
                    </a:lnTo>
                    <a:lnTo>
                      <a:pt x="15" y="260"/>
                    </a:lnTo>
                    <a:lnTo>
                      <a:pt x="25" y="238"/>
                    </a:lnTo>
                    <a:lnTo>
                      <a:pt x="33" y="241"/>
                    </a:lnTo>
                    <a:lnTo>
                      <a:pt x="33" y="270"/>
                    </a:lnTo>
                    <a:lnTo>
                      <a:pt x="50" y="295"/>
                    </a:lnTo>
                    <a:lnTo>
                      <a:pt x="114" y="279"/>
                    </a:lnTo>
                    <a:lnTo>
                      <a:pt x="152" y="254"/>
                    </a:lnTo>
                    <a:lnTo>
                      <a:pt x="171" y="239"/>
                    </a:lnTo>
                    <a:lnTo>
                      <a:pt x="191" y="223"/>
                    </a:lnTo>
                    <a:lnTo>
                      <a:pt x="210" y="206"/>
                    </a:lnTo>
                    <a:lnTo>
                      <a:pt x="228" y="189"/>
                    </a:lnTo>
                    <a:lnTo>
                      <a:pt x="259" y="154"/>
                    </a:lnTo>
                    <a:lnTo>
                      <a:pt x="292" y="96"/>
                    </a:lnTo>
                    <a:lnTo>
                      <a:pt x="290" y="46"/>
                    </a:lnTo>
                    <a:lnTo>
                      <a:pt x="280" y="33"/>
                    </a:lnTo>
                    <a:lnTo>
                      <a:pt x="267" y="28"/>
                    </a:lnTo>
                    <a:lnTo>
                      <a:pt x="230" y="32"/>
                    </a:lnTo>
                    <a:lnTo>
                      <a:pt x="189" y="50"/>
                    </a:lnTo>
                    <a:lnTo>
                      <a:pt x="114" y="99"/>
                    </a:lnTo>
                    <a:lnTo>
                      <a:pt x="106"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67" name="Freeform 92"/>
              <p:cNvSpPr>
                <a:spLocks/>
              </p:cNvSpPr>
              <p:nvPr/>
            </p:nvSpPr>
            <p:spPr bwMode="auto">
              <a:xfrm>
                <a:off x="1056" y="2113"/>
                <a:ext cx="319" cy="244"/>
              </a:xfrm>
              <a:custGeom>
                <a:avLst/>
                <a:gdLst>
                  <a:gd name="T0" fmla="*/ 9 w 319"/>
                  <a:gd name="T1" fmla="*/ 2 h 244"/>
                  <a:gd name="T2" fmla="*/ 35 w 319"/>
                  <a:gd name="T3" fmla="*/ 78 h 244"/>
                  <a:gd name="T4" fmla="*/ 49 w 319"/>
                  <a:gd name="T5" fmla="*/ 115 h 244"/>
                  <a:gd name="T6" fmla="*/ 59 w 319"/>
                  <a:gd name="T7" fmla="*/ 135 h 244"/>
                  <a:gd name="T8" fmla="*/ 73 w 319"/>
                  <a:gd name="T9" fmla="*/ 154 h 244"/>
                  <a:gd name="T10" fmla="*/ 86 w 319"/>
                  <a:gd name="T11" fmla="*/ 169 h 244"/>
                  <a:gd name="T12" fmla="*/ 104 w 319"/>
                  <a:gd name="T13" fmla="*/ 180 h 244"/>
                  <a:gd name="T14" fmla="*/ 144 w 319"/>
                  <a:gd name="T15" fmla="*/ 197 h 244"/>
                  <a:gd name="T16" fmla="*/ 228 w 319"/>
                  <a:gd name="T17" fmla="*/ 200 h 244"/>
                  <a:gd name="T18" fmla="*/ 273 w 319"/>
                  <a:gd name="T19" fmla="*/ 184 h 244"/>
                  <a:gd name="T20" fmla="*/ 312 w 319"/>
                  <a:gd name="T21" fmla="*/ 158 h 244"/>
                  <a:gd name="T22" fmla="*/ 319 w 319"/>
                  <a:gd name="T23" fmla="*/ 164 h 244"/>
                  <a:gd name="T24" fmla="*/ 304 w 319"/>
                  <a:gd name="T25" fmla="*/ 184 h 244"/>
                  <a:gd name="T26" fmla="*/ 284 w 319"/>
                  <a:gd name="T27" fmla="*/ 208 h 244"/>
                  <a:gd name="T28" fmla="*/ 273 w 319"/>
                  <a:gd name="T29" fmla="*/ 219 h 244"/>
                  <a:gd name="T30" fmla="*/ 262 w 319"/>
                  <a:gd name="T31" fmla="*/ 229 h 244"/>
                  <a:gd name="T32" fmla="*/ 240 w 319"/>
                  <a:gd name="T33" fmla="*/ 242 h 244"/>
                  <a:gd name="T34" fmla="*/ 192 w 319"/>
                  <a:gd name="T35" fmla="*/ 244 h 244"/>
                  <a:gd name="T36" fmla="*/ 139 w 319"/>
                  <a:gd name="T37" fmla="*/ 228 h 244"/>
                  <a:gd name="T38" fmla="*/ 91 w 319"/>
                  <a:gd name="T39" fmla="*/ 200 h 244"/>
                  <a:gd name="T40" fmla="*/ 73 w 319"/>
                  <a:gd name="T41" fmla="*/ 184 h 244"/>
                  <a:gd name="T42" fmla="*/ 56 w 319"/>
                  <a:gd name="T43" fmla="*/ 167 h 244"/>
                  <a:gd name="T44" fmla="*/ 19 w 319"/>
                  <a:gd name="T45" fmla="*/ 90 h 244"/>
                  <a:gd name="T46" fmla="*/ 0 w 319"/>
                  <a:gd name="T47" fmla="*/ 6 h 244"/>
                  <a:gd name="T48" fmla="*/ 2 w 319"/>
                  <a:gd name="T49" fmla="*/ 0 h 244"/>
                  <a:gd name="T50" fmla="*/ 9 w 319"/>
                  <a:gd name="T51" fmla="*/ 2 h 244"/>
                  <a:gd name="T52" fmla="*/ 9 w 319"/>
                  <a:gd name="T53" fmla="*/ 2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19" h="244">
                    <a:moveTo>
                      <a:pt x="9" y="2"/>
                    </a:moveTo>
                    <a:lnTo>
                      <a:pt x="35" y="78"/>
                    </a:lnTo>
                    <a:lnTo>
                      <a:pt x="49" y="115"/>
                    </a:lnTo>
                    <a:lnTo>
                      <a:pt x="59" y="135"/>
                    </a:lnTo>
                    <a:lnTo>
                      <a:pt x="73" y="154"/>
                    </a:lnTo>
                    <a:lnTo>
                      <a:pt x="86" y="169"/>
                    </a:lnTo>
                    <a:lnTo>
                      <a:pt x="104" y="180"/>
                    </a:lnTo>
                    <a:lnTo>
                      <a:pt x="144" y="197"/>
                    </a:lnTo>
                    <a:lnTo>
                      <a:pt x="228" y="200"/>
                    </a:lnTo>
                    <a:lnTo>
                      <a:pt x="273" y="184"/>
                    </a:lnTo>
                    <a:lnTo>
                      <a:pt x="312" y="158"/>
                    </a:lnTo>
                    <a:lnTo>
                      <a:pt x="319" y="164"/>
                    </a:lnTo>
                    <a:lnTo>
                      <a:pt x="304" y="184"/>
                    </a:lnTo>
                    <a:lnTo>
                      <a:pt x="284" y="208"/>
                    </a:lnTo>
                    <a:lnTo>
                      <a:pt x="273" y="219"/>
                    </a:lnTo>
                    <a:lnTo>
                      <a:pt x="262" y="229"/>
                    </a:lnTo>
                    <a:lnTo>
                      <a:pt x="240" y="242"/>
                    </a:lnTo>
                    <a:lnTo>
                      <a:pt x="192" y="244"/>
                    </a:lnTo>
                    <a:lnTo>
                      <a:pt x="139" y="228"/>
                    </a:lnTo>
                    <a:lnTo>
                      <a:pt x="91" y="200"/>
                    </a:lnTo>
                    <a:lnTo>
                      <a:pt x="73" y="184"/>
                    </a:lnTo>
                    <a:lnTo>
                      <a:pt x="56" y="167"/>
                    </a:lnTo>
                    <a:lnTo>
                      <a:pt x="19" y="90"/>
                    </a:lnTo>
                    <a:lnTo>
                      <a:pt x="0" y="6"/>
                    </a:lnTo>
                    <a:lnTo>
                      <a:pt x="2" y="0"/>
                    </a:lnTo>
                    <a:lnTo>
                      <a:pt x="9"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468" name="Freeform 93"/>
              <p:cNvSpPr>
                <a:spLocks/>
              </p:cNvSpPr>
              <p:nvPr/>
            </p:nvSpPr>
            <p:spPr bwMode="auto">
              <a:xfrm>
                <a:off x="1389" y="2980"/>
                <a:ext cx="337" cy="265"/>
              </a:xfrm>
              <a:custGeom>
                <a:avLst/>
                <a:gdLst>
                  <a:gd name="T0" fmla="*/ 0 w 337"/>
                  <a:gd name="T1" fmla="*/ 77 h 265"/>
                  <a:gd name="T2" fmla="*/ 67 w 337"/>
                  <a:gd name="T3" fmla="*/ 151 h 265"/>
                  <a:gd name="T4" fmla="*/ 130 w 337"/>
                  <a:gd name="T5" fmla="*/ 199 h 265"/>
                  <a:gd name="T6" fmla="*/ 203 w 337"/>
                  <a:gd name="T7" fmla="*/ 211 h 265"/>
                  <a:gd name="T8" fmla="*/ 257 w 337"/>
                  <a:gd name="T9" fmla="*/ 211 h 265"/>
                  <a:gd name="T10" fmla="*/ 302 w 337"/>
                  <a:gd name="T11" fmla="*/ 189 h 265"/>
                  <a:gd name="T12" fmla="*/ 312 w 337"/>
                  <a:gd name="T13" fmla="*/ 146 h 265"/>
                  <a:gd name="T14" fmla="*/ 292 w 337"/>
                  <a:gd name="T15" fmla="*/ 46 h 265"/>
                  <a:gd name="T16" fmla="*/ 292 w 337"/>
                  <a:gd name="T17" fmla="*/ 0 h 265"/>
                  <a:gd name="T18" fmla="*/ 325 w 337"/>
                  <a:gd name="T19" fmla="*/ 71 h 265"/>
                  <a:gd name="T20" fmla="*/ 337 w 337"/>
                  <a:gd name="T21" fmla="*/ 154 h 265"/>
                  <a:gd name="T22" fmla="*/ 317 w 337"/>
                  <a:gd name="T23" fmla="*/ 243 h 265"/>
                  <a:gd name="T24" fmla="*/ 286 w 337"/>
                  <a:gd name="T25" fmla="*/ 254 h 265"/>
                  <a:gd name="T26" fmla="*/ 197 w 337"/>
                  <a:gd name="T27" fmla="*/ 265 h 265"/>
                  <a:gd name="T28" fmla="*/ 98 w 337"/>
                  <a:gd name="T29" fmla="*/ 228 h 265"/>
                  <a:gd name="T30" fmla="*/ 25 w 337"/>
                  <a:gd name="T31" fmla="*/ 145 h 265"/>
                  <a:gd name="T32" fmla="*/ 0 w 337"/>
                  <a:gd name="T33" fmla="*/ 77 h 265"/>
                  <a:gd name="T34" fmla="*/ 0 w 337"/>
                  <a:gd name="T35" fmla="*/ 77 h 2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7" h="265">
                    <a:moveTo>
                      <a:pt x="0" y="77"/>
                    </a:moveTo>
                    <a:lnTo>
                      <a:pt x="67" y="151"/>
                    </a:lnTo>
                    <a:lnTo>
                      <a:pt x="130" y="199"/>
                    </a:lnTo>
                    <a:lnTo>
                      <a:pt x="203" y="211"/>
                    </a:lnTo>
                    <a:lnTo>
                      <a:pt x="257" y="211"/>
                    </a:lnTo>
                    <a:lnTo>
                      <a:pt x="302" y="189"/>
                    </a:lnTo>
                    <a:lnTo>
                      <a:pt x="312" y="146"/>
                    </a:lnTo>
                    <a:lnTo>
                      <a:pt x="292" y="46"/>
                    </a:lnTo>
                    <a:lnTo>
                      <a:pt x="292" y="0"/>
                    </a:lnTo>
                    <a:lnTo>
                      <a:pt x="325" y="71"/>
                    </a:lnTo>
                    <a:lnTo>
                      <a:pt x="337" y="154"/>
                    </a:lnTo>
                    <a:lnTo>
                      <a:pt x="317" y="243"/>
                    </a:lnTo>
                    <a:lnTo>
                      <a:pt x="286" y="254"/>
                    </a:lnTo>
                    <a:lnTo>
                      <a:pt x="197" y="265"/>
                    </a:lnTo>
                    <a:lnTo>
                      <a:pt x="98" y="228"/>
                    </a:lnTo>
                    <a:lnTo>
                      <a:pt x="25" y="145"/>
                    </a:lnTo>
                    <a:lnTo>
                      <a:pt x="0"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8376" name="Group 95"/>
            <p:cNvGrpSpPr>
              <a:grpSpLocks/>
            </p:cNvGrpSpPr>
            <p:nvPr/>
          </p:nvGrpSpPr>
          <p:grpSpPr bwMode="auto">
            <a:xfrm>
              <a:off x="1680" y="1248"/>
              <a:ext cx="3792" cy="2640"/>
              <a:chOff x="1968" y="1248"/>
              <a:chExt cx="3504" cy="2640"/>
            </a:xfrm>
          </p:grpSpPr>
          <p:sp>
            <p:nvSpPr>
              <p:cNvPr id="406624" name="Rectangle 96" descr="40%"/>
              <p:cNvSpPr>
                <a:spLocks noChangeArrowheads="1"/>
              </p:cNvSpPr>
              <p:nvPr/>
            </p:nvSpPr>
            <p:spPr bwMode="auto">
              <a:xfrm>
                <a:off x="1968" y="1248"/>
                <a:ext cx="3504" cy="880"/>
              </a:xfrm>
              <a:prstGeom prst="rect">
                <a:avLst/>
              </a:prstGeom>
              <a:pattFill prst="pct40">
                <a:fgClr>
                  <a:srgbClr val="FFFFCC"/>
                </a:fgClr>
                <a:bgClr>
                  <a:srgbClr val="E3C7AB"/>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buFont typeface="Wingdings" charset="0"/>
                  <a:buChar char="ü"/>
                  <a:defRPr/>
                </a:pPr>
                <a:r>
                  <a:rPr lang="en-US" sz="3200">
                    <a:latin typeface="Tahoma" charset="0"/>
                    <a:cs typeface="+mn-cs"/>
                  </a:rPr>
                  <a:t>True In Every Sense</a:t>
                </a:r>
              </a:p>
            </p:txBody>
          </p:sp>
          <p:sp>
            <p:nvSpPr>
              <p:cNvPr id="406625" name="Rectangle 97" descr="40%"/>
              <p:cNvSpPr>
                <a:spLocks noChangeArrowheads="1"/>
              </p:cNvSpPr>
              <p:nvPr/>
            </p:nvSpPr>
            <p:spPr bwMode="auto">
              <a:xfrm>
                <a:off x="1968" y="2128"/>
                <a:ext cx="3504" cy="880"/>
              </a:xfrm>
              <a:prstGeom prst="rect">
                <a:avLst/>
              </a:prstGeom>
              <a:pattFill prst="pct40">
                <a:fgClr>
                  <a:srgbClr val="FFFFCC"/>
                </a:fgClr>
                <a:bgClr>
                  <a:srgbClr val="E3C7AB"/>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buFont typeface="Wingdings" charset="0"/>
                  <a:buChar char="ü"/>
                  <a:defRPr/>
                </a:pPr>
                <a:r>
                  <a:rPr lang="en-US" sz="3200">
                    <a:latin typeface="Tahoma" charset="0"/>
                    <a:cs typeface="+mn-cs"/>
                  </a:rPr>
                  <a:t>Includes Relevant Information</a:t>
                </a:r>
              </a:p>
            </p:txBody>
          </p:sp>
          <p:sp>
            <p:nvSpPr>
              <p:cNvPr id="406626" name="Rectangle 98" descr="40%"/>
              <p:cNvSpPr>
                <a:spLocks noChangeArrowheads="1"/>
              </p:cNvSpPr>
              <p:nvPr/>
            </p:nvSpPr>
            <p:spPr bwMode="auto">
              <a:xfrm>
                <a:off x="1968" y="3008"/>
                <a:ext cx="3504" cy="880"/>
              </a:xfrm>
              <a:prstGeom prst="rect">
                <a:avLst/>
              </a:prstGeom>
              <a:pattFill prst="pct40">
                <a:fgClr>
                  <a:srgbClr val="FFFFCC"/>
                </a:fgClr>
                <a:bgClr>
                  <a:srgbClr val="E3C7AB"/>
                </a:bgClr>
              </a:patt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spcBef>
                    <a:spcPct val="0"/>
                  </a:spcBef>
                  <a:buFont typeface="Wingdings" charset="0"/>
                  <a:buChar char="ü"/>
                  <a:defRPr/>
                </a:pPr>
                <a:r>
                  <a:rPr lang="en-US" sz="3200">
                    <a:latin typeface="Tahoma" charset="0"/>
                    <a:cs typeface="+mn-cs"/>
                  </a:rPr>
                  <a:t>Not Deceptive In Any Way</a:t>
                </a:r>
              </a:p>
            </p:txBody>
          </p:sp>
        </p:grpSp>
      </p:grpSp>
    </p:spTree>
  </p:cSld>
  <p:clrMapOvr>
    <a:masterClrMapping/>
  </p:clrMapOvr>
  <p:transition xmlns:p14="http://schemas.microsoft.com/office/powerpoint/2010/main">
    <p:split orient="vert"/>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508000" y="2286000"/>
            <a:ext cx="8128000" cy="1143000"/>
          </a:xfrm>
        </p:spPr>
        <p:txBody>
          <a:bodyPr/>
          <a:lstStyle/>
          <a:p>
            <a:pPr eaLnBrk="1" hangingPunct="1">
              <a:lnSpc>
                <a:spcPct val="110000"/>
              </a:lnSpc>
              <a:defRPr/>
            </a:pPr>
            <a:r>
              <a:rPr lang="en-US" sz="4800" smtClean="0">
                <a:solidFill>
                  <a:schemeClr val="tx1"/>
                </a:solidFill>
                <a:cs typeface="+mj-cs"/>
              </a:rPr>
              <a:t>Mastering Interpersonal Communication</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6" name="Rectangle 4" descr="5%"/>
          <p:cNvSpPr>
            <a:spLocks noChangeArrowheads="1"/>
          </p:cNvSpPr>
          <p:nvPr/>
        </p:nvSpPr>
        <p:spPr bwMode="auto">
          <a:xfrm>
            <a:off x="457200" y="1981200"/>
            <a:ext cx="8229600" cy="4191000"/>
          </a:xfrm>
          <a:prstGeom prst="rect">
            <a:avLst/>
          </a:prstGeom>
          <a:pattFill prst="pct5">
            <a:fgClr>
              <a:srgbClr val="FFEFD1"/>
            </a:fgClr>
            <a:bgClr>
              <a:srgbClr val="F3EFE5"/>
            </a:bgClr>
          </a:patt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76514" name="Rectangle 2"/>
          <p:cNvSpPr>
            <a:spLocks noGrp="1" noChangeArrowheads="1"/>
          </p:cNvSpPr>
          <p:nvPr>
            <p:ph type="title"/>
          </p:nvPr>
        </p:nvSpPr>
        <p:spPr>
          <a:xfrm>
            <a:off x="457200" y="381000"/>
            <a:ext cx="8229600" cy="1600200"/>
          </a:xfrm>
          <a:solidFill>
            <a:srgbClr val="333333"/>
          </a:solidFill>
          <a:ln w="19050">
            <a:solidFill>
              <a:schemeClr val="tx1"/>
            </a:solidFill>
            <a:miter lim="800000"/>
            <a:headEnd/>
            <a:tailEnd/>
          </a:ln>
        </p:spPr>
        <p:txBody>
          <a:bodyPr/>
          <a:lstStyle/>
          <a:p>
            <a:pPr eaLnBrk="1" hangingPunct="1">
              <a:defRPr/>
            </a:pPr>
            <a:r>
              <a:rPr lang="en-US" sz="5400" smtClean="0">
                <a:solidFill>
                  <a:schemeClr val="bg1"/>
                </a:solidFill>
                <a:effectLst>
                  <a:outerShdw blurRad="38100" dist="38100" dir="2700000" algn="tl">
                    <a:srgbClr val="000000"/>
                  </a:outerShdw>
                </a:effectLst>
                <a:cs typeface="+mj-cs"/>
              </a:rPr>
              <a:t>Effective Teams</a:t>
            </a:r>
          </a:p>
        </p:txBody>
      </p:sp>
      <p:sp>
        <p:nvSpPr>
          <p:cNvPr id="576515" name="Rectangle 3"/>
          <p:cNvSpPr>
            <a:spLocks noGrp="1" noChangeArrowheads="1"/>
          </p:cNvSpPr>
          <p:nvPr>
            <p:ph type="body" idx="1"/>
          </p:nvPr>
        </p:nvSpPr>
        <p:spPr/>
        <p:txBody>
          <a:bodyPr/>
          <a:lstStyle/>
          <a:p>
            <a:pPr eaLnBrk="1" hangingPunct="1">
              <a:lnSpc>
                <a:spcPct val="120000"/>
              </a:lnSpc>
              <a:defRPr/>
            </a:pPr>
            <a:r>
              <a:rPr lang="en-US" smtClean="0">
                <a:cs typeface="+mn-cs"/>
              </a:rPr>
              <a:t>Have a clear objective</a:t>
            </a:r>
          </a:p>
          <a:p>
            <a:pPr eaLnBrk="1" hangingPunct="1">
              <a:lnSpc>
                <a:spcPct val="120000"/>
              </a:lnSpc>
              <a:defRPr/>
            </a:pPr>
            <a:r>
              <a:rPr lang="en-US" smtClean="0">
                <a:cs typeface="+mn-cs"/>
              </a:rPr>
              <a:t>Share a sense of purpose</a:t>
            </a:r>
          </a:p>
          <a:p>
            <a:pPr eaLnBrk="1" hangingPunct="1">
              <a:lnSpc>
                <a:spcPct val="120000"/>
              </a:lnSpc>
              <a:defRPr/>
            </a:pPr>
            <a:r>
              <a:rPr lang="en-US" smtClean="0">
                <a:cs typeface="+mn-cs"/>
              </a:rPr>
              <a:t>Communicate openly and honestly</a:t>
            </a:r>
          </a:p>
          <a:p>
            <a:pPr eaLnBrk="1" hangingPunct="1">
              <a:lnSpc>
                <a:spcPct val="120000"/>
              </a:lnSpc>
              <a:defRPr/>
            </a:pPr>
            <a:r>
              <a:rPr lang="en-US" smtClean="0">
                <a:cs typeface="+mn-cs"/>
              </a:rPr>
              <a:t>Reach decisions by consensus</a:t>
            </a:r>
          </a:p>
          <a:p>
            <a:pPr eaLnBrk="1" hangingPunct="1">
              <a:lnSpc>
                <a:spcPct val="120000"/>
              </a:lnSpc>
              <a:defRPr/>
            </a:pPr>
            <a:r>
              <a:rPr lang="en-US" smtClean="0">
                <a:cs typeface="+mn-cs"/>
              </a:rPr>
              <a:t>Think in creative ways</a:t>
            </a:r>
          </a:p>
          <a:p>
            <a:pPr eaLnBrk="1" hangingPunct="1">
              <a:lnSpc>
                <a:spcPct val="120000"/>
              </a:lnSpc>
              <a:defRPr/>
            </a:pPr>
            <a:r>
              <a:rPr lang="en-US" smtClean="0">
                <a:cs typeface="+mn-cs"/>
              </a:rPr>
              <a:t>Know how to resolve conflict</a:t>
            </a: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9" name="Rectangle 3"/>
          <p:cNvSpPr>
            <a:spLocks noGrp="1" noChangeArrowheads="1"/>
          </p:cNvSpPr>
          <p:nvPr>
            <p:ph type="title"/>
          </p:nvPr>
        </p:nvSpPr>
        <p:spPr>
          <a:xfrm>
            <a:off x="457200" y="381000"/>
            <a:ext cx="8229600" cy="1600200"/>
          </a:xfrm>
          <a:solidFill>
            <a:srgbClr val="333399"/>
          </a:solidFill>
          <a:ln w="38100">
            <a:solidFill>
              <a:schemeClr val="tx1"/>
            </a:solidFill>
            <a:miter lim="800000"/>
            <a:headEnd/>
            <a:tailEnd/>
          </a:ln>
        </p:spPr>
        <p:txBody>
          <a:bodyPr/>
          <a:lstStyle/>
          <a:p>
            <a:pPr eaLnBrk="1" hangingPunct="1">
              <a:defRPr/>
            </a:pPr>
            <a:r>
              <a:rPr lang="en-US" sz="5400" smtClean="0">
                <a:solidFill>
                  <a:schemeClr val="bg1"/>
                </a:solidFill>
                <a:effectLst>
                  <a:outerShdw blurRad="38100" dist="38100" dir="2700000" algn="tl">
                    <a:srgbClr val="000000"/>
                  </a:outerShdw>
                </a:effectLst>
                <a:cs typeface="+mj-cs"/>
              </a:rPr>
              <a:t>Ineffective Teams</a:t>
            </a:r>
          </a:p>
        </p:txBody>
      </p:sp>
      <p:grpSp>
        <p:nvGrpSpPr>
          <p:cNvPr id="72708" name="Group 28"/>
          <p:cNvGrpSpPr>
            <a:grpSpLocks/>
          </p:cNvGrpSpPr>
          <p:nvPr/>
        </p:nvGrpSpPr>
        <p:grpSpPr bwMode="auto">
          <a:xfrm>
            <a:off x="457200" y="1981200"/>
            <a:ext cx="8229600" cy="4191000"/>
            <a:chOff x="288" y="1248"/>
            <a:chExt cx="5184" cy="2640"/>
          </a:xfrm>
        </p:grpSpPr>
        <p:sp>
          <p:nvSpPr>
            <p:cNvPr id="572418" name="Rectangle 2"/>
            <p:cNvSpPr>
              <a:spLocks noChangeArrowheads="1"/>
            </p:cNvSpPr>
            <p:nvPr/>
          </p:nvSpPr>
          <p:spPr bwMode="auto">
            <a:xfrm>
              <a:off x="288" y="1248"/>
              <a:ext cx="5184" cy="264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72710" name="Group 27"/>
            <p:cNvGrpSpPr>
              <a:grpSpLocks/>
            </p:cNvGrpSpPr>
            <p:nvPr/>
          </p:nvGrpSpPr>
          <p:grpSpPr bwMode="auto">
            <a:xfrm>
              <a:off x="384" y="1392"/>
              <a:ext cx="4992" cy="2360"/>
              <a:chOff x="336" y="1392"/>
              <a:chExt cx="4992" cy="2360"/>
            </a:xfrm>
          </p:grpSpPr>
          <p:grpSp>
            <p:nvGrpSpPr>
              <p:cNvPr id="72711" name="Group 19"/>
              <p:cNvGrpSpPr>
                <a:grpSpLocks/>
              </p:cNvGrpSpPr>
              <p:nvPr/>
            </p:nvGrpSpPr>
            <p:grpSpPr bwMode="auto">
              <a:xfrm>
                <a:off x="1392" y="2352"/>
                <a:ext cx="2868" cy="1400"/>
                <a:chOff x="1548" y="2344"/>
                <a:chExt cx="2664" cy="1254"/>
              </a:xfrm>
            </p:grpSpPr>
            <p:sp>
              <p:nvSpPr>
                <p:cNvPr id="572421" name="Rectangle 5"/>
                <p:cNvSpPr>
                  <a:spLocks noChangeArrowheads="1"/>
                </p:cNvSpPr>
                <p:nvPr/>
              </p:nvSpPr>
              <p:spPr bwMode="auto">
                <a:xfrm>
                  <a:off x="1548" y="2344"/>
                  <a:ext cx="2664" cy="382"/>
                </a:xfrm>
                <a:prstGeom prst="rect">
                  <a:avLst/>
                </a:prstGeom>
                <a:solidFill>
                  <a:schemeClr val="bg1"/>
                </a:solidFill>
                <a:ln w="38100">
                  <a:solidFill>
                    <a:srgbClr val="5F5F5F"/>
                  </a:solidFill>
                  <a:miter lim="800000"/>
                  <a:headEnd/>
                  <a:tailEnd/>
                </a:ln>
                <a:effectLst/>
                <a:extLst>
                  <a:ext uri="{AF507438-7753-43e0-B8FC-AC1667EBCBE1}">
                    <a14:hiddenEffects xmlns:a14="http://schemas.microsoft.com/office/drawing/2010/main">
                      <a:effectLst>
                        <a:outerShdw blurRad="63500" dist="107763" dir="2700000" algn="ctr" rotWithShape="0">
                          <a:srgbClr val="B2B2B2">
                            <a:alpha val="50000"/>
                          </a:srgbClr>
                        </a:outerShdw>
                      </a:effectLst>
                    </a14:hiddenEffects>
                  </a:ext>
                </a:extLst>
              </p:spPr>
              <p:txBody>
                <a:bodyPr wrap="none" anchor="ctr"/>
                <a:lstStyle/>
                <a:p>
                  <a:pPr algn="ctr">
                    <a:defRPr/>
                  </a:pPr>
                  <a:r>
                    <a:rPr lang="en-US" sz="2800">
                      <a:latin typeface="Arial" charset="0"/>
                      <a:cs typeface="+mn-cs"/>
                    </a:rPr>
                    <a:t>Waste Time and Money</a:t>
                  </a:r>
                </a:p>
              </p:txBody>
            </p:sp>
            <p:sp>
              <p:nvSpPr>
                <p:cNvPr id="572422" name="Rectangle 6"/>
                <p:cNvSpPr>
                  <a:spLocks noChangeArrowheads="1"/>
                </p:cNvSpPr>
                <p:nvPr/>
              </p:nvSpPr>
              <p:spPr bwMode="auto">
                <a:xfrm>
                  <a:off x="1548" y="2780"/>
                  <a:ext cx="2664" cy="382"/>
                </a:xfrm>
                <a:prstGeom prst="rect">
                  <a:avLst/>
                </a:prstGeom>
                <a:solidFill>
                  <a:schemeClr val="bg1"/>
                </a:solidFill>
                <a:ln w="38100">
                  <a:solidFill>
                    <a:srgbClr val="5F5F5F"/>
                  </a:solidFill>
                  <a:miter lim="800000"/>
                  <a:headEnd/>
                  <a:tailEnd/>
                </a:ln>
                <a:effectLst/>
                <a:extLst>
                  <a:ext uri="{AF507438-7753-43e0-B8FC-AC1667EBCBE1}">
                    <a14:hiddenEffects xmlns:a14="http://schemas.microsoft.com/office/drawing/2010/main">
                      <a:effectLst>
                        <a:outerShdw blurRad="63500" dist="107763" dir="2700000" algn="ctr" rotWithShape="0">
                          <a:srgbClr val="B2B2B2">
                            <a:alpha val="50000"/>
                          </a:srgbClr>
                        </a:outerShdw>
                      </a:effectLst>
                    </a14:hiddenEffects>
                  </a:ext>
                </a:extLst>
              </p:spPr>
              <p:txBody>
                <a:bodyPr wrap="none" anchor="ctr"/>
                <a:lstStyle/>
                <a:p>
                  <a:pPr algn="ctr">
                    <a:defRPr/>
                  </a:pPr>
                  <a:r>
                    <a:rPr lang="en-US" sz="2800">
                      <a:latin typeface="Arial" charset="0"/>
                      <a:cs typeface="+mn-cs"/>
                    </a:rPr>
                    <a:t>Generate Low-Quality Work</a:t>
                  </a:r>
                </a:p>
              </p:txBody>
            </p:sp>
            <p:sp>
              <p:nvSpPr>
                <p:cNvPr id="572423" name="Rectangle 7"/>
                <p:cNvSpPr>
                  <a:spLocks noChangeArrowheads="1"/>
                </p:cNvSpPr>
                <p:nvPr/>
              </p:nvSpPr>
              <p:spPr bwMode="auto">
                <a:xfrm>
                  <a:off x="1548" y="3216"/>
                  <a:ext cx="2664" cy="382"/>
                </a:xfrm>
                <a:prstGeom prst="rect">
                  <a:avLst/>
                </a:prstGeom>
                <a:solidFill>
                  <a:schemeClr val="bg1"/>
                </a:solidFill>
                <a:ln w="38100">
                  <a:solidFill>
                    <a:srgbClr val="5F5F5F"/>
                  </a:solidFill>
                  <a:miter lim="800000"/>
                  <a:headEnd/>
                  <a:tailEnd/>
                </a:ln>
                <a:effectLst/>
                <a:extLst>
                  <a:ext uri="{AF507438-7753-43e0-B8FC-AC1667EBCBE1}">
                    <a14:hiddenEffects xmlns:a14="http://schemas.microsoft.com/office/drawing/2010/main">
                      <a:effectLst>
                        <a:outerShdw blurRad="63500" dist="107763" dir="2700000" algn="ctr" rotWithShape="0">
                          <a:srgbClr val="B2B2B2">
                            <a:alpha val="50000"/>
                          </a:srgbClr>
                        </a:outerShdw>
                      </a:effectLst>
                    </a14:hiddenEffects>
                  </a:ext>
                </a:extLst>
              </p:spPr>
              <p:txBody>
                <a:bodyPr wrap="none" anchor="ctr"/>
                <a:lstStyle/>
                <a:p>
                  <a:pPr algn="ctr">
                    <a:defRPr/>
                  </a:pPr>
                  <a:r>
                    <a:rPr lang="en-US" sz="2800">
                      <a:latin typeface="Arial" charset="0"/>
                      <a:cs typeface="+mn-cs"/>
                    </a:rPr>
                    <a:t>Breed Frustration</a:t>
                  </a:r>
                </a:p>
              </p:txBody>
            </p:sp>
          </p:grpSp>
          <p:sp>
            <p:nvSpPr>
              <p:cNvPr id="572432" name="Rectangle 16"/>
              <p:cNvSpPr>
                <a:spLocks noChangeArrowheads="1"/>
              </p:cNvSpPr>
              <p:nvPr/>
            </p:nvSpPr>
            <p:spPr bwMode="auto">
              <a:xfrm>
                <a:off x="336" y="1392"/>
                <a:ext cx="1872" cy="720"/>
              </a:xfrm>
              <a:prstGeom prst="rect">
                <a:avLst/>
              </a:prstGeom>
              <a:solidFill>
                <a:schemeClr val="bg1"/>
              </a:solidFill>
              <a:ln w="38100">
                <a:solidFill>
                  <a:srgbClr val="5F5F5F"/>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defRPr/>
                </a:pPr>
                <a:r>
                  <a:rPr lang="en-US" sz="2800" b="1">
                    <a:latin typeface="Arial" charset="0"/>
                    <a:cs typeface="+mn-cs"/>
                  </a:rPr>
                  <a:t>Communication</a:t>
                </a:r>
              </a:p>
              <a:p>
                <a:pPr algn="ctr">
                  <a:defRPr/>
                </a:pPr>
                <a:r>
                  <a:rPr lang="en-US" sz="2800" b="1">
                    <a:latin typeface="Arial" charset="0"/>
                    <a:cs typeface="+mn-cs"/>
                  </a:rPr>
                  <a:t>Issues</a:t>
                </a:r>
              </a:p>
            </p:txBody>
          </p:sp>
          <p:sp>
            <p:nvSpPr>
              <p:cNvPr id="572433" name="Rectangle 17"/>
              <p:cNvSpPr>
                <a:spLocks noChangeArrowheads="1"/>
              </p:cNvSpPr>
              <p:nvPr/>
            </p:nvSpPr>
            <p:spPr bwMode="auto">
              <a:xfrm>
                <a:off x="3456" y="1392"/>
                <a:ext cx="1872" cy="720"/>
              </a:xfrm>
              <a:prstGeom prst="rect">
                <a:avLst/>
              </a:prstGeom>
              <a:solidFill>
                <a:schemeClr val="bg1"/>
              </a:solidFill>
              <a:ln w="38100">
                <a:solidFill>
                  <a:srgbClr val="5F5F5F"/>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50000"/>
                        </a:schemeClr>
                      </a:outerShdw>
                    </a:effectLst>
                  </a14:hiddenEffects>
                </a:ext>
              </a:extLst>
            </p:spPr>
            <p:txBody>
              <a:bodyPr wrap="none" anchor="ctr"/>
              <a:lstStyle/>
              <a:p>
                <a:pPr algn="ctr">
                  <a:defRPr/>
                </a:pPr>
                <a:r>
                  <a:rPr lang="en-US" sz="2800" b="1">
                    <a:latin typeface="Arial" charset="0"/>
                    <a:cs typeface="+mn-cs"/>
                  </a:rPr>
                  <a:t>Suspicion and</a:t>
                </a:r>
              </a:p>
              <a:p>
                <a:pPr algn="ctr">
                  <a:defRPr/>
                </a:pPr>
                <a:r>
                  <a:rPr lang="en-US" sz="2800" b="1">
                    <a:latin typeface="Arial" charset="0"/>
                    <a:cs typeface="+mn-cs"/>
                  </a:rPr>
                  <a:t>Lack of Trust</a:t>
                </a:r>
              </a:p>
            </p:txBody>
          </p:sp>
          <p:cxnSp>
            <p:nvCxnSpPr>
              <p:cNvPr id="572434" name="AutoShape 18"/>
              <p:cNvCxnSpPr>
                <a:cxnSpLocks noChangeShapeType="1"/>
                <a:stCxn id="572432" idx="3"/>
                <a:endCxn id="572433" idx="1"/>
              </p:cNvCxnSpPr>
              <p:nvPr/>
            </p:nvCxnSpPr>
            <p:spPr bwMode="auto">
              <a:xfrm>
                <a:off x="2220" y="1752"/>
                <a:ext cx="1224" cy="0"/>
              </a:xfrm>
              <a:prstGeom prst="straightConnector1">
                <a:avLst/>
              </a:prstGeom>
              <a:noFill/>
              <a:ln w="38100">
                <a:solidFill>
                  <a:srgbClr val="5F5F5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2436" name="AutoShape 20"/>
              <p:cNvCxnSpPr>
                <a:cxnSpLocks noChangeShapeType="1"/>
                <a:stCxn id="572432" idx="2"/>
                <a:endCxn id="572421" idx="1"/>
              </p:cNvCxnSpPr>
              <p:nvPr/>
            </p:nvCxnSpPr>
            <p:spPr bwMode="auto">
              <a:xfrm rot="16200000" flipH="1">
                <a:off x="1105" y="2291"/>
                <a:ext cx="441" cy="108"/>
              </a:xfrm>
              <a:prstGeom prst="bentConnector2">
                <a:avLst/>
              </a:prstGeom>
              <a:noFill/>
              <a:ln w="38100">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2437" name="AutoShape 21"/>
              <p:cNvCxnSpPr>
                <a:cxnSpLocks noChangeShapeType="1"/>
                <a:stCxn id="572432" idx="2"/>
                <a:endCxn id="572422" idx="1"/>
              </p:cNvCxnSpPr>
              <p:nvPr/>
            </p:nvCxnSpPr>
            <p:spPr bwMode="auto">
              <a:xfrm rot="16200000" flipH="1">
                <a:off x="862" y="2534"/>
                <a:ext cx="928" cy="108"/>
              </a:xfrm>
              <a:prstGeom prst="bentConnector2">
                <a:avLst/>
              </a:prstGeom>
              <a:noFill/>
              <a:ln w="38100">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2438" name="AutoShape 22"/>
              <p:cNvCxnSpPr>
                <a:cxnSpLocks noChangeShapeType="1"/>
                <a:stCxn id="572432" idx="2"/>
                <a:endCxn id="572423" idx="1"/>
              </p:cNvCxnSpPr>
              <p:nvPr/>
            </p:nvCxnSpPr>
            <p:spPr bwMode="auto">
              <a:xfrm rot="16200000" flipH="1">
                <a:off x="618" y="2778"/>
                <a:ext cx="1415" cy="108"/>
              </a:xfrm>
              <a:prstGeom prst="bentConnector2">
                <a:avLst/>
              </a:prstGeom>
              <a:noFill/>
              <a:ln w="38100">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2439" name="AutoShape 23"/>
              <p:cNvCxnSpPr>
                <a:cxnSpLocks noChangeShapeType="1"/>
                <a:stCxn id="572433" idx="2"/>
                <a:endCxn id="572421" idx="3"/>
              </p:cNvCxnSpPr>
              <p:nvPr/>
            </p:nvCxnSpPr>
            <p:spPr bwMode="auto">
              <a:xfrm rot="5400000">
                <a:off x="4111" y="2285"/>
                <a:ext cx="441" cy="120"/>
              </a:xfrm>
              <a:prstGeom prst="bentConnector2">
                <a:avLst/>
              </a:prstGeom>
              <a:noFill/>
              <a:ln w="38100">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2440" name="AutoShape 24"/>
              <p:cNvCxnSpPr>
                <a:cxnSpLocks noChangeShapeType="1"/>
                <a:stCxn id="572433" idx="2"/>
                <a:endCxn id="572422" idx="3"/>
              </p:cNvCxnSpPr>
              <p:nvPr/>
            </p:nvCxnSpPr>
            <p:spPr bwMode="auto">
              <a:xfrm rot="5400000">
                <a:off x="3868" y="2528"/>
                <a:ext cx="928" cy="120"/>
              </a:xfrm>
              <a:prstGeom prst="bentConnector2">
                <a:avLst/>
              </a:prstGeom>
              <a:noFill/>
              <a:ln w="38100">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2441" name="AutoShape 25"/>
              <p:cNvCxnSpPr>
                <a:cxnSpLocks noChangeShapeType="1"/>
                <a:stCxn id="572433" idx="2"/>
                <a:endCxn id="572423" idx="3"/>
              </p:cNvCxnSpPr>
              <p:nvPr/>
            </p:nvCxnSpPr>
            <p:spPr bwMode="auto">
              <a:xfrm rot="5400000">
                <a:off x="3624" y="2772"/>
                <a:ext cx="1415" cy="120"/>
              </a:xfrm>
              <a:prstGeom prst="bentConnector2">
                <a:avLst/>
              </a:prstGeom>
              <a:noFill/>
              <a:ln w="38100">
                <a:solidFill>
                  <a:srgbClr val="5F5F5F"/>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2" name="Rectangle 4" descr="Dashed horizontal"/>
          <p:cNvSpPr>
            <a:spLocks noChangeArrowheads="1"/>
          </p:cNvSpPr>
          <p:nvPr/>
        </p:nvSpPr>
        <p:spPr bwMode="auto">
          <a:xfrm>
            <a:off x="457200" y="1981200"/>
            <a:ext cx="8229600" cy="4191000"/>
          </a:xfrm>
          <a:prstGeom prst="rect">
            <a:avLst/>
          </a:prstGeom>
          <a:pattFill prst="dashHorz">
            <a:fgClr>
              <a:srgbClr val="EAEAEA"/>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1890" name="Rectangle 2"/>
          <p:cNvSpPr>
            <a:spLocks noGrp="1" noChangeArrowheads="1"/>
          </p:cNvSpPr>
          <p:nvPr>
            <p:ph type="title"/>
          </p:nvPr>
        </p:nvSpPr>
        <p:spPr>
          <a:xfrm>
            <a:off x="457200" y="381000"/>
            <a:ext cx="8229600" cy="1600200"/>
          </a:xfrm>
          <a:solidFill>
            <a:srgbClr val="660066"/>
          </a:solidFill>
          <a:ln>
            <a:solidFill>
              <a:schemeClr val="tx1"/>
            </a:solidFill>
            <a:miter lim="800000"/>
            <a:headEnd/>
            <a:tailEnd/>
          </a:ln>
        </p:spPr>
        <p:txBody>
          <a:bodyPr/>
          <a:lstStyle/>
          <a:p>
            <a:pPr eaLnBrk="1" hangingPunct="1">
              <a:defRPr/>
            </a:pPr>
            <a:r>
              <a:rPr lang="en-US" sz="4800" smtClean="0">
                <a:solidFill>
                  <a:schemeClr val="bg1"/>
                </a:solidFill>
                <a:effectLst>
                  <a:outerShdw blurRad="38100" dist="38100" dir="2700000" algn="tl">
                    <a:srgbClr val="000000"/>
                  </a:outerShdw>
                </a:effectLst>
                <a:cs typeface="+mj-cs"/>
              </a:rPr>
              <a:t>Communication Benefits</a:t>
            </a:r>
          </a:p>
        </p:txBody>
      </p:sp>
      <p:sp>
        <p:nvSpPr>
          <p:cNvPr id="421891" name="Rectangle 3"/>
          <p:cNvSpPr>
            <a:spLocks noGrp="1" noChangeArrowheads="1"/>
          </p:cNvSpPr>
          <p:nvPr>
            <p:ph type="body" idx="1"/>
          </p:nvPr>
        </p:nvSpPr>
        <p:spPr>
          <a:xfrm>
            <a:off x="469900" y="1981200"/>
            <a:ext cx="8204200" cy="4114800"/>
          </a:xfrm>
        </p:spPr>
        <p:txBody>
          <a:bodyPr/>
          <a:lstStyle/>
          <a:p>
            <a:pPr eaLnBrk="1" hangingPunct="1">
              <a:lnSpc>
                <a:spcPct val="140000"/>
              </a:lnSpc>
              <a:defRPr/>
            </a:pPr>
            <a:r>
              <a:rPr lang="en-US" dirty="0" smtClean="0">
                <a:cs typeface="+mn-cs"/>
              </a:rPr>
              <a:t>Stronger decision making</a:t>
            </a:r>
          </a:p>
          <a:p>
            <a:pPr eaLnBrk="1" hangingPunct="1">
              <a:lnSpc>
                <a:spcPct val="140000"/>
              </a:lnSpc>
              <a:defRPr/>
            </a:pPr>
            <a:r>
              <a:rPr lang="en-US" dirty="0" smtClean="0">
                <a:cs typeface="+mn-cs"/>
              </a:rPr>
              <a:t>Faster problem solving</a:t>
            </a:r>
          </a:p>
          <a:p>
            <a:pPr eaLnBrk="1" hangingPunct="1">
              <a:lnSpc>
                <a:spcPct val="140000"/>
              </a:lnSpc>
              <a:defRPr/>
            </a:pPr>
            <a:r>
              <a:rPr lang="en-US" dirty="0" smtClean="0">
                <a:cs typeface="+mn-cs"/>
              </a:rPr>
              <a:t>Earlier warning of potential problems</a:t>
            </a:r>
          </a:p>
          <a:p>
            <a:pPr eaLnBrk="1" hangingPunct="1">
              <a:lnSpc>
                <a:spcPct val="140000"/>
              </a:lnSpc>
              <a:defRPr/>
            </a:pPr>
            <a:r>
              <a:rPr lang="en-US" dirty="0" smtClean="0">
                <a:cs typeface="+mn-cs"/>
              </a:rPr>
              <a:t>Increased productivity and lower costs</a:t>
            </a:r>
          </a:p>
          <a:p>
            <a:pPr eaLnBrk="1" hangingPunct="1">
              <a:lnSpc>
                <a:spcPct val="140000"/>
              </a:lnSpc>
              <a:defRPr/>
            </a:pPr>
            <a:r>
              <a:rPr lang="en-US" dirty="0" smtClean="0">
                <a:cs typeface="+mn-cs"/>
              </a:rPr>
              <a:t>Stronger business relationships</a:t>
            </a:r>
          </a:p>
        </p:txBody>
      </p:sp>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947" name="Group 10"/>
          <p:cNvGrpSpPr>
            <a:grpSpLocks/>
          </p:cNvGrpSpPr>
          <p:nvPr/>
        </p:nvGrpSpPr>
        <p:grpSpPr bwMode="auto">
          <a:xfrm>
            <a:off x="457200" y="381000"/>
            <a:ext cx="8229600" cy="5791200"/>
            <a:chOff x="288" y="240"/>
            <a:chExt cx="5184" cy="3648"/>
          </a:xfrm>
        </p:grpSpPr>
        <p:sp>
          <p:nvSpPr>
            <p:cNvPr id="477186" name="Rectangle 2"/>
            <p:cNvSpPr>
              <a:spLocks noChangeArrowheads="1"/>
            </p:cNvSpPr>
            <p:nvPr/>
          </p:nvSpPr>
          <p:spPr bwMode="auto">
            <a:xfrm>
              <a:off x="288" y="240"/>
              <a:ext cx="5184" cy="3648"/>
            </a:xfrm>
            <a:prstGeom prst="rect">
              <a:avLst/>
            </a:prstGeom>
            <a:gradFill rotWithShape="0">
              <a:gsLst>
                <a:gs pos="0">
                  <a:srgbClr val="E6DCAC"/>
                </a:gs>
                <a:gs pos="23000">
                  <a:srgbClr val="C7AC4C"/>
                </a:gs>
                <a:gs pos="55000">
                  <a:srgbClr val="E6D78A"/>
                </a:gs>
                <a:gs pos="70000">
                  <a:srgbClr val="C7AC4C"/>
                </a:gs>
                <a:gs pos="88000">
                  <a:srgbClr val="E6D78A"/>
                </a:gs>
                <a:gs pos="100000">
                  <a:srgbClr val="E6DCAC"/>
                </a:gs>
              </a:gsLst>
              <a:path path="shape">
                <a:fillToRect l="50000" t="50000" r="50000" b="50000"/>
              </a:path>
            </a:gradFill>
            <a:ln>
              <a:noFill/>
            </a:ln>
            <a:effectLst/>
            <a:extLst>
              <a:ext uri="{91240B29-F687-4f45-9708-019B960494DF}">
                <a14:hiddenLine xmlns:a14="http://schemas.microsoft.com/office/drawing/2010/main" w="28575">
                  <a:solidFill>
                    <a:srgbClr val="FFCC00">
                      <a:alpha val="50000"/>
                    </a:srgbClr>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77187" name="Freeform 3"/>
            <p:cNvSpPr>
              <a:spLocks/>
            </p:cNvSpPr>
            <p:nvPr/>
          </p:nvSpPr>
          <p:spPr bwMode="auto">
            <a:xfrm>
              <a:off x="303" y="288"/>
              <a:ext cx="5154" cy="3552"/>
            </a:xfrm>
            <a:custGeom>
              <a:avLst/>
              <a:gdLst>
                <a:gd name="T0" fmla="*/ 2295 w 4596"/>
                <a:gd name="T1" fmla="*/ 0 h 4596"/>
                <a:gd name="T2" fmla="*/ 1958 w 4596"/>
                <a:gd name="T3" fmla="*/ 606 h 4596"/>
                <a:gd name="T4" fmla="*/ 1413 w 4596"/>
                <a:gd name="T5" fmla="*/ 169 h 4596"/>
                <a:gd name="T6" fmla="*/ 1335 w 4596"/>
                <a:gd name="T7" fmla="*/ 860 h 4596"/>
                <a:gd name="T8" fmla="*/ 668 w 4596"/>
                <a:gd name="T9" fmla="*/ 668 h 4596"/>
                <a:gd name="T10" fmla="*/ 860 w 4596"/>
                <a:gd name="T11" fmla="*/ 1335 h 4596"/>
                <a:gd name="T12" fmla="*/ 169 w 4596"/>
                <a:gd name="T13" fmla="*/ 1413 h 4596"/>
                <a:gd name="T14" fmla="*/ 606 w 4596"/>
                <a:gd name="T15" fmla="*/ 1958 h 4596"/>
                <a:gd name="T16" fmla="*/ 0 w 4596"/>
                <a:gd name="T17" fmla="*/ 2295 h 4596"/>
                <a:gd name="T18" fmla="*/ 606 w 4596"/>
                <a:gd name="T19" fmla="*/ 2632 h 4596"/>
                <a:gd name="T20" fmla="*/ 169 w 4596"/>
                <a:gd name="T21" fmla="*/ 3177 h 4596"/>
                <a:gd name="T22" fmla="*/ 860 w 4596"/>
                <a:gd name="T23" fmla="*/ 3253 h 4596"/>
                <a:gd name="T24" fmla="*/ 668 w 4596"/>
                <a:gd name="T25" fmla="*/ 3921 h 4596"/>
                <a:gd name="T26" fmla="*/ 1335 w 4596"/>
                <a:gd name="T27" fmla="*/ 3728 h 4596"/>
                <a:gd name="T28" fmla="*/ 1413 w 4596"/>
                <a:gd name="T29" fmla="*/ 4420 h 4596"/>
                <a:gd name="T30" fmla="*/ 1958 w 4596"/>
                <a:gd name="T31" fmla="*/ 3982 h 4596"/>
                <a:gd name="T32" fmla="*/ 2295 w 4596"/>
                <a:gd name="T33" fmla="*/ 4596 h 4596"/>
                <a:gd name="T34" fmla="*/ 2632 w 4596"/>
                <a:gd name="T35" fmla="*/ 3982 h 4596"/>
                <a:gd name="T36" fmla="*/ 3177 w 4596"/>
                <a:gd name="T37" fmla="*/ 4420 h 4596"/>
                <a:gd name="T38" fmla="*/ 3253 w 4596"/>
                <a:gd name="T39" fmla="*/ 3728 h 4596"/>
                <a:gd name="T40" fmla="*/ 3921 w 4596"/>
                <a:gd name="T41" fmla="*/ 3921 h 4596"/>
                <a:gd name="T42" fmla="*/ 3728 w 4596"/>
                <a:gd name="T43" fmla="*/ 3253 h 4596"/>
                <a:gd name="T44" fmla="*/ 4420 w 4596"/>
                <a:gd name="T45" fmla="*/ 3177 h 4596"/>
                <a:gd name="T46" fmla="*/ 3982 w 4596"/>
                <a:gd name="T47" fmla="*/ 2632 h 4596"/>
                <a:gd name="T48" fmla="*/ 4596 w 4596"/>
                <a:gd name="T49" fmla="*/ 2295 h 4596"/>
                <a:gd name="T50" fmla="*/ 3982 w 4596"/>
                <a:gd name="T51" fmla="*/ 1958 h 4596"/>
                <a:gd name="T52" fmla="*/ 4420 w 4596"/>
                <a:gd name="T53" fmla="*/ 1413 h 4596"/>
                <a:gd name="T54" fmla="*/ 3728 w 4596"/>
                <a:gd name="T55" fmla="*/ 1335 h 4596"/>
                <a:gd name="T56" fmla="*/ 3921 w 4596"/>
                <a:gd name="T57" fmla="*/ 668 h 4596"/>
                <a:gd name="T58" fmla="*/ 3253 w 4596"/>
                <a:gd name="T59" fmla="*/ 860 h 4596"/>
                <a:gd name="T60" fmla="*/ 3177 w 4596"/>
                <a:gd name="T61" fmla="*/ 169 h 4596"/>
                <a:gd name="T62" fmla="*/ 2632 w 4596"/>
                <a:gd name="T63" fmla="*/ 606 h 4596"/>
                <a:gd name="T64" fmla="*/ 2295 w 4596"/>
                <a:gd name="T65" fmla="*/ 0 h 4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96" h="4596">
                  <a:moveTo>
                    <a:pt x="2295" y="0"/>
                  </a:moveTo>
                  <a:lnTo>
                    <a:pt x="1958" y="606"/>
                  </a:lnTo>
                  <a:lnTo>
                    <a:pt x="1413" y="169"/>
                  </a:lnTo>
                  <a:lnTo>
                    <a:pt x="1335" y="860"/>
                  </a:lnTo>
                  <a:lnTo>
                    <a:pt x="668" y="668"/>
                  </a:lnTo>
                  <a:lnTo>
                    <a:pt x="860" y="1335"/>
                  </a:lnTo>
                  <a:lnTo>
                    <a:pt x="169" y="1413"/>
                  </a:lnTo>
                  <a:lnTo>
                    <a:pt x="606" y="1958"/>
                  </a:lnTo>
                  <a:lnTo>
                    <a:pt x="0" y="2295"/>
                  </a:lnTo>
                  <a:lnTo>
                    <a:pt x="606" y="2632"/>
                  </a:lnTo>
                  <a:lnTo>
                    <a:pt x="169" y="3177"/>
                  </a:lnTo>
                  <a:lnTo>
                    <a:pt x="860" y="3253"/>
                  </a:lnTo>
                  <a:lnTo>
                    <a:pt x="668" y="3921"/>
                  </a:lnTo>
                  <a:lnTo>
                    <a:pt x="1335" y="3728"/>
                  </a:lnTo>
                  <a:lnTo>
                    <a:pt x="1413" y="4420"/>
                  </a:lnTo>
                  <a:lnTo>
                    <a:pt x="1958" y="3982"/>
                  </a:lnTo>
                  <a:lnTo>
                    <a:pt x="2295" y="4596"/>
                  </a:lnTo>
                  <a:lnTo>
                    <a:pt x="2632" y="3982"/>
                  </a:lnTo>
                  <a:lnTo>
                    <a:pt x="3177" y="4420"/>
                  </a:lnTo>
                  <a:lnTo>
                    <a:pt x="3253" y="3728"/>
                  </a:lnTo>
                  <a:lnTo>
                    <a:pt x="3921" y="3921"/>
                  </a:lnTo>
                  <a:lnTo>
                    <a:pt x="3728" y="3253"/>
                  </a:lnTo>
                  <a:lnTo>
                    <a:pt x="4420" y="3177"/>
                  </a:lnTo>
                  <a:lnTo>
                    <a:pt x="3982" y="2632"/>
                  </a:lnTo>
                  <a:lnTo>
                    <a:pt x="4596" y="2295"/>
                  </a:lnTo>
                  <a:lnTo>
                    <a:pt x="3982" y="1958"/>
                  </a:lnTo>
                  <a:lnTo>
                    <a:pt x="4420" y="1413"/>
                  </a:lnTo>
                  <a:lnTo>
                    <a:pt x="3728" y="1335"/>
                  </a:lnTo>
                  <a:lnTo>
                    <a:pt x="3921" y="668"/>
                  </a:lnTo>
                  <a:lnTo>
                    <a:pt x="3253" y="860"/>
                  </a:lnTo>
                  <a:lnTo>
                    <a:pt x="3177" y="169"/>
                  </a:lnTo>
                  <a:lnTo>
                    <a:pt x="2632" y="606"/>
                  </a:lnTo>
                  <a:lnTo>
                    <a:pt x="2295" y="0"/>
                  </a:lnTo>
                  <a:close/>
                </a:path>
              </a:pathLst>
            </a:custGeom>
            <a:gradFill rotWithShape="0">
              <a:gsLst>
                <a:gs pos="0">
                  <a:srgbClr val="E6DCAC"/>
                </a:gs>
                <a:gs pos="11500">
                  <a:srgbClr val="C7AC4C">
                    <a:alpha val="88500"/>
                  </a:srgbClr>
                </a:gs>
                <a:gs pos="27500">
                  <a:srgbClr val="E6D78A">
                    <a:alpha val="72500"/>
                  </a:srgbClr>
                </a:gs>
                <a:gs pos="35000">
                  <a:srgbClr val="C7AC4C">
                    <a:alpha val="65000"/>
                  </a:srgbClr>
                </a:gs>
                <a:gs pos="44000">
                  <a:srgbClr val="E6D78A">
                    <a:alpha val="56000"/>
                  </a:srgbClr>
                </a:gs>
                <a:gs pos="50000">
                  <a:srgbClr val="E6DCAC">
                    <a:alpha val="50000"/>
                  </a:srgbClr>
                </a:gs>
                <a:gs pos="56000">
                  <a:srgbClr val="E6D78A">
                    <a:alpha val="56000"/>
                  </a:srgbClr>
                </a:gs>
                <a:gs pos="65000">
                  <a:srgbClr val="C7AC4C">
                    <a:alpha val="65000"/>
                  </a:srgbClr>
                </a:gs>
                <a:gs pos="72500">
                  <a:srgbClr val="E6D78A">
                    <a:alpha val="72500"/>
                  </a:srgbClr>
                </a:gs>
                <a:gs pos="88500">
                  <a:srgbClr val="C7AC4C">
                    <a:alpha val="88500"/>
                  </a:srgbClr>
                </a:gs>
                <a:gs pos="100000">
                  <a:srgbClr val="E6DCA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cs typeface="+mn-cs"/>
              </a:endParaRPr>
            </a:p>
          </p:txBody>
        </p:sp>
        <p:sp>
          <p:nvSpPr>
            <p:cNvPr id="477188" name="Rectangle 4"/>
            <p:cNvSpPr>
              <a:spLocks noChangeArrowheads="1"/>
            </p:cNvSpPr>
            <p:nvPr/>
          </p:nvSpPr>
          <p:spPr bwMode="auto">
            <a:xfrm>
              <a:off x="3504" y="240"/>
              <a:ext cx="1968" cy="1104"/>
            </a:xfrm>
            <a:prstGeom prst="rect">
              <a:avLst/>
            </a:prstGeom>
            <a:gradFill rotWithShape="1">
              <a:gsLst>
                <a:gs pos="0">
                  <a:srgbClr val="FFEFD1"/>
                </a:gs>
                <a:gs pos="64999">
                  <a:srgbClr val="F0EBD5"/>
                </a:gs>
                <a:gs pos="100000">
                  <a:srgbClr val="D1C39F"/>
                </a:gs>
              </a:gsLst>
              <a:path path="shape">
                <a:fillToRect l="50000" t="50000" r="50000" b="50000"/>
              </a:path>
            </a:gradFill>
            <a:ln w="9525">
              <a:miter lim="800000"/>
              <a:headEnd/>
              <a:tailEnd/>
            </a:ln>
            <a:effectLst/>
            <a:scene3d>
              <a:camera prst="legacyPerspectiveBottomLeft"/>
              <a:lightRig rig="legacyFlat3" dir="t"/>
            </a:scene3d>
            <a:sp3d extrusionH="121893000" prstMaterial="legacyMatte">
              <a:bevelT w="13500" h="13500" prst="angle"/>
              <a:bevelB w="13500" h="13500" prst="angle"/>
              <a:extrusionClr>
                <a:srgbClr val="FFEFD1"/>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eaLnBrk="0" hangingPunct="0">
                <a:defRPr/>
              </a:pPr>
              <a:r>
                <a:rPr lang="en-US" sz="3200" b="1">
                  <a:latin typeface="Tahoma" charset="0"/>
                  <a:cs typeface="+mn-cs"/>
                </a:rPr>
                <a:t>Participants</a:t>
              </a:r>
            </a:p>
          </p:txBody>
        </p:sp>
        <p:sp>
          <p:nvSpPr>
            <p:cNvPr id="477189" name="Rectangle 5"/>
            <p:cNvSpPr>
              <a:spLocks noChangeArrowheads="1"/>
            </p:cNvSpPr>
            <p:nvPr/>
          </p:nvSpPr>
          <p:spPr bwMode="auto">
            <a:xfrm>
              <a:off x="288" y="240"/>
              <a:ext cx="1968" cy="1104"/>
            </a:xfrm>
            <a:prstGeom prst="rect">
              <a:avLst/>
            </a:prstGeom>
            <a:gradFill rotWithShape="1">
              <a:gsLst>
                <a:gs pos="0">
                  <a:srgbClr val="FFEFD1"/>
                </a:gs>
                <a:gs pos="64999">
                  <a:srgbClr val="F0EBD5"/>
                </a:gs>
                <a:gs pos="100000">
                  <a:srgbClr val="D1C39F"/>
                </a:gs>
              </a:gsLst>
              <a:path path="shape">
                <a:fillToRect l="50000" t="50000" r="50000" b="50000"/>
              </a:path>
            </a:gradFill>
            <a:ln w="9525">
              <a:miter lim="800000"/>
              <a:headEnd/>
              <a:tailEnd/>
            </a:ln>
            <a:effectLst/>
            <a:scene3d>
              <a:camera prst="legacyPerspectiveBottomRight"/>
              <a:lightRig rig="legacyFlat3" dir="t"/>
            </a:scene3d>
            <a:sp3d extrusionH="121893000" prstMaterial="legacyMatte">
              <a:bevelT w="13500" h="13500" prst="angle"/>
              <a:bevelB w="13500" h="13500" prst="angle"/>
              <a:extrusionClr>
                <a:srgbClr val="FFEFD1"/>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eaLnBrk="0" hangingPunct="0">
                <a:defRPr/>
              </a:pPr>
              <a:r>
                <a:rPr lang="en-US" sz="3200" b="1">
                  <a:latin typeface="Tahoma" charset="0"/>
                  <a:cs typeface="+mn-cs"/>
                </a:rPr>
                <a:t>Purpose</a:t>
              </a:r>
            </a:p>
          </p:txBody>
        </p:sp>
        <p:sp>
          <p:nvSpPr>
            <p:cNvPr id="477190" name="Rectangle 6"/>
            <p:cNvSpPr>
              <a:spLocks noChangeArrowheads="1"/>
            </p:cNvSpPr>
            <p:nvPr/>
          </p:nvSpPr>
          <p:spPr bwMode="auto">
            <a:xfrm>
              <a:off x="288" y="2784"/>
              <a:ext cx="1968" cy="1104"/>
            </a:xfrm>
            <a:prstGeom prst="rect">
              <a:avLst/>
            </a:prstGeom>
            <a:gradFill rotWithShape="1">
              <a:gsLst>
                <a:gs pos="0">
                  <a:srgbClr val="FFEFD1"/>
                </a:gs>
                <a:gs pos="64999">
                  <a:srgbClr val="F0EBD5"/>
                </a:gs>
                <a:gs pos="100000">
                  <a:srgbClr val="D1C39F"/>
                </a:gs>
              </a:gsLst>
              <a:path path="shape">
                <a:fillToRect l="50000" t="50000" r="50000" b="50000"/>
              </a:path>
            </a:gradFill>
            <a:ln w="9525">
              <a:miter lim="800000"/>
              <a:headEnd/>
              <a:tailEnd/>
            </a:ln>
            <a:effectLst/>
            <a:scene3d>
              <a:camera prst="legacyPerspectiveTopRight"/>
              <a:lightRig rig="legacyFlat3" dir="b"/>
            </a:scene3d>
            <a:sp3d extrusionH="121893000" prstMaterial="legacyMatte">
              <a:bevelT w="13500" h="13500" prst="angle"/>
              <a:bevelB w="13500" h="13500" prst="angle"/>
              <a:extrusionClr>
                <a:srgbClr val="FFEFD1"/>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eaLnBrk="0" hangingPunct="0">
                <a:defRPr/>
              </a:pPr>
              <a:r>
                <a:rPr lang="en-US" sz="3200" b="1">
                  <a:latin typeface="Tahoma" charset="0"/>
                  <a:cs typeface="+mn-cs"/>
                </a:rPr>
                <a:t>Time and</a:t>
              </a:r>
            </a:p>
            <a:p>
              <a:pPr algn="ctr" eaLnBrk="0" hangingPunct="0">
                <a:defRPr/>
              </a:pPr>
              <a:r>
                <a:rPr lang="en-US" sz="3200" b="1">
                  <a:latin typeface="Tahoma" charset="0"/>
                  <a:cs typeface="+mn-cs"/>
                </a:rPr>
                <a:t>Place</a:t>
              </a:r>
            </a:p>
          </p:txBody>
        </p:sp>
        <p:sp>
          <p:nvSpPr>
            <p:cNvPr id="477191" name="Rectangle 7"/>
            <p:cNvSpPr>
              <a:spLocks noChangeArrowheads="1"/>
            </p:cNvSpPr>
            <p:nvPr/>
          </p:nvSpPr>
          <p:spPr bwMode="auto">
            <a:xfrm>
              <a:off x="3504" y="2784"/>
              <a:ext cx="1968" cy="1104"/>
            </a:xfrm>
            <a:prstGeom prst="rect">
              <a:avLst/>
            </a:prstGeom>
            <a:gradFill rotWithShape="1">
              <a:gsLst>
                <a:gs pos="0">
                  <a:srgbClr val="FFEFD1"/>
                </a:gs>
                <a:gs pos="64999">
                  <a:srgbClr val="F0EBD5"/>
                </a:gs>
                <a:gs pos="100000">
                  <a:srgbClr val="D1C39F"/>
                </a:gs>
              </a:gsLst>
              <a:path path="shape">
                <a:fillToRect l="50000" t="50000" r="50000" b="50000"/>
              </a:path>
            </a:gradFill>
            <a:ln w="9525">
              <a:miter lim="800000"/>
              <a:headEnd/>
              <a:tailEnd/>
            </a:ln>
            <a:effectLst/>
            <a:scene3d>
              <a:camera prst="legacyPerspectiveTopLeft"/>
              <a:lightRig rig="legacyFlat3" dir="b"/>
            </a:scene3d>
            <a:sp3d extrusionH="121893000" prstMaterial="legacyMatte">
              <a:bevelT w="13500" h="13500" prst="angle"/>
              <a:bevelB w="13500" h="13500" prst="angle"/>
              <a:extrusionClr>
                <a:srgbClr val="FFEFD1"/>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eaLnBrk="0" hangingPunct="0">
                <a:defRPr/>
              </a:pPr>
              <a:r>
                <a:rPr lang="en-US" sz="3200" b="1">
                  <a:latin typeface="Tahoma" charset="0"/>
                  <a:cs typeface="+mn-cs"/>
                </a:rPr>
                <a:t>Agenda</a:t>
              </a:r>
            </a:p>
          </p:txBody>
        </p:sp>
        <p:sp>
          <p:nvSpPr>
            <p:cNvPr id="477192" name="Oval 8"/>
            <p:cNvSpPr>
              <a:spLocks noChangeArrowheads="1"/>
            </p:cNvSpPr>
            <p:nvPr/>
          </p:nvSpPr>
          <p:spPr bwMode="auto">
            <a:xfrm>
              <a:off x="1676" y="898"/>
              <a:ext cx="2452" cy="2378"/>
            </a:xfrm>
            <a:prstGeom prst="ellipse">
              <a:avLst/>
            </a:prstGeom>
            <a:gradFill rotWithShape="1">
              <a:gsLst>
                <a:gs pos="0">
                  <a:srgbClr val="FFEFD1"/>
                </a:gs>
                <a:gs pos="64999">
                  <a:srgbClr val="F0EBD5"/>
                </a:gs>
                <a:gs pos="100000">
                  <a:srgbClr val="D1C39F"/>
                </a:gs>
              </a:gsLst>
              <a:path path="shape">
                <a:fillToRect l="50000" t="50000" r="50000" b="50000"/>
              </a:path>
            </a:gradFill>
            <a:ln w="12700">
              <a:round/>
              <a:headEnd/>
              <a:tailEnd/>
            </a:ln>
            <a:effectLst/>
            <a:scene3d>
              <a:camera prst="legacyPerspectiveTop"/>
              <a:lightRig rig="legacyFlat3" dir="b"/>
            </a:scene3d>
            <a:sp3d prstMaterial="legacyMatte">
              <a:bevelT w="13500" h="13500" prst="angle"/>
              <a:bevelB w="13500" h="13500" prst="angle"/>
              <a:extrusionClr>
                <a:srgbClr val="FFEFD1"/>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eaLnBrk="0" hangingPunct="0">
                <a:defRPr/>
              </a:pPr>
              <a:endParaRPr lang="en-US" sz="2800">
                <a:cs typeface="+mn-cs"/>
              </a:endParaRPr>
            </a:p>
          </p:txBody>
        </p:sp>
        <p:sp>
          <p:nvSpPr>
            <p:cNvPr id="477193" name="Rectangle 9"/>
            <p:cNvSpPr>
              <a:spLocks noChangeArrowheads="1"/>
            </p:cNvSpPr>
            <p:nvPr/>
          </p:nvSpPr>
          <p:spPr bwMode="auto">
            <a:xfrm>
              <a:off x="1599" y="1584"/>
              <a:ext cx="2634" cy="900"/>
            </a:xfrm>
            <a:prstGeom prst="rect">
              <a:avLst/>
            </a:prstGeom>
            <a:noFill/>
            <a:ln>
              <a:noFill/>
            </a:ln>
            <a:effectLst/>
            <a:extLst>
              <a:ext uri="{909E8E84-426E-40dd-AFC4-6F175D3DCCD1}">
                <a14:hiddenFill xmlns:a14="http://schemas.microsoft.com/office/drawing/2010/main">
                  <a:gradFill rotWithShape="0">
                    <a:gsLst>
                      <a:gs pos="0">
                        <a:srgbClr val="008000">
                          <a:gamma/>
                          <a:shade val="46275"/>
                          <a:invGamma/>
                        </a:srgbClr>
                      </a:gs>
                      <a:gs pos="50000">
                        <a:srgbClr val="008000"/>
                      </a:gs>
                      <a:gs pos="100000">
                        <a:srgbClr val="008000">
                          <a:gamma/>
                          <a:shade val="46275"/>
                          <a:invGamma/>
                        </a:srgbClr>
                      </a:gs>
                    </a:gsLst>
                    <a:lin ang="540000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algn="ctr" eaLnBrk="0" hangingPunct="0">
                <a:lnSpc>
                  <a:spcPct val="110000"/>
                </a:lnSpc>
                <a:defRPr/>
              </a:pPr>
              <a:r>
                <a:rPr lang="en-US" sz="4000" b="1">
                  <a:latin typeface="Tahoma" charset="0"/>
                  <a:cs typeface="+mn-cs"/>
                </a:rPr>
                <a:t>Preparing for</a:t>
              </a:r>
            </a:p>
            <a:p>
              <a:pPr algn="ctr" eaLnBrk="0" hangingPunct="0">
                <a:lnSpc>
                  <a:spcPct val="110000"/>
                </a:lnSpc>
                <a:defRPr/>
              </a:pPr>
              <a:r>
                <a:rPr lang="en-US" sz="4000" b="1">
                  <a:latin typeface="Tahoma" charset="0"/>
                  <a:cs typeface="+mn-cs"/>
                </a:rPr>
                <a:t>Meetings</a:t>
              </a:r>
            </a:p>
          </p:txBody>
        </p:sp>
      </p:grpSp>
    </p:spTree>
  </p:cSld>
  <p:clrMapOvr>
    <a:masterClrMapping/>
  </p:clrMapOvr>
  <p:transition xmlns:p14="http://schemas.microsoft.com/office/powerpoint/2010/main" spd="med">
    <p:circl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6" name="Rectangle 2"/>
          <p:cNvSpPr>
            <a:spLocks noGrp="1" noChangeArrowheads="1"/>
          </p:cNvSpPr>
          <p:nvPr>
            <p:ph type="title"/>
          </p:nvPr>
        </p:nvSpPr>
        <p:spPr>
          <a:xfrm>
            <a:off x="457200" y="381000"/>
            <a:ext cx="8229600" cy="1600200"/>
          </a:xfrm>
          <a:solidFill>
            <a:srgbClr val="666699"/>
          </a:solidFill>
          <a:ln w="12700">
            <a:solidFill>
              <a:schemeClr val="tx1"/>
            </a:solidFill>
            <a:miter lim="800000"/>
            <a:headEnd/>
            <a:tailEnd/>
          </a:ln>
        </p:spPr>
        <p:txBody>
          <a:bodyPr/>
          <a:lstStyle/>
          <a:p>
            <a:pPr eaLnBrk="1" hangingPunct="1">
              <a:lnSpc>
                <a:spcPct val="110000"/>
              </a:lnSpc>
              <a:defRPr/>
            </a:pPr>
            <a:r>
              <a:rPr lang="en-US" sz="5400" smtClean="0">
                <a:solidFill>
                  <a:schemeClr val="bg1"/>
                </a:solidFill>
                <a:effectLst>
                  <a:outerShdw blurRad="38100" dist="38100" dir="2700000" algn="tl">
                    <a:srgbClr val="000000"/>
                  </a:outerShdw>
                </a:effectLst>
                <a:cs typeface="+mj-cs"/>
              </a:rPr>
              <a:t>The Listening Process</a:t>
            </a:r>
          </a:p>
        </p:txBody>
      </p:sp>
      <p:grpSp>
        <p:nvGrpSpPr>
          <p:cNvPr id="87044" name="Group 21"/>
          <p:cNvGrpSpPr>
            <a:grpSpLocks/>
          </p:cNvGrpSpPr>
          <p:nvPr/>
        </p:nvGrpSpPr>
        <p:grpSpPr bwMode="auto">
          <a:xfrm>
            <a:off x="457200" y="1981200"/>
            <a:ext cx="8229600" cy="4191000"/>
            <a:chOff x="288" y="1248"/>
            <a:chExt cx="5184" cy="2640"/>
          </a:xfrm>
        </p:grpSpPr>
        <p:sp>
          <p:nvSpPr>
            <p:cNvPr id="487427" name="Rectangle 3"/>
            <p:cNvSpPr>
              <a:spLocks noChangeArrowheads="1"/>
            </p:cNvSpPr>
            <p:nvPr/>
          </p:nvSpPr>
          <p:spPr bwMode="auto">
            <a:xfrm>
              <a:off x="288" y="1248"/>
              <a:ext cx="5184" cy="264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7428" name="Rectangle 4"/>
            <p:cNvSpPr>
              <a:spLocks noChangeArrowheads="1"/>
            </p:cNvSpPr>
            <p:nvPr/>
          </p:nvSpPr>
          <p:spPr bwMode="auto">
            <a:xfrm>
              <a:off x="2172" y="1776"/>
              <a:ext cx="1416" cy="552"/>
            </a:xfrm>
            <a:prstGeom prst="rect">
              <a:avLst/>
            </a:prstGeom>
            <a:solidFill>
              <a:srgbClr val="FFFFFF"/>
            </a:solidFill>
            <a:ln w="9525">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0" hangingPunct="0">
                <a:defRPr/>
              </a:pPr>
              <a:r>
                <a:rPr lang="en-US" b="1">
                  <a:effectLst>
                    <a:outerShdw blurRad="38100" dist="38100" dir="2700000" algn="tl">
                      <a:srgbClr val="DDDDDD"/>
                    </a:outerShdw>
                  </a:effectLst>
                  <a:latin typeface="Arial" charset="0"/>
                  <a:cs typeface="+mn-cs"/>
                </a:rPr>
                <a:t>Decoding</a:t>
              </a:r>
            </a:p>
          </p:txBody>
        </p:sp>
        <p:cxnSp>
          <p:nvCxnSpPr>
            <p:cNvPr id="487429" name="AutoShape 5"/>
            <p:cNvCxnSpPr>
              <a:cxnSpLocks noChangeShapeType="1"/>
              <a:stCxn id="487439" idx="3"/>
              <a:endCxn id="487428" idx="1"/>
            </p:cNvCxnSpPr>
            <p:nvPr/>
          </p:nvCxnSpPr>
          <p:spPr bwMode="auto">
            <a:xfrm>
              <a:off x="1908" y="2052"/>
              <a:ext cx="264" cy="0"/>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87430" name="AutoShape 6"/>
            <p:cNvCxnSpPr>
              <a:cxnSpLocks noChangeShapeType="1"/>
              <a:stCxn id="487428" idx="3"/>
              <a:endCxn id="487438" idx="1"/>
            </p:cNvCxnSpPr>
            <p:nvPr/>
          </p:nvCxnSpPr>
          <p:spPr bwMode="auto">
            <a:xfrm>
              <a:off x="3588" y="2052"/>
              <a:ext cx="264" cy="0"/>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87431" name="AutoShape 7"/>
            <p:cNvCxnSpPr>
              <a:cxnSpLocks noChangeShapeType="1"/>
              <a:stCxn id="487440" idx="1"/>
              <a:endCxn id="487441" idx="3"/>
            </p:cNvCxnSpPr>
            <p:nvPr/>
          </p:nvCxnSpPr>
          <p:spPr bwMode="auto">
            <a:xfrm flipH="1">
              <a:off x="1908" y="3132"/>
              <a:ext cx="1944" cy="0"/>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487432" name="Text Box 8"/>
            <p:cNvSpPr txBox="1">
              <a:spLocks noChangeArrowheads="1"/>
            </p:cNvSpPr>
            <p:nvPr/>
          </p:nvSpPr>
          <p:spPr bwMode="auto">
            <a:xfrm>
              <a:off x="2453" y="3584"/>
              <a:ext cx="855" cy="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000" b="1">
                  <a:latin typeface="Arial" charset="0"/>
                  <a:cs typeface="+mn-cs"/>
                </a:rPr>
                <a:t>Feedback</a:t>
              </a:r>
            </a:p>
          </p:txBody>
        </p:sp>
        <p:sp>
          <p:nvSpPr>
            <p:cNvPr id="487433" name="Text Box 9"/>
            <p:cNvSpPr txBox="1">
              <a:spLocks noChangeArrowheads="1"/>
            </p:cNvSpPr>
            <p:nvPr/>
          </p:nvSpPr>
          <p:spPr bwMode="auto">
            <a:xfrm>
              <a:off x="2484" y="1342"/>
              <a:ext cx="792" cy="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000" b="1">
                  <a:latin typeface="Arial" charset="0"/>
                  <a:cs typeface="+mn-cs"/>
                </a:rPr>
                <a:t>Message</a:t>
              </a:r>
            </a:p>
          </p:txBody>
        </p:sp>
        <p:cxnSp>
          <p:nvCxnSpPr>
            <p:cNvPr id="487434" name="AutoShape 10"/>
            <p:cNvCxnSpPr>
              <a:cxnSpLocks noChangeShapeType="1"/>
              <a:stCxn id="487433" idx="1"/>
              <a:endCxn id="487439" idx="0"/>
            </p:cNvCxnSpPr>
            <p:nvPr/>
          </p:nvCxnSpPr>
          <p:spPr bwMode="auto">
            <a:xfrm rot="10800000" flipV="1">
              <a:off x="1194" y="1467"/>
              <a:ext cx="1290" cy="309"/>
            </a:xfrm>
            <a:prstGeom prst="bentConnector2">
              <a:avLst/>
            </a:prstGeom>
            <a:noFill/>
            <a:ln w="127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87435" name="AutoShape 11"/>
            <p:cNvCxnSpPr>
              <a:cxnSpLocks noChangeShapeType="1"/>
              <a:stCxn id="487433" idx="3"/>
              <a:endCxn id="487438" idx="0"/>
            </p:cNvCxnSpPr>
            <p:nvPr/>
          </p:nvCxnSpPr>
          <p:spPr bwMode="auto">
            <a:xfrm>
              <a:off x="3276" y="1467"/>
              <a:ext cx="1284" cy="309"/>
            </a:xfrm>
            <a:prstGeom prst="bentConnector2">
              <a:avLst/>
            </a:prstGeom>
            <a:noFill/>
            <a:ln w="127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87436" name="AutoShape 12"/>
            <p:cNvCxnSpPr>
              <a:cxnSpLocks noChangeShapeType="1"/>
              <a:stCxn id="487440" idx="2"/>
              <a:endCxn id="487432" idx="3"/>
            </p:cNvCxnSpPr>
            <p:nvPr/>
          </p:nvCxnSpPr>
          <p:spPr bwMode="auto">
            <a:xfrm rot="5400000">
              <a:off x="3783" y="2933"/>
              <a:ext cx="301" cy="1252"/>
            </a:xfrm>
            <a:prstGeom prst="bentConnector2">
              <a:avLst/>
            </a:prstGeom>
            <a:noFill/>
            <a:ln w="127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87437" name="AutoShape 13"/>
            <p:cNvCxnSpPr>
              <a:cxnSpLocks noChangeShapeType="1"/>
              <a:stCxn id="487432" idx="1"/>
              <a:endCxn id="487441" idx="2"/>
            </p:cNvCxnSpPr>
            <p:nvPr/>
          </p:nvCxnSpPr>
          <p:spPr bwMode="auto">
            <a:xfrm rot="10800000">
              <a:off x="1194" y="3408"/>
              <a:ext cx="1259" cy="301"/>
            </a:xfrm>
            <a:prstGeom prst="bentConnector2">
              <a:avLst/>
            </a:prstGeom>
            <a:noFill/>
            <a:ln w="127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487438" name="Rectangle 14"/>
            <p:cNvSpPr>
              <a:spLocks noChangeArrowheads="1"/>
            </p:cNvSpPr>
            <p:nvPr/>
          </p:nvSpPr>
          <p:spPr bwMode="auto">
            <a:xfrm>
              <a:off x="3852" y="1776"/>
              <a:ext cx="1416" cy="552"/>
            </a:xfrm>
            <a:prstGeom prst="rect">
              <a:avLst/>
            </a:prstGeom>
            <a:solidFill>
              <a:srgbClr val="FFFFFF"/>
            </a:solidFill>
            <a:ln w="9525">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0" hangingPunct="0">
                <a:defRPr/>
              </a:pPr>
              <a:r>
                <a:rPr lang="en-US" b="1">
                  <a:effectLst>
                    <a:outerShdw blurRad="38100" dist="38100" dir="2700000" algn="tl">
                      <a:srgbClr val="DDDDDD"/>
                    </a:outerShdw>
                  </a:effectLst>
                  <a:latin typeface="Arial" charset="0"/>
                  <a:cs typeface="+mn-cs"/>
                </a:rPr>
                <a:t>Remembering</a:t>
              </a:r>
            </a:p>
          </p:txBody>
        </p:sp>
        <p:sp>
          <p:nvSpPr>
            <p:cNvPr id="487439" name="Rectangle 15"/>
            <p:cNvSpPr>
              <a:spLocks noChangeArrowheads="1"/>
            </p:cNvSpPr>
            <p:nvPr/>
          </p:nvSpPr>
          <p:spPr bwMode="auto">
            <a:xfrm>
              <a:off x="480" y="1776"/>
              <a:ext cx="1428" cy="552"/>
            </a:xfrm>
            <a:prstGeom prst="rect">
              <a:avLst/>
            </a:prstGeom>
            <a:solidFill>
              <a:srgbClr val="FFFFFF"/>
            </a:solidFill>
            <a:ln w="9525">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0" hangingPunct="0">
                <a:defRPr/>
              </a:pPr>
              <a:r>
                <a:rPr lang="en-US" b="1">
                  <a:effectLst>
                    <a:outerShdw blurRad="38100" dist="38100" dir="2700000" algn="tl">
                      <a:srgbClr val="DDDDDD"/>
                    </a:outerShdw>
                  </a:effectLst>
                  <a:latin typeface="Arial" charset="0"/>
                  <a:cs typeface="+mn-cs"/>
                </a:rPr>
                <a:t>Receiving</a:t>
              </a:r>
            </a:p>
          </p:txBody>
        </p:sp>
        <p:sp>
          <p:nvSpPr>
            <p:cNvPr id="487440" name="Rectangle 16"/>
            <p:cNvSpPr>
              <a:spLocks noChangeArrowheads="1"/>
            </p:cNvSpPr>
            <p:nvPr/>
          </p:nvSpPr>
          <p:spPr bwMode="auto">
            <a:xfrm>
              <a:off x="3852" y="2856"/>
              <a:ext cx="1416" cy="552"/>
            </a:xfrm>
            <a:prstGeom prst="rect">
              <a:avLst/>
            </a:prstGeom>
            <a:solidFill>
              <a:srgbClr val="FFFFFF"/>
            </a:solidFill>
            <a:ln w="9525">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0" hangingPunct="0">
                <a:defRPr/>
              </a:pPr>
              <a:r>
                <a:rPr lang="en-US" b="1">
                  <a:effectLst>
                    <a:outerShdw blurRad="38100" dist="38100" dir="2700000" algn="tl">
                      <a:srgbClr val="DDDDDD"/>
                    </a:outerShdw>
                  </a:effectLst>
                  <a:latin typeface="Arial" charset="0"/>
                  <a:cs typeface="+mn-cs"/>
                </a:rPr>
                <a:t>Evaluating</a:t>
              </a:r>
            </a:p>
          </p:txBody>
        </p:sp>
        <p:sp>
          <p:nvSpPr>
            <p:cNvPr id="487441" name="Rectangle 17"/>
            <p:cNvSpPr>
              <a:spLocks noChangeArrowheads="1"/>
            </p:cNvSpPr>
            <p:nvPr/>
          </p:nvSpPr>
          <p:spPr bwMode="auto">
            <a:xfrm>
              <a:off x="480" y="2856"/>
              <a:ext cx="1428" cy="552"/>
            </a:xfrm>
            <a:prstGeom prst="rect">
              <a:avLst/>
            </a:prstGeom>
            <a:solidFill>
              <a:srgbClr val="FFFFFF"/>
            </a:solidFill>
            <a:ln w="9525">
              <a:solidFill>
                <a:schemeClr val="tx1"/>
              </a:solidFill>
              <a:miter lim="800000"/>
              <a:headEnd/>
              <a:tailEnd/>
            </a:ln>
            <a:effectLst>
              <a:outerShdw blurRad="63500" dist="107763" dir="8100000" algn="ctr" rotWithShape="0">
                <a:schemeClr val="bg2">
                  <a:alpha val="50000"/>
                </a:schemeClr>
              </a:outerShdw>
            </a:effectLst>
          </p:spPr>
          <p:txBody>
            <a:bodyPr wrap="none" anchor="ctr"/>
            <a:lstStyle/>
            <a:p>
              <a:pPr algn="ctr" eaLnBrk="0" hangingPunct="0">
                <a:defRPr/>
              </a:pPr>
              <a:r>
                <a:rPr lang="en-US" b="1">
                  <a:effectLst>
                    <a:outerShdw blurRad="38100" dist="38100" dir="2700000" algn="tl">
                      <a:srgbClr val="DDDDDD"/>
                    </a:outerShdw>
                  </a:effectLst>
                  <a:latin typeface="Arial" charset="0"/>
                  <a:cs typeface="+mn-cs"/>
                </a:rPr>
                <a:t>Responding</a:t>
              </a:r>
            </a:p>
          </p:txBody>
        </p:sp>
        <p:cxnSp>
          <p:nvCxnSpPr>
            <p:cNvPr id="487442" name="AutoShape 18"/>
            <p:cNvCxnSpPr>
              <a:cxnSpLocks noChangeShapeType="1"/>
              <a:stCxn id="487441" idx="0"/>
              <a:endCxn id="487439" idx="2"/>
            </p:cNvCxnSpPr>
            <p:nvPr/>
          </p:nvCxnSpPr>
          <p:spPr bwMode="auto">
            <a:xfrm flipV="1">
              <a:off x="1194" y="2328"/>
              <a:ext cx="0" cy="528"/>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87443" name="AutoShape 19"/>
            <p:cNvCxnSpPr>
              <a:cxnSpLocks noChangeShapeType="1"/>
              <a:stCxn id="487438" idx="2"/>
              <a:endCxn id="487440" idx="0"/>
            </p:cNvCxnSpPr>
            <p:nvPr/>
          </p:nvCxnSpPr>
          <p:spPr bwMode="auto">
            <a:xfrm>
              <a:off x="4560" y="2328"/>
              <a:ext cx="0" cy="528"/>
            </a:xfrm>
            <a:prstGeom prst="straightConnector1">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Tree>
  </p:cSld>
  <p:clrMapOvr>
    <a:masterClrMapping/>
  </p:clrMapOvr>
  <p:transition xmlns:p14="http://schemas.microsoft.com/office/powerpoint/2010/main">
    <p:cover dir="d"/>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9474" name="Rectangle 2"/>
          <p:cNvSpPr>
            <a:spLocks noChangeArrowheads="1"/>
          </p:cNvSpPr>
          <p:nvPr/>
        </p:nvSpPr>
        <p:spPr bwMode="auto">
          <a:xfrm>
            <a:off x="457200" y="1981200"/>
            <a:ext cx="8229600" cy="419100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89475" name="Rectangle 3"/>
          <p:cNvSpPr>
            <a:spLocks noGrp="1" noChangeArrowheads="1"/>
          </p:cNvSpPr>
          <p:nvPr>
            <p:ph type="title"/>
          </p:nvPr>
        </p:nvSpPr>
        <p:spPr>
          <a:xfrm>
            <a:off x="457200" y="381000"/>
            <a:ext cx="8229600" cy="1600200"/>
          </a:xfrm>
          <a:solidFill>
            <a:srgbClr val="003366"/>
          </a:solidFill>
          <a:ln w="28575">
            <a:solidFill>
              <a:schemeClr val="tx1"/>
            </a:solidFill>
            <a:miter lim="800000"/>
            <a:headEnd/>
            <a:tailEnd/>
          </a:ln>
        </p:spPr>
        <p:txBody>
          <a:bodyPr/>
          <a:lstStyle/>
          <a:p>
            <a:pPr eaLnBrk="1" hangingPunct="1">
              <a:defRPr/>
            </a:pPr>
            <a:r>
              <a:rPr lang="en-US" sz="4800" smtClean="0">
                <a:solidFill>
                  <a:schemeClr val="bg1"/>
                </a:solidFill>
                <a:effectLst>
                  <a:outerShdw blurRad="38100" dist="38100" dir="2700000" algn="tl">
                    <a:srgbClr val="000000"/>
                  </a:outerShdw>
                </a:effectLst>
                <a:cs typeface="+mj-cs"/>
              </a:rPr>
              <a:t>Barriers to Listening</a:t>
            </a:r>
          </a:p>
        </p:txBody>
      </p:sp>
      <p:sp>
        <p:nvSpPr>
          <p:cNvPr id="489476" name="Rectangle 4"/>
          <p:cNvSpPr>
            <a:spLocks noGrp="1" noChangeArrowheads="1"/>
          </p:cNvSpPr>
          <p:nvPr>
            <p:ph type="body" idx="1"/>
          </p:nvPr>
        </p:nvSpPr>
        <p:spPr>
          <a:xfrm>
            <a:off x="3810000" y="2019300"/>
            <a:ext cx="4876800" cy="4114800"/>
          </a:xfrm>
          <a:extLst>
            <a:ext uri="{909E8E84-426E-40dd-AFC4-6F175D3DCCD1}">
              <a14:hiddenFill xmlns:a14="http://schemas.microsoft.com/office/drawing/2010/main">
                <a:solidFill>
                  <a:srgbClr val="F8F8F8"/>
                </a:solidFill>
              </a14:hiddenFill>
            </a:ext>
          </a:extLst>
        </p:spPr>
        <p:txBody>
          <a:bodyPr/>
          <a:lstStyle/>
          <a:p>
            <a:pPr eaLnBrk="1" hangingPunct="1">
              <a:lnSpc>
                <a:spcPct val="170000"/>
              </a:lnSpc>
              <a:buFont typeface="Wingdings" charset="0"/>
              <a:buChar char="ü"/>
              <a:defRPr/>
            </a:pPr>
            <a:r>
              <a:rPr lang="en-US" sz="2800" smtClean="0">
                <a:effectLst>
                  <a:outerShdw blurRad="38100" dist="38100" dir="2700000" algn="tl">
                    <a:srgbClr val="DDDDDD"/>
                  </a:outerShdw>
                </a:effectLst>
                <a:latin typeface="Tahoma" charset="0"/>
                <a:cs typeface="+mn-cs"/>
              </a:rPr>
              <a:t>Interruptions</a:t>
            </a:r>
          </a:p>
          <a:p>
            <a:pPr eaLnBrk="1" hangingPunct="1">
              <a:lnSpc>
                <a:spcPct val="170000"/>
              </a:lnSpc>
              <a:buFont typeface="Wingdings" charset="0"/>
              <a:buChar char="ü"/>
              <a:defRPr/>
            </a:pPr>
            <a:r>
              <a:rPr lang="en-US" sz="2800" smtClean="0">
                <a:effectLst>
                  <a:outerShdw blurRad="38100" dist="38100" dir="2700000" algn="tl">
                    <a:srgbClr val="DDDDDD"/>
                  </a:outerShdw>
                </a:effectLst>
                <a:latin typeface="Tahoma" charset="0"/>
                <a:cs typeface="+mn-cs"/>
              </a:rPr>
              <a:t>Selective listening</a:t>
            </a:r>
          </a:p>
          <a:p>
            <a:pPr eaLnBrk="1" hangingPunct="1">
              <a:lnSpc>
                <a:spcPct val="170000"/>
              </a:lnSpc>
              <a:buFont typeface="Wingdings" charset="0"/>
              <a:buChar char="ü"/>
              <a:defRPr/>
            </a:pPr>
            <a:r>
              <a:rPr lang="en-US" sz="2800" smtClean="0">
                <a:effectLst>
                  <a:outerShdw blurRad="38100" dist="38100" dir="2700000" algn="tl">
                    <a:srgbClr val="DDDDDD"/>
                  </a:outerShdw>
                </a:effectLst>
                <a:latin typeface="Tahoma" charset="0"/>
                <a:cs typeface="+mn-cs"/>
              </a:rPr>
              <a:t>Selective perception</a:t>
            </a:r>
          </a:p>
          <a:p>
            <a:pPr eaLnBrk="1" hangingPunct="1">
              <a:lnSpc>
                <a:spcPct val="170000"/>
              </a:lnSpc>
              <a:buFont typeface="Wingdings" charset="0"/>
              <a:buChar char="ü"/>
              <a:defRPr/>
            </a:pPr>
            <a:r>
              <a:rPr lang="en-US" sz="2800" smtClean="0">
                <a:effectLst>
                  <a:outerShdw blurRad="38100" dist="38100" dir="2700000" algn="tl">
                    <a:srgbClr val="DDDDDD"/>
                  </a:outerShdw>
                </a:effectLst>
                <a:latin typeface="Tahoma" charset="0"/>
                <a:cs typeface="+mn-cs"/>
              </a:rPr>
              <a:t>Language or experience</a:t>
            </a:r>
          </a:p>
          <a:p>
            <a:pPr eaLnBrk="1" hangingPunct="1">
              <a:lnSpc>
                <a:spcPct val="170000"/>
              </a:lnSpc>
              <a:buFont typeface="Wingdings" charset="0"/>
              <a:buChar char="ü"/>
              <a:defRPr/>
            </a:pPr>
            <a:r>
              <a:rPr lang="en-US" sz="2800" smtClean="0">
                <a:effectLst>
                  <a:outerShdw blurRad="38100" dist="38100" dir="2700000" algn="tl">
                    <a:srgbClr val="DDDDDD"/>
                  </a:outerShdw>
                </a:effectLst>
                <a:latin typeface="Tahoma" charset="0"/>
                <a:cs typeface="+mn-cs"/>
              </a:rPr>
              <a:t>Memory problems</a:t>
            </a:r>
          </a:p>
        </p:txBody>
      </p:sp>
      <p:sp>
        <p:nvSpPr>
          <p:cNvPr id="489477" name="Rectangle 5"/>
          <p:cNvSpPr>
            <a:spLocks noChangeArrowheads="1"/>
          </p:cNvSpPr>
          <p:nvPr/>
        </p:nvSpPr>
        <p:spPr bwMode="auto">
          <a:xfrm>
            <a:off x="457200" y="1981200"/>
            <a:ext cx="3352800" cy="4191000"/>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89095" name="Group 6"/>
          <p:cNvGrpSpPr>
            <a:grpSpLocks/>
          </p:cNvGrpSpPr>
          <p:nvPr/>
        </p:nvGrpSpPr>
        <p:grpSpPr bwMode="auto">
          <a:xfrm>
            <a:off x="688975" y="2224088"/>
            <a:ext cx="2887663" cy="3948112"/>
            <a:chOff x="384" y="1401"/>
            <a:chExt cx="1819" cy="2487"/>
          </a:xfrm>
        </p:grpSpPr>
        <p:sp>
          <p:nvSpPr>
            <p:cNvPr id="89096" name="Freeform 7"/>
            <p:cNvSpPr>
              <a:spLocks/>
            </p:cNvSpPr>
            <p:nvPr/>
          </p:nvSpPr>
          <p:spPr bwMode="auto">
            <a:xfrm flipH="1">
              <a:off x="792" y="1476"/>
              <a:ext cx="391" cy="780"/>
            </a:xfrm>
            <a:custGeom>
              <a:avLst/>
              <a:gdLst>
                <a:gd name="T0" fmla="*/ 119 w 376"/>
                <a:gd name="T1" fmla="*/ 5 h 750"/>
                <a:gd name="T2" fmla="*/ 88 w 376"/>
                <a:gd name="T3" fmla="*/ 29 h 750"/>
                <a:gd name="T4" fmla="*/ 55 w 376"/>
                <a:gd name="T5" fmla="*/ 76 h 750"/>
                <a:gd name="T6" fmla="*/ 42 w 376"/>
                <a:gd name="T7" fmla="*/ 150 h 750"/>
                <a:gd name="T8" fmla="*/ 49 w 376"/>
                <a:gd name="T9" fmla="*/ 199 h 750"/>
                <a:gd name="T10" fmla="*/ 30 w 376"/>
                <a:gd name="T11" fmla="*/ 223 h 750"/>
                <a:gd name="T12" fmla="*/ 8 w 376"/>
                <a:gd name="T13" fmla="*/ 265 h 750"/>
                <a:gd name="T14" fmla="*/ 0 w 376"/>
                <a:gd name="T15" fmla="*/ 324 h 750"/>
                <a:gd name="T16" fmla="*/ 19 w 376"/>
                <a:gd name="T17" fmla="*/ 395 h 750"/>
                <a:gd name="T18" fmla="*/ 42 w 376"/>
                <a:gd name="T19" fmla="*/ 454 h 750"/>
                <a:gd name="T20" fmla="*/ 60 w 376"/>
                <a:gd name="T21" fmla="*/ 498 h 750"/>
                <a:gd name="T22" fmla="*/ 76 w 376"/>
                <a:gd name="T23" fmla="*/ 526 h 750"/>
                <a:gd name="T24" fmla="*/ 165 w 376"/>
                <a:gd name="T25" fmla="*/ 519 h 750"/>
                <a:gd name="T26" fmla="*/ 177 w 376"/>
                <a:gd name="T27" fmla="*/ 568 h 750"/>
                <a:gd name="T28" fmla="*/ 177 w 376"/>
                <a:gd name="T29" fmla="*/ 634 h 750"/>
                <a:gd name="T30" fmla="*/ 160 w 376"/>
                <a:gd name="T31" fmla="*/ 659 h 750"/>
                <a:gd name="T32" fmla="*/ 135 w 376"/>
                <a:gd name="T33" fmla="*/ 696 h 750"/>
                <a:gd name="T34" fmla="*/ 110 w 376"/>
                <a:gd name="T35" fmla="*/ 734 h 750"/>
                <a:gd name="T36" fmla="*/ 92 w 376"/>
                <a:gd name="T37" fmla="*/ 768 h 750"/>
                <a:gd name="T38" fmla="*/ 87 w 376"/>
                <a:gd name="T39" fmla="*/ 794 h 750"/>
                <a:gd name="T40" fmla="*/ 97 w 376"/>
                <a:gd name="T41" fmla="*/ 815 h 750"/>
                <a:gd name="T42" fmla="*/ 115 w 376"/>
                <a:gd name="T43" fmla="*/ 833 h 750"/>
                <a:gd name="T44" fmla="*/ 144 w 376"/>
                <a:gd name="T45" fmla="*/ 842 h 750"/>
                <a:gd name="T46" fmla="*/ 165 w 376"/>
                <a:gd name="T47" fmla="*/ 843 h 750"/>
                <a:gd name="T48" fmla="*/ 193 w 376"/>
                <a:gd name="T49" fmla="*/ 842 h 750"/>
                <a:gd name="T50" fmla="*/ 228 w 376"/>
                <a:gd name="T51" fmla="*/ 834 h 750"/>
                <a:gd name="T52" fmla="*/ 264 w 376"/>
                <a:gd name="T53" fmla="*/ 817 h 750"/>
                <a:gd name="T54" fmla="*/ 303 w 376"/>
                <a:gd name="T55" fmla="*/ 794 h 750"/>
                <a:gd name="T56" fmla="*/ 342 w 376"/>
                <a:gd name="T57" fmla="*/ 760 h 750"/>
                <a:gd name="T58" fmla="*/ 379 w 376"/>
                <a:gd name="T59" fmla="*/ 711 h 750"/>
                <a:gd name="T60" fmla="*/ 412 w 376"/>
                <a:gd name="T61" fmla="*/ 651 h 750"/>
                <a:gd name="T62" fmla="*/ 423 w 376"/>
                <a:gd name="T63" fmla="*/ 618 h 750"/>
                <a:gd name="T64" fmla="*/ 410 w 376"/>
                <a:gd name="T65" fmla="*/ 586 h 750"/>
                <a:gd name="T66" fmla="*/ 384 w 376"/>
                <a:gd name="T67" fmla="*/ 584 h 750"/>
                <a:gd name="T68" fmla="*/ 358 w 376"/>
                <a:gd name="T69" fmla="*/ 580 h 750"/>
                <a:gd name="T70" fmla="*/ 335 w 376"/>
                <a:gd name="T71" fmla="*/ 574 h 750"/>
                <a:gd name="T72" fmla="*/ 314 w 376"/>
                <a:gd name="T73" fmla="*/ 564 h 750"/>
                <a:gd name="T74" fmla="*/ 295 w 376"/>
                <a:gd name="T75" fmla="*/ 529 h 750"/>
                <a:gd name="T76" fmla="*/ 306 w 376"/>
                <a:gd name="T77" fmla="*/ 509 h 750"/>
                <a:gd name="T78" fmla="*/ 319 w 376"/>
                <a:gd name="T79" fmla="*/ 509 h 750"/>
                <a:gd name="T80" fmla="*/ 335 w 376"/>
                <a:gd name="T81" fmla="*/ 504 h 750"/>
                <a:gd name="T82" fmla="*/ 344 w 376"/>
                <a:gd name="T83" fmla="*/ 493 h 750"/>
                <a:gd name="T84" fmla="*/ 338 w 376"/>
                <a:gd name="T85" fmla="*/ 471 h 750"/>
                <a:gd name="T86" fmla="*/ 321 w 376"/>
                <a:gd name="T87" fmla="*/ 443 h 750"/>
                <a:gd name="T88" fmla="*/ 303 w 376"/>
                <a:gd name="T89" fmla="*/ 414 h 750"/>
                <a:gd name="T90" fmla="*/ 286 w 376"/>
                <a:gd name="T91" fmla="*/ 382 h 750"/>
                <a:gd name="T92" fmla="*/ 275 w 376"/>
                <a:gd name="T93" fmla="*/ 342 h 750"/>
                <a:gd name="T94" fmla="*/ 262 w 376"/>
                <a:gd name="T95" fmla="*/ 286 h 750"/>
                <a:gd name="T96" fmla="*/ 242 w 376"/>
                <a:gd name="T97" fmla="*/ 216 h 750"/>
                <a:gd name="T98" fmla="*/ 219 w 376"/>
                <a:gd name="T99" fmla="*/ 146 h 750"/>
                <a:gd name="T100" fmla="*/ 199 w 376"/>
                <a:gd name="T101" fmla="*/ 93 h 750"/>
                <a:gd name="T102" fmla="*/ 185 w 376"/>
                <a:gd name="T103" fmla="*/ 56 h 750"/>
                <a:gd name="T104" fmla="*/ 167 w 376"/>
                <a:gd name="T105" fmla="*/ 24 h 750"/>
                <a:gd name="T106" fmla="*/ 148 w 376"/>
                <a:gd name="T107" fmla="*/ 4 h 750"/>
                <a:gd name="T108" fmla="*/ 125 w 376"/>
                <a:gd name="T109" fmla="*/ 3 h 7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6" h="750">
                  <a:moveTo>
                    <a:pt x="111" y="3"/>
                  </a:moveTo>
                  <a:lnTo>
                    <a:pt x="106" y="5"/>
                  </a:lnTo>
                  <a:lnTo>
                    <a:pt x="96" y="13"/>
                  </a:lnTo>
                  <a:lnTo>
                    <a:pt x="79" y="26"/>
                  </a:lnTo>
                  <a:lnTo>
                    <a:pt x="63" y="43"/>
                  </a:lnTo>
                  <a:lnTo>
                    <a:pt x="49" y="67"/>
                  </a:lnTo>
                  <a:lnTo>
                    <a:pt x="39" y="97"/>
                  </a:lnTo>
                  <a:lnTo>
                    <a:pt x="37" y="133"/>
                  </a:lnTo>
                  <a:lnTo>
                    <a:pt x="45" y="174"/>
                  </a:lnTo>
                  <a:lnTo>
                    <a:pt x="43" y="177"/>
                  </a:lnTo>
                  <a:lnTo>
                    <a:pt x="35" y="184"/>
                  </a:lnTo>
                  <a:lnTo>
                    <a:pt x="27" y="198"/>
                  </a:lnTo>
                  <a:lnTo>
                    <a:pt x="16" y="214"/>
                  </a:lnTo>
                  <a:lnTo>
                    <a:pt x="8" y="236"/>
                  </a:lnTo>
                  <a:lnTo>
                    <a:pt x="1" y="261"/>
                  </a:lnTo>
                  <a:lnTo>
                    <a:pt x="0" y="288"/>
                  </a:lnTo>
                  <a:lnTo>
                    <a:pt x="6" y="320"/>
                  </a:lnTo>
                  <a:lnTo>
                    <a:pt x="16" y="351"/>
                  </a:lnTo>
                  <a:lnTo>
                    <a:pt x="27" y="379"/>
                  </a:lnTo>
                  <a:lnTo>
                    <a:pt x="37" y="404"/>
                  </a:lnTo>
                  <a:lnTo>
                    <a:pt x="45" y="426"/>
                  </a:lnTo>
                  <a:lnTo>
                    <a:pt x="54" y="443"/>
                  </a:lnTo>
                  <a:lnTo>
                    <a:pt x="62" y="457"/>
                  </a:lnTo>
                  <a:lnTo>
                    <a:pt x="67" y="468"/>
                  </a:lnTo>
                  <a:lnTo>
                    <a:pt x="69" y="475"/>
                  </a:lnTo>
                  <a:lnTo>
                    <a:pt x="147" y="462"/>
                  </a:lnTo>
                  <a:lnTo>
                    <a:pt x="151" y="475"/>
                  </a:lnTo>
                  <a:lnTo>
                    <a:pt x="157" y="505"/>
                  </a:lnTo>
                  <a:lnTo>
                    <a:pt x="161" y="540"/>
                  </a:lnTo>
                  <a:lnTo>
                    <a:pt x="157" y="564"/>
                  </a:lnTo>
                  <a:lnTo>
                    <a:pt x="151" y="574"/>
                  </a:lnTo>
                  <a:lnTo>
                    <a:pt x="142" y="587"/>
                  </a:lnTo>
                  <a:lnTo>
                    <a:pt x="131" y="602"/>
                  </a:lnTo>
                  <a:lnTo>
                    <a:pt x="120" y="618"/>
                  </a:lnTo>
                  <a:lnTo>
                    <a:pt x="108" y="636"/>
                  </a:lnTo>
                  <a:lnTo>
                    <a:pt x="98" y="653"/>
                  </a:lnTo>
                  <a:lnTo>
                    <a:pt x="89" y="670"/>
                  </a:lnTo>
                  <a:lnTo>
                    <a:pt x="82" y="683"/>
                  </a:lnTo>
                  <a:lnTo>
                    <a:pt x="78" y="695"/>
                  </a:lnTo>
                  <a:lnTo>
                    <a:pt x="78" y="706"/>
                  </a:lnTo>
                  <a:lnTo>
                    <a:pt x="81" y="716"/>
                  </a:lnTo>
                  <a:lnTo>
                    <a:pt x="86" y="725"/>
                  </a:lnTo>
                  <a:lnTo>
                    <a:pt x="93" y="734"/>
                  </a:lnTo>
                  <a:lnTo>
                    <a:pt x="103" y="740"/>
                  </a:lnTo>
                  <a:lnTo>
                    <a:pt x="115" y="745"/>
                  </a:lnTo>
                  <a:lnTo>
                    <a:pt x="128" y="749"/>
                  </a:lnTo>
                  <a:lnTo>
                    <a:pt x="137" y="750"/>
                  </a:lnTo>
                  <a:lnTo>
                    <a:pt x="147" y="750"/>
                  </a:lnTo>
                  <a:lnTo>
                    <a:pt x="159" y="750"/>
                  </a:lnTo>
                  <a:lnTo>
                    <a:pt x="172" y="749"/>
                  </a:lnTo>
                  <a:lnTo>
                    <a:pt x="186" y="746"/>
                  </a:lnTo>
                  <a:lnTo>
                    <a:pt x="203" y="741"/>
                  </a:lnTo>
                  <a:lnTo>
                    <a:pt x="218" y="736"/>
                  </a:lnTo>
                  <a:lnTo>
                    <a:pt x="235" y="727"/>
                  </a:lnTo>
                  <a:lnTo>
                    <a:pt x="252" y="719"/>
                  </a:lnTo>
                  <a:lnTo>
                    <a:pt x="269" y="706"/>
                  </a:lnTo>
                  <a:lnTo>
                    <a:pt x="287" y="692"/>
                  </a:lnTo>
                  <a:lnTo>
                    <a:pt x="304" y="676"/>
                  </a:lnTo>
                  <a:lnTo>
                    <a:pt x="321" y="656"/>
                  </a:lnTo>
                  <a:lnTo>
                    <a:pt x="337" y="633"/>
                  </a:lnTo>
                  <a:lnTo>
                    <a:pt x="352" y="608"/>
                  </a:lnTo>
                  <a:lnTo>
                    <a:pt x="366" y="579"/>
                  </a:lnTo>
                  <a:lnTo>
                    <a:pt x="370" y="570"/>
                  </a:lnTo>
                  <a:lnTo>
                    <a:pt x="376" y="549"/>
                  </a:lnTo>
                  <a:lnTo>
                    <a:pt x="376" y="529"/>
                  </a:lnTo>
                  <a:lnTo>
                    <a:pt x="364" y="520"/>
                  </a:lnTo>
                  <a:lnTo>
                    <a:pt x="352" y="520"/>
                  </a:lnTo>
                  <a:lnTo>
                    <a:pt x="341" y="519"/>
                  </a:lnTo>
                  <a:lnTo>
                    <a:pt x="330" y="519"/>
                  </a:lnTo>
                  <a:lnTo>
                    <a:pt x="318" y="516"/>
                  </a:lnTo>
                  <a:lnTo>
                    <a:pt x="308" y="514"/>
                  </a:lnTo>
                  <a:lnTo>
                    <a:pt x="298" y="511"/>
                  </a:lnTo>
                  <a:lnTo>
                    <a:pt x="288" y="506"/>
                  </a:lnTo>
                  <a:lnTo>
                    <a:pt x="279" y="501"/>
                  </a:lnTo>
                  <a:lnTo>
                    <a:pt x="267" y="486"/>
                  </a:lnTo>
                  <a:lnTo>
                    <a:pt x="263" y="470"/>
                  </a:lnTo>
                  <a:lnTo>
                    <a:pt x="264" y="457"/>
                  </a:lnTo>
                  <a:lnTo>
                    <a:pt x="272" y="452"/>
                  </a:lnTo>
                  <a:lnTo>
                    <a:pt x="278" y="453"/>
                  </a:lnTo>
                  <a:lnTo>
                    <a:pt x="284" y="452"/>
                  </a:lnTo>
                  <a:lnTo>
                    <a:pt x="292" y="452"/>
                  </a:lnTo>
                  <a:lnTo>
                    <a:pt x="298" y="448"/>
                  </a:lnTo>
                  <a:lnTo>
                    <a:pt x="303" y="444"/>
                  </a:lnTo>
                  <a:lnTo>
                    <a:pt x="306" y="438"/>
                  </a:lnTo>
                  <a:lnTo>
                    <a:pt x="304" y="431"/>
                  </a:lnTo>
                  <a:lnTo>
                    <a:pt x="301" y="419"/>
                  </a:lnTo>
                  <a:lnTo>
                    <a:pt x="293" y="407"/>
                  </a:lnTo>
                  <a:lnTo>
                    <a:pt x="286" y="394"/>
                  </a:lnTo>
                  <a:lnTo>
                    <a:pt x="278" y="382"/>
                  </a:lnTo>
                  <a:lnTo>
                    <a:pt x="269" y="368"/>
                  </a:lnTo>
                  <a:lnTo>
                    <a:pt x="262" y="354"/>
                  </a:lnTo>
                  <a:lnTo>
                    <a:pt x="254" y="339"/>
                  </a:lnTo>
                  <a:lnTo>
                    <a:pt x="249" y="322"/>
                  </a:lnTo>
                  <a:lnTo>
                    <a:pt x="244" y="304"/>
                  </a:lnTo>
                  <a:lnTo>
                    <a:pt x="239" y="281"/>
                  </a:lnTo>
                  <a:lnTo>
                    <a:pt x="233" y="254"/>
                  </a:lnTo>
                  <a:lnTo>
                    <a:pt x="224" y="223"/>
                  </a:lnTo>
                  <a:lnTo>
                    <a:pt x="215" y="192"/>
                  </a:lnTo>
                  <a:lnTo>
                    <a:pt x="205" y="160"/>
                  </a:lnTo>
                  <a:lnTo>
                    <a:pt x="195" y="130"/>
                  </a:lnTo>
                  <a:lnTo>
                    <a:pt x="185" y="104"/>
                  </a:lnTo>
                  <a:lnTo>
                    <a:pt x="177" y="83"/>
                  </a:lnTo>
                  <a:lnTo>
                    <a:pt x="170" y="66"/>
                  </a:lnTo>
                  <a:lnTo>
                    <a:pt x="164" y="50"/>
                  </a:lnTo>
                  <a:lnTo>
                    <a:pt x="156" y="34"/>
                  </a:lnTo>
                  <a:lnTo>
                    <a:pt x="149" y="21"/>
                  </a:lnTo>
                  <a:lnTo>
                    <a:pt x="141" y="11"/>
                  </a:lnTo>
                  <a:lnTo>
                    <a:pt x="132" y="4"/>
                  </a:lnTo>
                  <a:lnTo>
                    <a:pt x="122" y="0"/>
                  </a:lnTo>
                  <a:lnTo>
                    <a:pt x="111" y="3"/>
                  </a:lnTo>
                  <a:close/>
                </a:path>
              </a:pathLst>
            </a:custGeom>
            <a:solidFill>
              <a:srgbClr val="FFCE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097" name="Freeform 8"/>
            <p:cNvSpPr>
              <a:spLocks/>
            </p:cNvSpPr>
            <p:nvPr/>
          </p:nvSpPr>
          <p:spPr bwMode="auto">
            <a:xfrm flipH="1">
              <a:off x="907" y="2667"/>
              <a:ext cx="272" cy="317"/>
            </a:xfrm>
            <a:custGeom>
              <a:avLst/>
              <a:gdLst>
                <a:gd name="T0" fmla="*/ 290 w 261"/>
                <a:gd name="T1" fmla="*/ 127 h 305"/>
                <a:gd name="T2" fmla="*/ 280 w 261"/>
                <a:gd name="T3" fmla="*/ 121 h 305"/>
                <a:gd name="T4" fmla="*/ 262 w 261"/>
                <a:gd name="T5" fmla="*/ 91 h 305"/>
                <a:gd name="T6" fmla="*/ 244 w 261"/>
                <a:gd name="T7" fmla="*/ 79 h 305"/>
                <a:gd name="T8" fmla="*/ 227 w 261"/>
                <a:gd name="T9" fmla="*/ 67 h 305"/>
                <a:gd name="T10" fmla="*/ 209 w 261"/>
                <a:gd name="T11" fmla="*/ 55 h 305"/>
                <a:gd name="T12" fmla="*/ 188 w 261"/>
                <a:gd name="T13" fmla="*/ 34 h 305"/>
                <a:gd name="T14" fmla="*/ 176 w 261"/>
                <a:gd name="T15" fmla="*/ 11 h 305"/>
                <a:gd name="T16" fmla="*/ 172 w 261"/>
                <a:gd name="T17" fmla="*/ 1 h 305"/>
                <a:gd name="T18" fmla="*/ 162 w 261"/>
                <a:gd name="T19" fmla="*/ 10 h 305"/>
                <a:gd name="T20" fmla="*/ 156 w 261"/>
                <a:gd name="T21" fmla="*/ 31 h 305"/>
                <a:gd name="T22" fmla="*/ 172 w 261"/>
                <a:gd name="T23" fmla="*/ 57 h 305"/>
                <a:gd name="T24" fmla="*/ 194 w 261"/>
                <a:gd name="T25" fmla="*/ 77 h 305"/>
                <a:gd name="T26" fmla="*/ 200 w 261"/>
                <a:gd name="T27" fmla="*/ 89 h 305"/>
                <a:gd name="T28" fmla="*/ 188 w 261"/>
                <a:gd name="T29" fmla="*/ 107 h 305"/>
                <a:gd name="T30" fmla="*/ 179 w 261"/>
                <a:gd name="T31" fmla="*/ 134 h 305"/>
                <a:gd name="T32" fmla="*/ 177 w 261"/>
                <a:gd name="T33" fmla="*/ 155 h 305"/>
                <a:gd name="T34" fmla="*/ 156 w 261"/>
                <a:gd name="T35" fmla="*/ 185 h 305"/>
                <a:gd name="T36" fmla="*/ 157 w 261"/>
                <a:gd name="T37" fmla="*/ 210 h 305"/>
                <a:gd name="T38" fmla="*/ 154 w 261"/>
                <a:gd name="T39" fmla="*/ 226 h 305"/>
                <a:gd name="T40" fmla="*/ 137 w 261"/>
                <a:gd name="T41" fmla="*/ 247 h 305"/>
                <a:gd name="T42" fmla="*/ 122 w 261"/>
                <a:gd name="T43" fmla="*/ 253 h 305"/>
                <a:gd name="T44" fmla="*/ 94 w 261"/>
                <a:gd name="T45" fmla="*/ 254 h 305"/>
                <a:gd name="T46" fmla="*/ 67 w 261"/>
                <a:gd name="T47" fmla="*/ 258 h 305"/>
                <a:gd name="T48" fmla="*/ 40 w 261"/>
                <a:gd name="T49" fmla="*/ 263 h 305"/>
                <a:gd name="T50" fmla="*/ 22 w 261"/>
                <a:gd name="T51" fmla="*/ 267 h 305"/>
                <a:gd name="T52" fmla="*/ 22 w 261"/>
                <a:gd name="T53" fmla="*/ 273 h 305"/>
                <a:gd name="T54" fmla="*/ 33 w 261"/>
                <a:gd name="T55" fmla="*/ 286 h 305"/>
                <a:gd name="T56" fmla="*/ 54 w 261"/>
                <a:gd name="T57" fmla="*/ 302 h 305"/>
                <a:gd name="T58" fmla="*/ 67 w 261"/>
                <a:gd name="T59" fmla="*/ 314 h 305"/>
                <a:gd name="T60" fmla="*/ 67 w 261"/>
                <a:gd name="T61" fmla="*/ 317 h 305"/>
                <a:gd name="T62" fmla="*/ 52 w 261"/>
                <a:gd name="T63" fmla="*/ 314 h 305"/>
                <a:gd name="T64" fmla="*/ 31 w 261"/>
                <a:gd name="T65" fmla="*/ 318 h 305"/>
                <a:gd name="T66" fmla="*/ 7 w 261"/>
                <a:gd name="T67" fmla="*/ 331 h 305"/>
                <a:gd name="T68" fmla="*/ 2 w 261"/>
                <a:gd name="T69" fmla="*/ 342 h 305"/>
                <a:gd name="T70" fmla="*/ 26 w 261"/>
                <a:gd name="T71" fmla="*/ 339 h 305"/>
                <a:gd name="T72" fmla="*/ 56 w 261"/>
                <a:gd name="T73" fmla="*/ 335 h 305"/>
                <a:gd name="T74" fmla="*/ 83 w 261"/>
                <a:gd name="T75" fmla="*/ 332 h 305"/>
                <a:gd name="T76" fmla="*/ 97 w 261"/>
                <a:gd name="T77" fmla="*/ 334 h 305"/>
                <a:gd name="T78" fmla="*/ 106 w 261"/>
                <a:gd name="T79" fmla="*/ 335 h 305"/>
                <a:gd name="T80" fmla="*/ 120 w 261"/>
                <a:gd name="T81" fmla="*/ 335 h 305"/>
                <a:gd name="T82" fmla="*/ 132 w 261"/>
                <a:gd name="T83" fmla="*/ 332 h 305"/>
                <a:gd name="T84" fmla="*/ 151 w 261"/>
                <a:gd name="T85" fmla="*/ 319 h 305"/>
                <a:gd name="T86" fmla="*/ 164 w 261"/>
                <a:gd name="T87" fmla="*/ 307 h 305"/>
                <a:gd name="T88" fmla="*/ 170 w 261"/>
                <a:gd name="T89" fmla="*/ 301 h 305"/>
                <a:gd name="T90" fmla="*/ 188 w 261"/>
                <a:gd name="T91" fmla="*/ 282 h 305"/>
                <a:gd name="T92" fmla="*/ 205 w 261"/>
                <a:gd name="T93" fmla="*/ 254 h 305"/>
                <a:gd name="T94" fmla="*/ 217 w 261"/>
                <a:gd name="T95" fmla="*/ 236 h 305"/>
                <a:gd name="T96" fmla="*/ 233 w 261"/>
                <a:gd name="T97" fmla="*/ 231 h 305"/>
                <a:gd name="T98" fmla="*/ 246 w 261"/>
                <a:gd name="T99" fmla="*/ 227 h 305"/>
                <a:gd name="T100" fmla="*/ 258 w 261"/>
                <a:gd name="T101" fmla="*/ 219 h 305"/>
                <a:gd name="T102" fmla="*/ 269 w 261"/>
                <a:gd name="T103" fmla="*/ 204 h 305"/>
                <a:gd name="T104" fmla="*/ 285 w 261"/>
                <a:gd name="T105" fmla="*/ 176 h 305"/>
                <a:gd name="T106" fmla="*/ 295 w 261"/>
                <a:gd name="T107" fmla="*/ 139 h 30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1" h="305">
                  <a:moveTo>
                    <a:pt x="258" y="113"/>
                  </a:moveTo>
                  <a:lnTo>
                    <a:pt x="256" y="113"/>
                  </a:lnTo>
                  <a:lnTo>
                    <a:pt x="253" y="113"/>
                  </a:lnTo>
                  <a:lnTo>
                    <a:pt x="248" y="108"/>
                  </a:lnTo>
                  <a:lnTo>
                    <a:pt x="240" y="95"/>
                  </a:lnTo>
                  <a:lnTo>
                    <a:pt x="231" y="82"/>
                  </a:lnTo>
                  <a:lnTo>
                    <a:pt x="224" y="74"/>
                  </a:lnTo>
                  <a:lnTo>
                    <a:pt x="216" y="70"/>
                  </a:lnTo>
                  <a:lnTo>
                    <a:pt x="207" y="65"/>
                  </a:lnTo>
                  <a:lnTo>
                    <a:pt x="201" y="60"/>
                  </a:lnTo>
                  <a:lnTo>
                    <a:pt x="194" y="55"/>
                  </a:lnTo>
                  <a:lnTo>
                    <a:pt x="185" y="49"/>
                  </a:lnTo>
                  <a:lnTo>
                    <a:pt x="175" y="40"/>
                  </a:lnTo>
                  <a:lnTo>
                    <a:pt x="166" y="31"/>
                  </a:lnTo>
                  <a:lnTo>
                    <a:pt x="160" y="23"/>
                  </a:lnTo>
                  <a:lnTo>
                    <a:pt x="155" y="11"/>
                  </a:lnTo>
                  <a:lnTo>
                    <a:pt x="153" y="0"/>
                  </a:lnTo>
                  <a:lnTo>
                    <a:pt x="152" y="1"/>
                  </a:lnTo>
                  <a:lnTo>
                    <a:pt x="148" y="5"/>
                  </a:lnTo>
                  <a:lnTo>
                    <a:pt x="143" y="10"/>
                  </a:lnTo>
                  <a:lnTo>
                    <a:pt x="139" y="17"/>
                  </a:lnTo>
                  <a:lnTo>
                    <a:pt x="138" y="28"/>
                  </a:lnTo>
                  <a:lnTo>
                    <a:pt x="142" y="39"/>
                  </a:lnTo>
                  <a:lnTo>
                    <a:pt x="152" y="51"/>
                  </a:lnTo>
                  <a:lnTo>
                    <a:pt x="168" y="65"/>
                  </a:lnTo>
                  <a:lnTo>
                    <a:pt x="171" y="68"/>
                  </a:lnTo>
                  <a:lnTo>
                    <a:pt x="175" y="73"/>
                  </a:lnTo>
                  <a:lnTo>
                    <a:pt x="177" y="80"/>
                  </a:lnTo>
                  <a:lnTo>
                    <a:pt x="173" y="88"/>
                  </a:lnTo>
                  <a:lnTo>
                    <a:pt x="166" y="95"/>
                  </a:lnTo>
                  <a:lnTo>
                    <a:pt x="160" y="107"/>
                  </a:lnTo>
                  <a:lnTo>
                    <a:pt x="158" y="119"/>
                  </a:lnTo>
                  <a:lnTo>
                    <a:pt x="161" y="134"/>
                  </a:lnTo>
                  <a:lnTo>
                    <a:pt x="156" y="138"/>
                  </a:lnTo>
                  <a:lnTo>
                    <a:pt x="146" y="148"/>
                  </a:lnTo>
                  <a:lnTo>
                    <a:pt x="138" y="165"/>
                  </a:lnTo>
                  <a:lnTo>
                    <a:pt x="139" y="185"/>
                  </a:lnTo>
                  <a:lnTo>
                    <a:pt x="139" y="187"/>
                  </a:lnTo>
                  <a:lnTo>
                    <a:pt x="139" y="192"/>
                  </a:lnTo>
                  <a:lnTo>
                    <a:pt x="136" y="201"/>
                  </a:lnTo>
                  <a:lnTo>
                    <a:pt x="128" y="212"/>
                  </a:lnTo>
                  <a:lnTo>
                    <a:pt x="121" y="220"/>
                  </a:lnTo>
                  <a:lnTo>
                    <a:pt x="114" y="224"/>
                  </a:lnTo>
                  <a:lnTo>
                    <a:pt x="107" y="225"/>
                  </a:lnTo>
                  <a:lnTo>
                    <a:pt x="93" y="225"/>
                  </a:lnTo>
                  <a:lnTo>
                    <a:pt x="83" y="226"/>
                  </a:lnTo>
                  <a:lnTo>
                    <a:pt x="72" y="228"/>
                  </a:lnTo>
                  <a:lnTo>
                    <a:pt x="59" y="230"/>
                  </a:lnTo>
                  <a:lnTo>
                    <a:pt x="46" y="231"/>
                  </a:lnTo>
                  <a:lnTo>
                    <a:pt x="35" y="234"/>
                  </a:lnTo>
                  <a:lnTo>
                    <a:pt x="25" y="236"/>
                  </a:lnTo>
                  <a:lnTo>
                    <a:pt x="19" y="238"/>
                  </a:lnTo>
                  <a:lnTo>
                    <a:pt x="16" y="240"/>
                  </a:lnTo>
                  <a:lnTo>
                    <a:pt x="19" y="243"/>
                  </a:lnTo>
                  <a:lnTo>
                    <a:pt x="24" y="248"/>
                  </a:lnTo>
                  <a:lnTo>
                    <a:pt x="30" y="255"/>
                  </a:lnTo>
                  <a:lnTo>
                    <a:pt x="39" y="263"/>
                  </a:lnTo>
                  <a:lnTo>
                    <a:pt x="48" y="269"/>
                  </a:lnTo>
                  <a:lnTo>
                    <a:pt x="54" y="275"/>
                  </a:lnTo>
                  <a:lnTo>
                    <a:pt x="59" y="280"/>
                  </a:lnTo>
                  <a:lnTo>
                    <a:pt x="62" y="282"/>
                  </a:lnTo>
                  <a:lnTo>
                    <a:pt x="59" y="282"/>
                  </a:lnTo>
                  <a:lnTo>
                    <a:pt x="54" y="280"/>
                  </a:lnTo>
                  <a:lnTo>
                    <a:pt x="46" y="280"/>
                  </a:lnTo>
                  <a:lnTo>
                    <a:pt x="38" y="280"/>
                  </a:lnTo>
                  <a:lnTo>
                    <a:pt x="28" y="283"/>
                  </a:lnTo>
                  <a:lnTo>
                    <a:pt x="17" y="288"/>
                  </a:lnTo>
                  <a:lnTo>
                    <a:pt x="7" y="294"/>
                  </a:lnTo>
                  <a:lnTo>
                    <a:pt x="0" y="305"/>
                  </a:lnTo>
                  <a:lnTo>
                    <a:pt x="2" y="305"/>
                  </a:lnTo>
                  <a:lnTo>
                    <a:pt x="11" y="304"/>
                  </a:lnTo>
                  <a:lnTo>
                    <a:pt x="23" y="302"/>
                  </a:lnTo>
                  <a:lnTo>
                    <a:pt x="36" y="300"/>
                  </a:lnTo>
                  <a:lnTo>
                    <a:pt x="50" y="298"/>
                  </a:lnTo>
                  <a:lnTo>
                    <a:pt x="63" y="297"/>
                  </a:lnTo>
                  <a:lnTo>
                    <a:pt x="74" y="295"/>
                  </a:lnTo>
                  <a:lnTo>
                    <a:pt x="80" y="295"/>
                  </a:lnTo>
                  <a:lnTo>
                    <a:pt x="85" y="297"/>
                  </a:lnTo>
                  <a:lnTo>
                    <a:pt x="89" y="298"/>
                  </a:lnTo>
                  <a:lnTo>
                    <a:pt x="94" y="298"/>
                  </a:lnTo>
                  <a:lnTo>
                    <a:pt x="100" y="299"/>
                  </a:lnTo>
                  <a:lnTo>
                    <a:pt x="106" y="298"/>
                  </a:lnTo>
                  <a:lnTo>
                    <a:pt x="111" y="298"/>
                  </a:lnTo>
                  <a:lnTo>
                    <a:pt x="117" y="295"/>
                  </a:lnTo>
                  <a:lnTo>
                    <a:pt x="123" y="292"/>
                  </a:lnTo>
                  <a:lnTo>
                    <a:pt x="133" y="284"/>
                  </a:lnTo>
                  <a:lnTo>
                    <a:pt x="141" y="277"/>
                  </a:lnTo>
                  <a:lnTo>
                    <a:pt x="145" y="273"/>
                  </a:lnTo>
                  <a:lnTo>
                    <a:pt x="146" y="270"/>
                  </a:lnTo>
                  <a:lnTo>
                    <a:pt x="150" y="268"/>
                  </a:lnTo>
                  <a:lnTo>
                    <a:pt x="157" y="261"/>
                  </a:lnTo>
                  <a:lnTo>
                    <a:pt x="166" y="251"/>
                  </a:lnTo>
                  <a:lnTo>
                    <a:pt x="175" y="239"/>
                  </a:lnTo>
                  <a:lnTo>
                    <a:pt x="181" y="226"/>
                  </a:lnTo>
                  <a:lnTo>
                    <a:pt x="186" y="216"/>
                  </a:lnTo>
                  <a:lnTo>
                    <a:pt x="192" y="210"/>
                  </a:lnTo>
                  <a:lnTo>
                    <a:pt x="201" y="207"/>
                  </a:lnTo>
                  <a:lnTo>
                    <a:pt x="206" y="206"/>
                  </a:lnTo>
                  <a:lnTo>
                    <a:pt x="212" y="205"/>
                  </a:lnTo>
                  <a:lnTo>
                    <a:pt x="217" y="202"/>
                  </a:lnTo>
                  <a:lnTo>
                    <a:pt x="222" y="199"/>
                  </a:lnTo>
                  <a:lnTo>
                    <a:pt x="228" y="195"/>
                  </a:lnTo>
                  <a:lnTo>
                    <a:pt x="233" y="189"/>
                  </a:lnTo>
                  <a:lnTo>
                    <a:pt x="238" y="182"/>
                  </a:lnTo>
                  <a:lnTo>
                    <a:pt x="243" y="175"/>
                  </a:lnTo>
                  <a:lnTo>
                    <a:pt x="251" y="157"/>
                  </a:lnTo>
                  <a:lnTo>
                    <a:pt x="259" y="139"/>
                  </a:lnTo>
                  <a:lnTo>
                    <a:pt x="261" y="124"/>
                  </a:lnTo>
                  <a:lnTo>
                    <a:pt x="258" y="113"/>
                  </a:lnTo>
                  <a:close/>
                </a:path>
              </a:pathLst>
            </a:custGeom>
            <a:solidFill>
              <a:srgbClr val="FFCE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098" name="Freeform 9"/>
            <p:cNvSpPr>
              <a:spLocks/>
            </p:cNvSpPr>
            <p:nvPr/>
          </p:nvSpPr>
          <p:spPr bwMode="auto">
            <a:xfrm flipH="1">
              <a:off x="1925" y="2202"/>
              <a:ext cx="264" cy="340"/>
            </a:xfrm>
            <a:custGeom>
              <a:avLst/>
              <a:gdLst>
                <a:gd name="T0" fmla="*/ 12 w 254"/>
                <a:gd name="T1" fmla="*/ 2 h 327"/>
                <a:gd name="T2" fmla="*/ 28 w 254"/>
                <a:gd name="T3" fmla="*/ 12 h 327"/>
                <a:gd name="T4" fmla="*/ 52 w 254"/>
                <a:gd name="T5" fmla="*/ 29 h 327"/>
                <a:gd name="T6" fmla="*/ 79 w 254"/>
                <a:gd name="T7" fmla="*/ 45 h 327"/>
                <a:gd name="T8" fmla="*/ 101 w 254"/>
                <a:gd name="T9" fmla="*/ 55 h 327"/>
                <a:gd name="T10" fmla="*/ 115 w 254"/>
                <a:gd name="T11" fmla="*/ 64 h 327"/>
                <a:gd name="T12" fmla="*/ 126 w 254"/>
                <a:gd name="T13" fmla="*/ 79 h 327"/>
                <a:gd name="T14" fmla="*/ 132 w 254"/>
                <a:gd name="T15" fmla="*/ 90 h 327"/>
                <a:gd name="T16" fmla="*/ 141 w 254"/>
                <a:gd name="T17" fmla="*/ 108 h 327"/>
                <a:gd name="T18" fmla="*/ 170 w 254"/>
                <a:gd name="T19" fmla="*/ 148 h 327"/>
                <a:gd name="T20" fmla="*/ 210 w 254"/>
                <a:gd name="T21" fmla="*/ 200 h 327"/>
                <a:gd name="T22" fmla="*/ 246 w 254"/>
                <a:gd name="T23" fmla="*/ 244 h 327"/>
                <a:gd name="T24" fmla="*/ 268 w 254"/>
                <a:gd name="T25" fmla="*/ 277 h 327"/>
                <a:gd name="T26" fmla="*/ 285 w 254"/>
                <a:gd name="T27" fmla="*/ 309 h 327"/>
                <a:gd name="T28" fmla="*/ 281 w 254"/>
                <a:gd name="T29" fmla="*/ 345 h 327"/>
                <a:gd name="T30" fmla="*/ 273 w 254"/>
                <a:gd name="T31" fmla="*/ 368 h 327"/>
                <a:gd name="T32" fmla="*/ 254 w 254"/>
                <a:gd name="T33" fmla="*/ 357 h 327"/>
                <a:gd name="T34" fmla="*/ 241 w 254"/>
                <a:gd name="T35" fmla="*/ 345 h 327"/>
                <a:gd name="T36" fmla="*/ 227 w 254"/>
                <a:gd name="T37" fmla="*/ 337 h 327"/>
                <a:gd name="T38" fmla="*/ 211 w 254"/>
                <a:gd name="T39" fmla="*/ 337 h 327"/>
                <a:gd name="T40" fmla="*/ 193 w 254"/>
                <a:gd name="T41" fmla="*/ 343 h 327"/>
                <a:gd name="T42" fmla="*/ 175 w 254"/>
                <a:gd name="T43" fmla="*/ 344 h 327"/>
                <a:gd name="T44" fmla="*/ 155 w 254"/>
                <a:gd name="T45" fmla="*/ 339 h 327"/>
                <a:gd name="T46" fmla="*/ 138 w 254"/>
                <a:gd name="T47" fmla="*/ 333 h 327"/>
                <a:gd name="T48" fmla="*/ 116 w 254"/>
                <a:gd name="T49" fmla="*/ 317 h 327"/>
                <a:gd name="T50" fmla="*/ 104 w 254"/>
                <a:gd name="T51" fmla="*/ 302 h 327"/>
                <a:gd name="T52" fmla="*/ 87 w 254"/>
                <a:gd name="T53" fmla="*/ 293 h 327"/>
                <a:gd name="T54" fmla="*/ 77 w 254"/>
                <a:gd name="T55" fmla="*/ 290 h 327"/>
                <a:gd name="T56" fmla="*/ 67 w 254"/>
                <a:gd name="T57" fmla="*/ 289 h 327"/>
                <a:gd name="T58" fmla="*/ 56 w 254"/>
                <a:gd name="T59" fmla="*/ 285 h 327"/>
                <a:gd name="T60" fmla="*/ 46 w 254"/>
                <a:gd name="T61" fmla="*/ 283 h 327"/>
                <a:gd name="T62" fmla="*/ 33 w 254"/>
                <a:gd name="T63" fmla="*/ 279 h 327"/>
                <a:gd name="T64" fmla="*/ 24 w 254"/>
                <a:gd name="T65" fmla="*/ 274 h 327"/>
                <a:gd name="T66" fmla="*/ 11 w 254"/>
                <a:gd name="T67" fmla="*/ 266 h 327"/>
                <a:gd name="T68" fmla="*/ 0 w 254"/>
                <a:gd name="T69" fmla="*/ 250 h 327"/>
                <a:gd name="T70" fmla="*/ 5 w 254"/>
                <a:gd name="T71" fmla="*/ 224 h 327"/>
                <a:gd name="T72" fmla="*/ 17 w 254"/>
                <a:gd name="T73" fmla="*/ 200 h 327"/>
                <a:gd name="T74" fmla="*/ 18 w 254"/>
                <a:gd name="T75" fmla="*/ 180 h 327"/>
                <a:gd name="T76" fmla="*/ 17 w 254"/>
                <a:gd name="T77" fmla="*/ 155 h 327"/>
                <a:gd name="T78" fmla="*/ 32 w 254"/>
                <a:gd name="T79" fmla="*/ 140 h 327"/>
                <a:gd name="T80" fmla="*/ 55 w 254"/>
                <a:gd name="T81" fmla="*/ 135 h 327"/>
                <a:gd name="T82" fmla="*/ 73 w 254"/>
                <a:gd name="T83" fmla="*/ 130 h 327"/>
                <a:gd name="T84" fmla="*/ 89 w 254"/>
                <a:gd name="T85" fmla="*/ 125 h 327"/>
                <a:gd name="T86" fmla="*/ 105 w 254"/>
                <a:gd name="T87" fmla="*/ 120 h 327"/>
                <a:gd name="T88" fmla="*/ 117 w 254"/>
                <a:gd name="T89" fmla="*/ 116 h 327"/>
                <a:gd name="T90" fmla="*/ 112 w 254"/>
                <a:gd name="T91" fmla="*/ 103 h 327"/>
                <a:gd name="T92" fmla="*/ 99 w 254"/>
                <a:gd name="T93" fmla="*/ 84 h 327"/>
                <a:gd name="T94" fmla="*/ 86 w 254"/>
                <a:gd name="T95" fmla="*/ 75 h 327"/>
                <a:gd name="T96" fmla="*/ 73 w 254"/>
                <a:gd name="T97" fmla="*/ 64 h 327"/>
                <a:gd name="T98" fmla="*/ 57 w 254"/>
                <a:gd name="T99" fmla="*/ 57 h 327"/>
                <a:gd name="T100" fmla="*/ 45 w 254"/>
                <a:gd name="T101" fmla="*/ 48 h 327"/>
                <a:gd name="T102" fmla="*/ 27 w 254"/>
                <a:gd name="T103" fmla="*/ 32 h 327"/>
                <a:gd name="T104" fmla="*/ 11 w 254"/>
                <a:gd name="T105" fmla="*/ 20 h 327"/>
                <a:gd name="T106" fmla="*/ 7 w 254"/>
                <a:gd name="T107" fmla="*/ 5 h 3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4" h="327">
                  <a:moveTo>
                    <a:pt x="10" y="0"/>
                  </a:moveTo>
                  <a:lnTo>
                    <a:pt x="12" y="2"/>
                  </a:lnTo>
                  <a:lnTo>
                    <a:pt x="17" y="5"/>
                  </a:lnTo>
                  <a:lnTo>
                    <a:pt x="25" y="12"/>
                  </a:lnTo>
                  <a:lnTo>
                    <a:pt x="35" y="18"/>
                  </a:lnTo>
                  <a:lnTo>
                    <a:pt x="46" y="26"/>
                  </a:lnTo>
                  <a:lnTo>
                    <a:pt x="58" y="33"/>
                  </a:lnTo>
                  <a:lnTo>
                    <a:pt x="70" y="39"/>
                  </a:lnTo>
                  <a:lnTo>
                    <a:pt x="80" y="44"/>
                  </a:lnTo>
                  <a:lnTo>
                    <a:pt x="89" y="49"/>
                  </a:lnTo>
                  <a:lnTo>
                    <a:pt x="97" y="53"/>
                  </a:lnTo>
                  <a:lnTo>
                    <a:pt x="103" y="58"/>
                  </a:lnTo>
                  <a:lnTo>
                    <a:pt x="108" y="63"/>
                  </a:lnTo>
                  <a:lnTo>
                    <a:pt x="112" y="70"/>
                  </a:lnTo>
                  <a:lnTo>
                    <a:pt x="114" y="75"/>
                  </a:lnTo>
                  <a:lnTo>
                    <a:pt x="117" y="81"/>
                  </a:lnTo>
                  <a:lnTo>
                    <a:pt x="119" y="86"/>
                  </a:lnTo>
                  <a:lnTo>
                    <a:pt x="126" y="96"/>
                  </a:lnTo>
                  <a:lnTo>
                    <a:pt x="137" y="111"/>
                  </a:lnTo>
                  <a:lnTo>
                    <a:pt x="152" y="132"/>
                  </a:lnTo>
                  <a:lnTo>
                    <a:pt x="170" y="155"/>
                  </a:lnTo>
                  <a:lnTo>
                    <a:pt x="187" y="178"/>
                  </a:lnTo>
                  <a:lnTo>
                    <a:pt x="205" y="199"/>
                  </a:lnTo>
                  <a:lnTo>
                    <a:pt x="219" y="217"/>
                  </a:lnTo>
                  <a:lnTo>
                    <a:pt x="227" y="229"/>
                  </a:lnTo>
                  <a:lnTo>
                    <a:pt x="239" y="246"/>
                  </a:lnTo>
                  <a:lnTo>
                    <a:pt x="249" y="259"/>
                  </a:lnTo>
                  <a:lnTo>
                    <a:pt x="254" y="275"/>
                  </a:lnTo>
                  <a:lnTo>
                    <a:pt x="254" y="291"/>
                  </a:lnTo>
                  <a:lnTo>
                    <a:pt x="250" y="307"/>
                  </a:lnTo>
                  <a:lnTo>
                    <a:pt x="248" y="321"/>
                  </a:lnTo>
                  <a:lnTo>
                    <a:pt x="243" y="327"/>
                  </a:lnTo>
                  <a:lnTo>
                    <a:pt x="232" y="324"/>
                  </a:lnTo>
                  <a:lnTo>
                    <a:pt x="226" y="317"/>
                  </a:lnTo>
                  <a:lnTo>
                    <a:pt x="221" y="312"/>
                  </a:lnTo>
                  <a:lnTo>
                    <a:pt x="215" y="307"/>
                  </a:lnTo>
                  <a:lnTo>
                    <a:pt x="209" y="304"/>
                  </a:lnTo>
                  <a:lnTo>
                    <a:pt x="202" y="300"/>
                  </a:lnTo>
                  <a:lnTo>
                    <a:pt x="196" y="298"/>
                  </a:lnTo>
                  <a:lnTo>
                    <a:pt x="188" y="300"/>
                  </a:lnTo>
                  <a:lnTo>
                    <a:pt x="181" y="302"/>
                  </a:lnTo>
                  <a:lnTo>
                    <a:pt x="172" y="305"/>
                  </a:lnTo>
                  <a:lnTo>
                    <a:pt x="165" y="306"/>
                  </a:lnTo>
                  <a:lnTo>
                    <a:pt x="156" y="306"/>
                  </a:lnTo>
                  <a:lnTo>
                    <a:pt x="147" y="305"/>
                  </a:lnTo>
                  <a:lnTo>
                    <a:pt x="138" y="302"/>
                  </a:lnTo>
                  <a:lnTo>
                    <a:pt x="131" y="300"/>
                  </a:lnTo>
                  <a:lnTo>
                    <a:pt x="123" y="296"/>
                  </a:lnTo>
                  <a:lnTo>
                    <a:pt x="115" y="291"/>
                  </a:lnTo>
                  <a:lnTo>
                    <a:pt x="104" y="282"/>
                  </a:lnTo>
                  <a:lnTo>
                    <a:pt x="98" y="275"/>
                  </a:lnTo>
                  <a:lnTo>
                    <a:pt x="92" y="268"/>
                  </a:lnTo>
                  <a:lnTo>
                    <a:pt x="83" y="263"/>
                  </a:lnTo>
                  <a:lnTo>
                    <a:pt x="78" y="261"/>
                  </a:lnTo>
                  <a:lnTo>
                    <a:pt x="73" y="259"/>
                  </a:lnTo>
                  <a:lnTo>
                    <a:pt x="68" y="258"/>
                  </a:lnTo>
                  <a:lnTo>
                    <a:pt x="64" y="257"/>
                  </a:lnTo>
                  <a:lnTo>
                    <a:pt x="60" y="257"/>
                  </a:lnTo>
                  <a:lnTo>
                    <a:pt x="55" y="256"/>
                  </a:lnTo>
                  <a:lnTo>
                    <a:pt x="50" y="254"/>
                  </a:lnTo>
                  <a:lnTo>
                    <a:pt x="45" y="253"/>
                  </a:lnTo>
                  <a:lnTo>
                    <a:pt x="40" y="252"/>
                  </a:lnTo>
                  <a:lnTo>
                    <a:pt x="35" y="251"/>
                  </a:lnTo>
                  <a:lnTo>
                    <a:pt x="30" y="248"/>
                  </a:lnTo>
                  <a:lnTo>
                    <a:pt x="26" y="247"/>
                  </a:lnTo>
                  <a:lnTo>
                    <a:pt x="21" y="244"/>
                  </a:lnTo>
                  <a:lnTo>
                    <a:pt x="16" y="241"/>
                  </a:lnTo>
                  <a:lnTo>
                    <a:pt x="11" y="237"/>
                  </a:lnTo>
                  <a:lnTo>
                    <a:pt x="6" y="233"/>
                  </a:lnTo>
                  <a:lnTo>
                    <a:pt x="0" y="222"/>
                  </a:lnTo>
                  <a:lnTo>
                    <a:pt x="1" y="210"/>
                  </a:lnTo>
                  <a:lnTo>
                    <a:pt x="5" y="199"/>
                  </a:lnTo>
                  <a:lnTo>
                    <a:pt x="10" y="188"/>
                  </a:lnTo>
                  <a:lnTo>
                    <a:pt x="14" y="178"/>
                  </a:lnTo>
                  <a:lnTo>
                    <a:pt x="15" y="169"/>
                  </a:lnTo>
                  <a:lnTo>
                    <a:pt x="15" y="160"/>
                  </a:lnTo>
                  <a:lnTo>
                    <a:pt x="14" y="149"/>
                  </a:lnTo>
                  <a:lnTo>
                    <a:pt x="14" y="138"/>
                  </a:lnTo>
                  <a:lnTo>
                    <a:pt x="20" y="130"/>
                  </a:lnTo>
                  <a:lnTo>
                    <a:pt x="29" y="125"/>
                  </a:lnTo>
                  <a:lnTo>
                    <a:pt x="41" y="121"/>
                  </a:lnTo>
                  <a:lnTo>
                    <a:pt x="49" y="120"/>
                  </a:lnTo>
                  <a:lnTo>
                    <a:pt x="56" y="117"/>
                  </a:lnTo>
                  <a:lnTo>
                    <a:pt x="64" y="115"/>
                  </a:lnTo>
                  <a:lnTo>
                    <a:pt x="73" y="114"/>
                  </a:lnTo>
                  <a:lnTo>
                    <a:pt x="80" y="111"/>
                  </a:lnTo>
                  <a:lnTo>
                    <a:pt x="87" y="109"/>
                  </a:lnTo>
                  <a:lnTo>
                    <a:pt x="93" y="107"/>
                  </a:lnTo>
                  <a:lnTo>
                    <a:pt x="99" y="106"/>
                  </a:lnTo>
                  <a:lnTo>
                    <a:pt x="105" y="104"/>
                  </a:lnTo>
                  <a:lnTo>
                    <a:pt x="105" y="99"/>
                  </a:lnTo>
                  <a:lnTo>
                    <a:pt x="100" y="91"/>
                  </a:lnTo>
                  <a:lnTo>
                    <a:pt x="93" y="80"/>
                  </a:lnTo>
                  <a:lnTo>
                    <a:pt x="88" y="75"/>
                  </a:lnTo>
                  <a:lnTo>
                    <a:pt x="83" y="70"/>
                  </a:lnTo>
                  <a:lnTo>
                    <a:pt x="77" y="66"/>
                  </a:lnTo>
                  <a:lnTo>
                    <a:pt x="70" y="62"/>
                  </a:lnTo>
                  <a:lnTo>
                    <a:pt x="64" y="58"/>
                  </a:lnTo>
                  <a:lnTo>
                    <a:pt x="58" y="55"/>
                  </a:lnTo>
                  <a:lnTo>
                    <a:pt x="51" y="51"/>
                  </a:lnTo>
                  <a:lnTo>
                    <a:pt x="45" y="47"/>
                  </a:lnTo>
                  <a:lnTo>
                    <a:pt x="39" y="42"/>
                  </a:lnTo>
                  <a:lnTo>
                    <a:pt x="31" y="36"/>
                  </a:lnTo>
                  <a:lnTo>
                    <a:pt x="24" y="29"/>
                  </a:lnTo>
                  <a:lnTo>
                    <a:pt x="16" y="23"/>
                  </a:lnTo>
                  <a:lnTo>
                    <a:pt x="11" y="17"/>
                  </a:lnTo>
                  <a:lnTo>
                    <a:pt x="7" y="10"/>
                  </a:lnTo>
                  <a:lnTo>
                    <a:pt x="7" y="5"/>
                  </a:lnTo>
                  <a:lnTo>
                    <a:pt x="10" y="0"/>
                  </a:lnTo>
                  <a:close/>
                </a:path>
              </a:pathLst>
            </a:custGeom>
            <a:solidFill>
              <a:srgbClr val="FFCE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099" name="Freeform 10"/>
            <p:cNvSpPr>
              <a:spLocks/>
            </p:cNvSpPr>
            <p:nvPr/>
          </p:nvSpPr>
          <p:spPr bwMode="auto">
            <a:xfrm flipH="1">
              <a:off x="1062" y="1853"/>
              <a:ext cx="49" cy="25"/>
            </a:xfrm>
            <a:custGeom>
              <a:avLst/>
              <a:gdLst>
                <a:gd name="T0" fmla="*/ 0 w 47"/>
                <a:gd name="T1" fmla="*/ 1 h 24"/>
                <a:gd name="T2" fmla="*/ 0 w 47"/>
                <a:gd name="T3" fmla="*/ 5 h 24"/>
                <a:gd name="T4" fmla="*/ 2 w 47"/>
                <a:gd name="T5" fmla="*/ 15 h 24"/>
                <a:gd name="T6" fmla="*/ 4 w 47"/>
                <a:gd name="T7" fmla="*/ 23 h 24"/>
                <a:gd name="T8" fmla="*/ 8 w 47"/>
                <a:gd name="T9" fmla="*/ 27 h 24"/>
                <a:gd name="T10" fmla="*/ 17 w 47"/>
                <a:gd name="T11" fmla="*/ 27 h 24"/>
                <a:gd name="T12" fmla="*/ 25 w 47"/>
                <a:gd name="T13" fmla="*/ 27 h 24"/>
                <a:gd name="T14" fmla="*/ 32 w 47"/>
                <a:gd name="T15" fmla="*/ 25 h 24"/>
                <a:gd name="T16" fmla="*/ 38 w 47"/>
                <a:gd name="T17" fmla="*/ 24 h 24"/>
                <a:gd name="T18" fmla="*/ 44 w 47"/>
                <a:gd name="T19" fmla="*/ 23 h 24"/>
                <a:gd name="T20" fmla="*/ 48 w 47"/>
                <a:gd name="T21" fmla="*/ 20 h 24"/>
                <a:gd name="T22" fmla="*/ 52 w 47"/>
                <a:gd name="T23" fmla="*/ 19 h 24"/>
                <a:gd name="T24" fmla="*/ 53 w 47"/>
                <a:gd name="T25" fmla="*/ 19 h 24"/>
                <a:gd name="T26" fmla="*/ 52 w 47"/>
                <a:gd name="T27" fmla="*/ 18 h 24"/>
                <a:gd name="T28" fmla="*/ 48 w 47"/>
                <a:gd name="T29" fmla="*/ 16 h 24"/>
                <a:gd name="T30" fmla="*/ 43 w 47"/>
                <a:gd name="T31" fmla="*/ 10 h 24"/>
                <a:gd name="T32" fmla="*/ 32 w 47"/>
                <a:gd name="T33" fmla="*/ 6 h 24"/>
                <a:gd name="T34" fmla="*/ 25 w 47"/>
                <a:gd name="T35" fmla="*/ 3 h 24"/>
                <a:gd name="T36" fmla="*/ 17 w 47"/>
                <a:gd name="T37" fmla="*/ 1 h 24"/>
                <a:gd name="T38" fmla="*/ 7 w 47"/>
                <a:gd name="T39" fmla="*/ 0 h 24"/>
                <a:gd name="T40" fmla="*/ 0 w 47"/>
                <a:gd name="T41" fmla="*/ 1 h 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 h="24">
                  <a:moveTo>
                    <a:pt x="0" y="1"/>
                  </a:moveTo>
                  <a:lnTo>
                    <a:pt x="0" y="5"/>
                  </a:lnTo>
                  <a:lnTo>
                    <a:pt x="2" y="12"/>
                  </a:lnTo>
                  <a:lnTo>
                    <a:pt x="4" y="20"/>
                  </a:lnTo>
                  <a:lnTo>
                    <a:pt x="8" y="24"/>
                  </a:lnTo>
                  <a:lnTo>
                    <a:pt x="14" y="24"/>
                  </a:lnTo>
                  <a:lnTo>
                    <a:pt x="22" y="24"/>
                  </a:lnTo>
                  <a:lnTo>
                    <a:pt x="29" y="22"/>
                  </a:lnTo>
                  <a:lnTo>
                    <a:pt x="34" y="21"/>
                  </a:lnTo>
                  <a:lnTo>
                    <a:pt x="38" y="20"/>
                  </a:lnTo>
                  <a:lnTo>
                    <a:pt x="42" y="17"/>
                  </a:lnTo>
                  <a:lnTo>
                    <a:pt x="46" y="16"/>
                  </a:lnTo>
                  <a:lnTo>
                    <a:pt x="47" y="16"/>
                  </a:lnTo>
                  <a:lnTo>
                    <a:pt x="46" y="15"/>
                  </a:lnTo>
                  <a:lnTo>
                    <a:pt x="42" y="13"/>
                  </a:lnTo>
                  <a:lnTo>
                    <a:pt x="37" y="10"/>
                  </a:lnTo>
                  <a:lnTo>
                    <a:pt x="29" y="6"/>
                  </a:lnTo>
                  <a:lnTo>
                    <a:pt x="22" y="3"/>
                  </a:lnTo>
                  <a:lnTo>
                    <a:pt x="14" y="1"/>
                  </a:lnTo>
                  <a:lnTo>
                    <a:pt x="7" y="0"/>
                  </a:lnTo>
                  <a:lnTo>
                    <a:pt x="0" y="1"/>
                  </a:lnTo>
                  <a:close/>
                </a:path>
              </a:pathLst>
            </a:custGeom>
            <a:solidFill>
              <a:srgbClr val="C133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00" name="Freeform 11"/>
            <p:cNvSpPr>
              <a:spLocks/>
            </p:cNvSpPr>
            <p:nvPr/>
          </p:nvSpPr>
          <p:spPr bwMode="auto">
            <a:xfrm flipH="1">
              <a:off x="1044" y="1814"/>
              <a:ext cx="100" cy="55"/>
            </a:xfrm>
            <a:custGeom>
              <a:avLst/>
              <a:gdLst>
                <a:gd name="T0" fmla="*/ 0 w 96"/>
                <a:gd name="T1" fmla="*/ 1 h 53"/>
                <a:gd name="T2" fmla="*/ 1 w 96"/>
                <a:gd name="T3" fmla="*/ 6 h 53"/>
                <a:gd name="T4" fmla="*/ 6 w 96"/>
                <a:gd name="T5" fmla="*/ 21 h 53"/>
                <a:gd name="T6" fmla="*/ 18 w 96"/>
                <a:gd name="T7" fmla="*/ 34 h 53"/>
                <a:gd name="T8" fmla="*/ 32 w 96"/>
                <a:gd name="T9" fmla="*/ 44 h 53"/>
                <a:gd name="T10" fmla="*/ 42 w 96"/>
                <a:gd name="T11" fmla="*/ 46 h 53"/>
                <a:gd name="T12" fmla="*/ 51 w 96"/>
                <a:gd name="T13" fmla="*/ 49 h 53"/>
                <a:gd name="T14" fmla="*/ 57 w 96"/>
                <a:gd name="T15" fmla="*/ 50 h 53"/>
                <a:gd name="T16" fmla="*/ 67 w 96"/>
                <a:gd name="T17" fmla="*/ 52 h 53"/>
                <a:gd name="T18" fmla="*/ 74 w 96"/>
                <a:gd name="T19" fmla="*/ 54 h 53"/>
                <a:gd name="T20" fmla="*/ 79 w 96"/>
                <a:gd name="T21" fmla="*/ 55 h 53"/>
                <a:gd name="T22" fmla="*/ 83 w 96"/>
                <a:gd name="T23" fmla="*/ 56 h 53"/>
                <a:gd name="T24" fmla="*/ 85 w 96"/>
                <a:gd name="T25" fmla="*/ 57 h 53"/>
                <a:gd name="T26" fmla="*/ 90 w 96"/>
                <a:gd name="T27" fmla="*/ 59 h 53"/>
                <a:gd name="T28" fmla="*/ 98 w 96"/>
                <a:gd name="T29" fmla="*/ 59 h 53"/>
                <a:gd name="T30" fmla="*/ 105 w 96"/>
                <a:gd name="T31" fmla="*/ 59 h 53"/>
                <a:gd name="T32" fmla="*/ 108 w 96"/>
                <a:gd name="T33" fmla="*/ 57 h 53"/>
                <a:gd name="T34" fmla="*/ 108 w 96"/>
                <a:gd name="T35" fmla="*/ 56 h 53"/>
                <a:gd name="T36" fmla="*/ 103 w 96"/>
                <a:gd name="T37" fmla="*/ 54 h 53"/>
                <a:gd name="T38" fmla="*/ 96 w 96"/>
                <a:gd name="T39" fmla="*/ 52 h 53"/>
                <a:gd name="T40" fmla="*/ 88 w 96"/>
                <a:gd name="T41" fmla="*/ 51 h 53"/>
                <a:gd name="T42" fmla="*/ 84 w 96"/>
                <a:gd name="T43" fmla="*/ 49 h 53"/>
                <a:gd name="T44" fmla="*/ 79 w 96"/>
                <a:gd name="T45" fmla="*/ 46 h 53"/>
                <a:gd name="T46" fmla="*/ 74 w 96"/>
                <a:gd name="T47" fmla="*/ 42 h 53"/>
                <a:gd name="T48" fmla="*/ 69 w 96"/>
                <a:gd name="T49" fmla="*/ 37 h 53"/>
                <a:gd name="T50" fmla="*/ 60 w 96"/>
                <a:gd name="T51" fmla="*/ 33 h 53"/>
                <a:gd name="T52" fmla="*/ 55 w 96"/>
                <a:gd name="T53" fmla="*/ 31 h 53"/>
                <a:gd name="T54" fmla="*/ 50 w 96"/>
                <a:gd name="T55" fmla="*/ 28 h 53"/>
                <a:gd name="T56" fmla="*/ 46 w 96"/>
                <a:gd name="T57" fmla="*/ 26 h 53"/>
                <a:gd name="T58" fmla="*/ 40 w 96"/>
                <a:gd name="T59" fmla="*/ 23 h 53"/>
                <a:gd name="T60" fmla="*/ 32 w 96"/>
                <a:gd name="T61" fmla="*/ 22 h 53"/>
                <a:gd name="T62" fmla="*/ 26 w 96"/>
                <a:gd name="T63" fmla="*/ 22 h 53"/>
                <a:gd name="T64" fmla="*/ 21 w 96"/>
                <a:gd name="T65" fmla="*/ 22 h 53"/>
                <a:gd name="T66" fmla="*/ 18 w 96"/>
                <a:gd name="T67" fmla="*/ 21 h 53"/>
                <a:gd name="T68" fmla="*/ 15 w 96"/>
                <a:gd name="T69" fmla="*/ 19 h 53"/>
                <a:gd name="T70" fmla="*/ 11 w 96"/>
                <a:gd name="T71" fmla="*/ 17 h 53"/>
                <a:gd name="T72" fmla="*/ 8 w 96"/>
                <a:gd name="T73" fmla="*/ 10 h 53"/>
                <a:gd name="T74" fmla="*/ 6 w 96"/>
                <a:gd name="T75" fmla="*/ 5 h 53"/>
                <a:gd name="T76" fmla="*/ 2 w 96"/>
                <a:gd name="T77" fmla="*/ 1 h 53"/>
                <a:gd name="T78" fmla="*/ 1 w 96"/>
                <a:gd name="T79" fmla="*/ 0 h 53"/>
                <a:gd name="T80" fmla="*/ 0 w 96"/>
                <a:gd name="T81" fmla="*/ 1 h 5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53">
                  <a:moveTo>
                    <a:pt x="0" y="1"/>
                  </a:moveTo>
                  <a:lnTo>
                    <a:pt x="1" y="6"/>
                  </a:lnTo>
                  <a:lnTo>
                    <a:pt x="6" y="18"/>
                  </a:lnTo>
                  <a:lnTo>
                    <a:pt x="15" y="31"/>
                  </a:lnTo>
                  <a:lnTo>
                    <a:pt x="29" y="39"/>
                  </a:lnTo>
                  <a:lnTo>
                    <a:pt x="36" y="40"/>
                  </a:lnTo>
                  <a:lnTo>
                    <a:pt x="45" y="43"/>
                  </a:lnTo>
                  <a:lnTo>
                    <a:pt x="51" y="44"/>
                  </a:lnTo>
                  <a:lnTo>
                    <a:pt x="59" y="46"/>
                  </a:lnTo>
                  <a:lnTo>
                    <a:pt x="65" y="48"/>
                  </a:lnTo>
                  <a:lnTo>
                    <a:pt x="70" y="49"/>
                  </a:lnTo>
                  <a:lnTo>
                    <a:pt x="74" y="50"/>
                  </a:lnTo>
                  <a:lnTo>
                    <a:pt x="76" y="51"/>
                  </a:lnTo>
                  <a:lnTo>
                    <a:pt x="80" y="53"/>
                  </a:lnTo>
                  <a:lnTo>
                    <a:pt x="86" y="53"/>
                  </a:lnTo>
                  <a:lnTo>
                    <a:pt x="93" y="53"/>
                  </a:lnTo>
                  <a:lnTo>
                    <a:pt x="96" y="51"/>
                  </a:lnTo>
                  <a:lnTo>
                    <a:pt x="96" y="50"/>
                  </a:lnTo>
                  <a:lnTo>
                    <a:pt x="91" y="48"/>
                  </a:lnTo>
                  <a:lnTo>
                    <a:pt x="84" y="46"/>
                  </a:lnTo>
                  <a:lnTo>
                    <a:pt x="78" y="45"/>
                  </a:lnTo>
                  <a:lnTo>
                    <a:pt x="75" y="43"/>
                  </a:lnTo>
                  <a:lnTo>
                    <a:pt x="70" y="40"/>
                  </a:lnTo>
                  <a:lnTo>
                    <a:pt x="65" y="38"/>
                  </a:lnTo>
                  <a:lnTo>
                    <a:pt x="60" y="34"/>
                  </a:lnTo>
                  <a:lnTo>
                    <a:pt x="54" y="30"/>
                  </a:lnTo>
                  <a:lnTo>
                    <a:pt x="49" y="28"/>
                  </a:lnTo>
                  <a:lnTo>
                    <a:pt x="44" y="25"/>
                  </a:lnTo>
                  <a:lnTo>
                    <a:pt x="40" y="23"/>
                  </a:lnTo>
                  <a:lnTo>
                    <a:pt x="35" y="20"/>
                  </a:lnTo>
                  <a:lnTo>
                    <a:pt x="29" y="19"/>
                  </a:lnTo>
                  <a:lnTo>
                    <a:pt x="23" y="19"/>
                  </a:lnTo>
                  <a:lnTo>
                    <a:pt x="18" y="19"/>
                  </a:lnTo>
                  <a:lnTo>
                    <a:pt x="15" y="18"/>
                  </a:lnTo>
                  <a:lnTo>
                    <a:pt x="12" y="16"/>
                  </a:lnTo>
                  <a:lnTo>
                    <a:pt x="11" y="14"/>
                  </a:lnTo>
                  <a:lnTo>
                    <a:pt x="8" y="10"/>
                  </a:lnTo>
                  <a:lnTo>
                    <a:pt x="6" y="5"/>
                  </a:lnTo>
                  <a:lnTo>
                    <a:pt x="2" y="1"/>
                  </a:lnTo>
                  <a:lnTo>
                    <a:pt x="1" y="0"/>
                  </a:lnTo>
                  <a:lnTo>
                    <a:pt x="0" y="1"/>
                  </a:lnTo>
                  <a:close/>
                </a:path>
              </a:pathLst>
            </a:custGeom>
            <a:solidFill>
              <a:srgbClr val="E089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01" name="Freeform 12"/>
            <p:cNvSpPr>
              <a:spLocks/>
            </p:cNvSpPr>
            <p:nvPr/>
          </p:nvSpPr>
          <p:spPr bwMode="auto">
            <a:xfrm flipH="1">
              <a:off x="1039" y="1850"/>
              <a:ext cx="81" cy="52"/>
            </a:xfrm>
            <a:custGeom>
              <a:avLst/>
              <a:gdLst>
                <a:gd name="T0" fmla="*/ 87 w 78"/>
                <a:gd name="T1" fmla="*/ 19 h 50"/>
                <a:gd name="T2" fmla="*/ 85 w 78"/>
                <a:gd name="T3" fmla="*/ 21 h 50"/>
                <a:gd name="T4" fmla="*/ 80 w 78"/>
                <a:gd name="T5" fmla="*/ 26 h 50"/>
                <a:gd name="T6" fmla="*/ 71 w 78"/>
                <a:gd name="T7" fmla="*/ 32 h 50"/>
                <a:gd name="T8" fmla="*/ 62 w 78"/>
                <a:gd name="T9" fmla="*/ 38 h 50"/>
                <a:gd name="T10" fmla="*/ 54 w 78"/>
                <a:gd name="T11" fmla="*/ 46 h 50"/>
                <a:gd name="T12" fmla="*/ 45 w 78"/>
                <a:gd name="T13" fmla="*/ 51 h 50"/>
                <a:gd name="T14" fmla="*/ 34 w 78"/>
                <a:gd name="T15" fmla="*/ 55 h 50"/>
                <a:gd name="T16" fmla="*/ 26 w 78"/>
                <a:gd name="T17" fmla="*/ 56 h 50"/>
                <a:gd name="T18" fmla="*/ 19 w 78"/>
                <a:gd name="T19" fmla="*/ 55 h 50"/>
                <a:gd name="T20" fmla="*/ 9 w 78"/>
                <a:gd name="T21" fmla="*/ 53 h 50"/>
                <a:gd name="T22" fmla="*/ 6 w 78"/>
                <a:gd name="T23" fmla="*/ 49 h 50"/>
                <a:gd name="T24" fmla="*/ 2 w 78"/>
                <a:gd name="T25" fmla="*/ 38 h 50"/>
                <a:gd name="T26" fmla="*/ 0 w 78"/>
                <a:gd name="T27" fmla="*/ 30 h 50"/>
                <a:gd name="T28" fmla="*/ 2 w 78"/>
                <a:gd name="T29" fmla="*/ 19 h 50"/>
                <a:gd name="T30" fmla="*/ 3 w 78"/>
                <a:gd name="T31" fmla="*/ 6 h 50"/>
                <a:gd name="T32" fmla="*/ 6 w 78"/>
                <a:gd name="T33" fmla="*/ 1 h 50"/>
                <a:gd name="T34" fmla="*/ 7 w 78"/>
                <a:gd name="T35" fmla="*/ 0 h 50"/>
                <a:gd name="T36" fmla="*/ 7 w 78"/>
                <a:gd name="T37" fmla="*/ 3 h 50"/>
                <a:gd name="T38" fmla="*/ 7 w 78"/>
                <a:gd name="T39" fmla="*/ 6 h 50"/>
                <a:gd name="T40" fmla="*/ 8 w 78"/>
                <a:gd name="T41" fmla="*/ 10 h 50"/>
                <a:gd name="T42" fmla="*/ 8 w 78"/>
                <a:gd name="T43" fmla="*/ 17 h 50"/>
                <a:gd name="T44" fmla="*/ 9 w 78"/>
                <a:gd name="T45" fmla="*/ 23 h 50"/>
                <a:gd name="T46" fmla="*/ 16 w 78"/>
                <a:gd name="T47" fmla="*/ 28 h 50"/>
                <a:gd name="T48" fmla="*/ 26 w 78"/>
                <a:gd name="T49" fmla="*/ 30 h 50"/>
                <a:gd name="T50" fmla="*/ 37 w 78"/>
                <a:gd name="T51" fmla="*/ 28 h 50"/>
                <a:gd name="T52" fmla="*/ 49 w 78"/>
                <a:gd name="T53" fmla="*/ 26 h 50"/>
                <a:gd name="T54" fmla="*/ 56 w 78"/>
                <a:gd name="T55" fmla="*/ 23 h 50"/>
                <a:gd name="T56" fmla="*/ 62 w 78"/>
                <a:gd name="T57" fmla="*/ 21 h 50"/>
                <a:gd name="T58" fmla="*/ 71 w 78"/>
                <a:gd name="T59" fmla="*/ 19 h 50"/>
                <a:gd name="T60" fmla="*/ 80 w 78"/>
                <a:gd name="T61" fmla="*/ 18 h 50"/>
                <a:gd name="T62" fmla="*/ 86 w 78"/>
                <a:gd name="T63" fmla="*/ 18 h 50"/>
                <a:gd name="T64" fmla="*/ 87 w 78"/>
                <a:gd name="T65" fmla="*/ 19 h 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8" h="50">
                  <a:moveTo>
                    <a:pt x="78" y="16"/>
                  </a:moveTo>
                  <a:lnTo>
                    <a:pt x="76" y="18"/>
                  </a:lnTo>
                  <a:lnTo>
                    <a:pt x="71" y="23"/>
                  </a:lnTo>
                  <a:lnTo>
                    <a:pt x="63" y="29"/>
                  </a:lnTo>
                  <a:lnTo>
                    <a:pt x="56" y="35"/>
                  </a:lnTo>
                  <a:lnTo>
                    <a:pt x="48" y="40"/>
                  </a:lnTo>
                  <a:lnTo>
                    <a:pt x="39" y="45"/>
                  </a:lnTo>
                  <a:lnTo>
                    <a:pt x="31" y="49"/>
                  </a:lnTo>
                  <a:lnTo>
                    <a:pt x="23" y="50"/>
                  </a:lnTo>
                  <a:lnTo>
                    <a:pt x="16" y="49"/>
                  </a:lnTo>
                  <a:lnTo>
                    <a:pt x="9" y="47"/>
                  </a:lnTo>
                  <a:lnTo>
                    <a:pt x="6" y="43"/>
                  </a:lnTo>
                  <a:lnTo>
                    <a:pt x="2" y="35"/>
                  </a:lnTo>
                  <a:lnTo>
                    <a:pt x="0" y="27"/>
                  </a:lnTo>
                  <a:lnTo>
                    <a:pt x="2" y="16"/>
                  </a:lnTo>
                  <a:lnTo>
                    <a:pt x="3" y="6"/>
                  </a:lnTo>
                  <a:lnTo>
                    <a:pt x="6" y="1"/>
                  </a:lnTo>
                  <a:lnTo>
                    <a:pt x="7" y="0"/>
                  </a:lnTo>
                  <a:lnTo>
                    <a:pt x="7" y="3"/>
                  </a:lnTo>
                  <a:lnTo>
                    <a:pt x="7" y="6"/>
                  </a:lnTo>
                  <a:lnTo>
                    <a:pt x="8" y="10"/>
                  </a:lnTo>
                  <a:lnTo>
                    <a:pt x="8" y="14"/>
                  </a:lnTo>
                  <a:lnTo>
                    <a:pt x="9" y="20"/>
                  </a:lnTo>
                  <a:lnTo>
                    <a:pt x="13" y="25"/>
                  </a:lnTo>
                  <a:lnTo>
                    <a:pt x="23" y="27"/>
                  </a:lnTo>
                  <a:lnTo>
                    <a:pt x="34" y="25"/>
                  </a:lnTo>
                  <a:lnTo>
                    <a:pt x="43" y="23"/>
                  </a:lnTo>
                  <a:lnTo>
                    <a:pt x="50" y="20"/>
                  </a:lnTo>
                  <a:lnTo>
                    <a:pt x="56" y="18"/>
                  </a:lnTo>
                  <a:lnTo>
                    <a:pt x="63" y="16"/>
                  </a:lnTo>
                  <a:lnTo>
                    <a:pt x="71" y="15"/>
                  </a:lnTo>
                  <a:lnTo>
                    <a:pt x="77" y="15"/>
                  </a:lnTo>
                  <a:lnTo>
                    <a:pt x="78" y="16"/>
                  </a:lnTo>
                  <a:close/>
                </a:path>
              </a:pathLst>
            </a:custGeom>
            <a:solidFill>
              <a:srgbClr val="E089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02" name="Freeform 13"/>
            <p:cNvSpPr>
              <a:spLocks/>
            </p:cNvSpPr>
            <p:nvPr/>
          </p:nvSpPr>
          <p:spPr bwMode="auto">
            <a:xfrm flipH="1">
              <a:off x="664" y="1419"/>
              <a:ext cx="456" cy="578"/>
            </a:xfrm>
            <a:custGeom>
              <a:avLst/>
              <a:gdLst>
                <a:gd name="T0" fmla="*/ 2 w 439"/>
                <a:gd name="T1" fmla="*/ 53 h 556"/>
                <a:gd name="T2" fmla="*/ 11 w 439"/>
                <a:gd name="T3" fmla="*/ 32 h 556"/>
                <a:gd name="T4" fmla="*/ 35 w 439"/>
                <a:gd name="T5" fmla="*/ 10 h 556"/>
                <a:gd name="T6" fmla="*/ 74 w 439"/>
                <a:gd name="T7" fmla="*/ 4 h 556"/>
                <a:gd name="T8" fmla="*/ 101 w 439"/>
                <a:gd name="T9" fmla="*/ 10 h 556"/>
                <a:gd name="T10" fmla="*/ 132 w 439"/>
                <a:gd name="T11" fmla="*/ 5 h 556"/>
                <a:gd name="T12" fmla="*/ 184 w 439"/>
                <a:gd name="T13" fmla="*/ 0 h 556"/>
                <a:gd name="T14" fmla="*/ 245 w 439"/>
                <a:gd name="T15" fmla="*/ 4 h 556"/>
                <a:gd name="T16" fmla="*/ 306 w 439"/>
                <a:gd name="T17" fmla="*/ 22 h 556"/>
                <a:gd name="T18" fmla="*/ 364 w 439"/>
                <a:gd name="T19" fmla="*/ 49 h 556"/>
                <a:gd name="T20" fmla="*/ 410 w 439"/>
                <a:gd name="T21" fmla="*/ 86 h 556"/>
                <a:gd name="T22" fmla="*/ 439 w 439"/>
                <a:gd name="T23" fmla="*/ 142 h 556"/>
                <a:gd name="T24" fmla="*/ 442 w 439"/>
                <a:gd name="T25" fmla="*/ 256 h 556"/>
                <a:gd name="T26" fmla="*/ 448 w 439"/>
                <a:gd name="T27" fmla="*/ 378 h 556"/>
                <a:gd name="T28" fmla="*/ 473 w 439"/>
                <a:gd name="T29" fmla="*/ 453 h 556"/>
                <a:gd name="T30" fmla="*/ 489 w 439"/>
                <a:gd name="T31" fmla="*/ 502 h 556"/>
                <a:gd name="T32" fmla="*/ 492 w 439"/>
                <a:gd name="T33" fmla="*/ 548 h 556"/>
                <a:gd name="T34" fmla="*/ 479 w 439"/>
                <a:gd name="T35" fmla="*/ 585 h 556"/>
                <a:gd name="T36" fmla="*/ 462 w 439"/>
                <a:gd name="T37" fmla="*/ 598 h 556"/>
                <a:gd name="T38" fmla="*/ 456 w 439"/>
                <a:gd name="T39" fmla="*/ 602 h 556"/>
                <a:gd name="T40" fmla="*/ 446 w 439"/>
                <a:gd name="T41" fmla="*/ 606 h 556"/>
                <a:gd name="T42" fmla="*/ 429 w 439"/>
                <a:gd name="T43" fmla="*/ 607 h 556"/>
                <a:gd name="T44" fmla="*/ 424 w 439"/>
                <a:gd name="T45" fmla="*/ 599 h 556"/>
                <a:gd name="T46" fmla="*/ 430 w 439"/>
                <a:gd name="T47" fmla="*/ 561 h 556"/>
                <a:gd name="T48" fmla="*/ 418 w 439"/>
                <a:gd name="T49" fmla="*/ 543 h 556"/>
                <a:gd name="T50" fmla="*/ 407 w 439"/>
                <a:gd name="T51" fmla="*/ 576 h 556"/>
                <a:gd name="T52" fmla="*/ 375 w 439"/>
                <a:gd name="T53" fmla="*/ 615 h 556"/>
                <a:gd name="T54" fmla="*/ 316 w 439"/>
                <a:gd name="T55" fmla="*/ 622 h 556"/>
                <a:gd name="T56" fmla="*/ 277 w 439"/>
                <a:gd name="T57" fmla="*/ 603 h 556"/>
                <a:gd name="T58" fmla="*/ 289 w 439"/>
                <a:gd name="T59" fmla="*/ 594 h 556"/>
                <a:gd name="T60" fmla="*/ 303 w 439"/>
                <a:gd name="T61" fmla="*/ 574 h 556"/>
                <a:gd name="T62" fmla="*/ 305 w 439"/>
                <a:gd name="T63" fmla="*/ 543 h 556"/>
                <a:gd name="T64" fmla="*/ 299 w 439"/>
                <a:gd name="T65" fmla="*/ 526 h 556"/>
                <a:gd name="T66" fmla="*/ 323 w 439"/>
                <a:gd name="T67" fmla="*/ 530 h 556"/>
                <a:gd name="T68" fmla="*/ 354 w 439"/>
                <a:gd name="T69" fmla="*/ 526 h 556"/>
                <a:gd name="T70" fmla="*/ 382 w 439"/>
                <a:gd name="T71" fmla="*/ 500 h 556"/>
                <a:gd name="T72" fmla="*/ 386 w 439"/>
                <a:gd name="T73" fmla="*/ 471 h 556"/>
                <a:gd name="T74" fmla="*/ 372 w 439"/>
                <a:gd name="T75" fmla="*/ 461 h 556"/>
                <a:gd name="T76" fmla="*/ 353 w 439"/>
                <a:gd name="T77" fmla="*/ 481 h 556"/>
                <a:gd name="T78" fmla="*/ 326 w 439"/>
                <a:gd name="T79" fmla="*/ 492 h 556"/>
                <a:gd name="T80" fmla="*/ 288 w 439"/>
                <a:gd name="T81" fmla="*/ 481 h 556"/>
                <a:gd name="T82" fmla="*/ 248 w 439"/>
                <a:gd name="T83" fmla="*/ 424 h 556"/>
                <a:gd name="T84" fmla="*/ 229 w 439"/>
                <a:gd name="T85" fmla="*/ 377 h 556"/>
                <a:gd name="T86" fmla="*/ 244 w 439"/>
                <a:gd name="T87" fmla="*/ 393 h 556"/>
                <a:gd name="T88" fmla="*/ 272 w 439"/>
                <a:gd name="T89" fmla="*/ 413 h 556"/>
                <a:gd name="T90" fmla="*/ 309 w 439"/>
                <a:gd name="T91" fmla="*/ 421 h 556"/>
                <a:gd name="T92" fmla="*/ 331 w 439"/>
                <a:gd name="T93" fmla="*/ 415 h 556"/>
                <a:gd name="T94" fmla="*/ 342 w 439"/>
                <a:gd name="T95" fmla="*/ 399 h 556"/>
                <a:gd name="T96" fmla="*/ 325 w 439"/>
                <a:gd name="T97" fmla="*/ 393 h 556"/>
                <a:gd name="T98" fmla="*/ 292 w 439"/>
                <a:gd name="T99" fmla="*/ 385 h 556"/>
                <a:gd name="T100" fmla="*/ 254 w 439"/>
                <a:gd name="T101" fmla="*/ 358 h 556"/>
                <a:gd name="T102" fmla="*/ 221 w 439"/>
                <a:gd name="T103" fmla="*/ 301 h 556"/>
                <a:gd name="T104" fmla="*/ 198 w 439"/>
                <a:gd name="T105" fmla="*/ 211 h 556"/>
                <a:gd name="T106" fmla="*/ 163 w 439"/>
                <a:gd name="T107" fmla="*/ 126 h 556"/>
                <a:gd name="T108" fmla="*/ 119 w 439"/>
                <a:gd name="T109" fmla="*/ 65 h 556"/>
                <a:gd name="T110" fmla="*/ 77 w 439"/>
                <a:gd name="T111" fmla="*/ 44 h 556"/>
                <a:gd name="T112" fmla="*/ 54 w 439"/>
                <a:gd name="T113" fmla="*/ 51 h 556"/>
                <a:gd name="T114" fmla="*/ 36 w 439"/>
                <a:gd name="T115" fmla="*/ 67 h 556"/>
                <a:gd name="T116" fmla="*/ 22 w 439"/>
                <a:gd name="T117" fmla="*/ 81 h 556"/>
                <a:gd name="T118" fmla="*/ 2 w 439"/>
                <a:gd name="T119" fmla="*/ 78 h 5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9" h="556">
                  <a:moveTo>
                    <a:pt x="0" y="49"/>
                  </a:moveTo>
                  <a:lnTo>
                    <a:pt x="2" y="47"/>
                  </a:lnTo>
                  <a:lnTo>
                    <a:pt x="6" y="39"/>
                  </a:lnTo>
                  <a:lnTo>
                    <a:pt x="11" y="29"/>
                  </a:lnTo>
                  <a:lnTo>
                    <a:pt x="19" y="19"/>
                  </a:lnTo>
                  <a:lnTo>
                    <a:pt x="32" y="10"/>
                  </a:lnTo>
                  <a:lnTo>
                    <a:pt x="46" y="4"/>
                  </a:lnTo>
                  <a:lnTo>
                    <a:pt x="65" y="4"/>
                  </a:lnTo>
                  <a:lnTo>
                    <a:pt x="86" y="11"/>
                  </a:lnTo>
                  <a:lnTo>
                    <a:pt x="90" y="10"/>
                  </a:lnTo>
                  <a:lnTo>
                    <a:pt x="101" y="8"/>
                  </a:lnTo>
                  <a:lnTo>
                    <a:pt x="117" y="5"/>
                  </a:lnTo>
                  <a:lnTo>
                    <a:pt x="140" y="1"/>
                  </a:lnTo>
                  <a:lnTo>
                    <a:pt x="164" y="0"/>
                  </a:lnTo>
                  <a:lnTo>
                    <a:pt x="192" y="0"/>
                  </a:lnTo>
                  <a:lnTo>
                    <a:pt x="219" y="4"/>
                  </a:lnTo>
                  <a:lnTo>
                    <a:pt x="247" y="10"/>
                  </a:lnTo>
                  <a:lnTo>
                    <a:pt x="273" y="19"/>
                  </a:lnTo>
                  <a:lnTo>
                    <a:pt x="300" y="30"/>
                  </a:lnTo>
                  <a:lnTo>
                    <a:pt x="324" y="43"/>
                  </a:lnTo>
                  <a:lnTo>
                    <a:pt x="346" y="58"/>
                  </a:lnTo>
                  <a:lnTo>
                    <a:pt x="366" y="77"/>
                  </a:lnTo>
                  <a:lnTo>
                    <a:pt x="382" y="99"/>
                  </a:lnTo>
                  <a:lnTo>
                    <a:pt x="392" y="127"/>
                  </a:lnTo>
                  <a:lnTo>
                    <a:pt x="395" y="160"/>
                  </a:lnTo>
                  <a:lnTo>
                    <a:pt x="395" y="228"/>
                  </a:lnTo>
                  <a:lnTo>
                    <a:pt x="395" y="287"/>
                  </a:lnTo>
                  <a:lnTo>
                    <a:pt x="400" y="337"/>
                  </a:lnTo>
                  <a:lnTo>
                    <a:pt x="413" y="381"/>
                  </a:lnTo>
                  <a:lnTo>
                    <a:pt x="422" y="403"/>
                  </a:lnTo>
                  <a:lnTo>
                    <a:pt x="431" y="425"/>
                  </a:lnTo>
                  <a:lnTo>
                    <a:pt x="436" y="447"/>
                  </a:lnTo>
                  <a:lnTo>
                    <a:pt x="439" y="468"/>
                  </a:lnTo>
                  <a:lnTo>
                    <a:pt x="439" y="488"/>
                  </a:lnTo>
                  <a:lnTo>
                    <a:pt x="436" y="506"/>
                  </a:lnTo>
                  <a:lnTo>
                    <a:pt x="427" y="521"/>
                  </a:lnTo>
                  <a:lnTo>
                    <a:pt x="413" y="532"/>
                  </a:lnTo>
                  <a:lnTo>
                    <a:pt x="412" y="532"/>
                  </a:lnTo>
                  <a:lnTo>
                    <a:pt x="410" y="535"/>
                  </a:lnTo>
                  <a:lnTo>
                    <a:pt x="407" y="536"/>
                  </a:lnTo>
                  <a:lnTo>
                    <a:pt x="403" y="538"/>
                  </a:lnTo>
                  <a:lnTo>
                    <a:pt x="398" y="540"/>
                  </a:lnTo>
                  <a:lnTo>
                    <a:pt x="390" y="541"/>
                  </a:lnTo>
                  <a:lnTo>
                    <a:pt x="383" y="541"/>
                  </a:lnTo>
                  <a:lnTo>
                    <a:pt x="374" y="540"/>
                  </a:lnTo>
                  <a:lnTo>
                    <a:pt x="378" y="533"/>
                  </a:lnTo>
                  <a:lnTo>
                    <a:pt x="384" y="518"/>
                  </a:lnTo>
                  <a:lnTo>
                    <a:pt x="384" y="499"/>
                  </a:lnTo>
                  <a:lnTo>
                    <a:pt x="374" y="478"/>
                  </a:lnTo>
                  <a:lnTo>
                    <a:pt x="373" y="483"/>
                  </a:lnTo>
                  <a:lnTo>
                    <a:pt x="370" y="497"/>
                  </a:lnTo>
                  <a:lnTo>
                    <a:pt x="363" y="513"/>
                  </a:lnTo>
                  <a:lnTo>
                    <a:pt x="351" y="532"/>
                  </a:lnTo>
                  <a:lnTo>
                    <a:pt x="335" y="547"/>
                  </a:lnTo>
                  <a:lnTo>
                    <a:pt x="312" y="556"/>
                  </a:lnTo>
                  <a:lnTo>
                    <a:pt x="282" y="553"/>
                  </a:lnTo>
                  <a:lnTo>
                    <a:pt x="244" y="538"/>
                  </a:lnTo>
                  <a:lnTo>
                    <a:pt x="247" y="537"/>
                  </a:lnTo>
                  <a:lnTo>
                    <a:pt x="252" y="533"/>
                  </a:lnTo>
                  <a:lnTo>
                    <a:pt x="258" y="528"/>
                  </a:lnTo>
                  <a:lnTo>
                    <a:pt x="265" y="521"/>
                  </a:lnTo>
                  <a:lnTo>
                    <a:pt x="271" y="511"/>
                  </a:lnTo>
                  <a:lnTo>
                    <a:pt x="273" y="498"/>
                  </a:lnTo>
                  <a:lnTo>
                    <a:pt x="272" y="483"/>
                  </a:lnTo>
                  <a:lnTo>
                    <a:pt x="265" y="467"/>
                  </a:lnTo>
                  <a:lnTo>
                    <a:pt x="267" y="468"/>
                  </a:lnTo>
                  <a:lnTo>
                    <a:pt x="276" y="470"/>
                  </a:lnTo>
                  <a:lnTo>
                    <a:pt x="288" y="472"/>
                  </a:lnTo>
                  <a:lnTo>
                    <a:pt x="302" y="472"/>
                  </a:lnTo>
                  <a:lnTo>
                    <a:pt x="316" y="468"/>
                  </a:lnTo>
                  <a:lnTo>
                    <a:pt x="330" y="460"/>
                  </a:lnTo>
                  <a:lnTo>
                    <a:pt x="341" y="445"/>
                  </a:lnTo>
                  <a:lnTo>
                    <a:pt x="348" y="423"/>
                  </a:lnTo>
                  <a:lnTo>
                    <a:pt x="345" y="419"/>
                  </a:lnTo>
                  <a:lnTo>
                    <a:pt x="340" y="413"/>
                  </a:lnTo>
                  <a:lnTo>
                    <a:pt x="332" y="410"/>
                  </a:lnTo>
                  <a:lnTo>
                    <a:pt x="322" y="419"/>
                  </a:lnTo>
                  <a:lnTo>
                    <a:pt x="315" y="428"/>
                  </a:lnTo>
                  <a:lnTo>
                    <a:pt x="305" y="434"/>
                  </a:lnTo>
                  <a:lnTo>
                    <a:pt x="291" y="438"/>
                  </a:lnTo>
                  <a:lnTo>
                    <a:pt x="275" y="437"/>
                  </a:lnTo>
                  <a:lnTo>
                    <a:pt x="257" y="428"/>
                  </a:lnTo>
                  <a:lnTo>
                    <a:pt x="238" y="409"/>
                  </a:lnTo>
                  <a:lnTo>
                    <a:pt x="221" y="377"/>
                  </a:lnTo>
                  <a:lnTo>
                    <a:pt x="203" y="333"/>
                  </a:lnTo>
                  <a:lnTo>
                    <a:pt x="204" y="336"/>
                  </a:lnTo>
                  <a:lnTo>
                    <a:pt x="210" y="342"/>
                  </a:lnTo>
                  <a:lnTo>
                    <a:pt x="218" y="350"/>
                  </a:lnTo>
                  <a:lnTo>
                    <a:pt x="229" y="359"/>
                  </a:lnTo>
                  <a:lnTo>
                    <a:pt x="243" y="367"/>
                  </a:lnTo>
                  <a:lnTo>
                    <a:pt x="258" y="372"/>
                  </a:lnTo>
                  <a:lnTo>
                    <a:pt x="275" y="375"/>
                  </a:lnTo>
                  <a:lnTo>
                    <a:pt x="292" y="371"/>
                  </a:lnTo>
                  <a:lnTo>
                    <a:pt x="296" y="369"/>
                  </a:lnTo>
                  <a:lnTo>
                    <a:pt x="302" y="362"/>
                  </a:lnTo>
                  <a:lnTo>
                    <a:pt x="305" y="355"/>
                  </a:lnTo>
                  <a:lnTo>
                    <a:pt x="299" y="351"/>
                  </a:lnTo>
                  <a:lnTo>
                    <a:pt x="290" y="350"/>
                  </a:lnTo>
                  <a:lnTo>
                    <a:pt x="277" y="347"/>
                  </a:lnTo>
                  <a:lnTo>
                    <a:pt x="261" y="342"/>
                  </a:lnTo>
                  <a:lnTo>
                    <a:pt x="244" y="332"/>
                  </a:lnTo>
                  <a:lnTo>
                    <a:pt x="227" y="318"/>
                  </a:lnTo>
                  <a:lnTo>
                    <a:pt x="212" y="297"/>
                  </a:lnTo>
                  <a:lnTo>
                    <a:pt x="197" y="268"/>
                  </a:lnTo>
                  <a:lnTo>
                    <a:pt x="187" y="230"/>
                  </a:lnTo>
                  <a:lnTo>
                    <a:pt x="177" y="188"/>
                  </a:lnTo>
                  <a:lnTo>
                    <a:pt x="163" y="149"/>
                  </a:lnTo>
                  <a:lnTo>
                    <a:pt x="145" y="112"/>
                  </a:lnTo>
                  <a:lnTo>
                    <a:pt x="126" y="82"/>
                  </a:lnTo>
                  <a:lnTo>
                    <a:pt x="107" y="59"/>
                  </a:lnTo>
                  <a:lnTo>
                    <a:pt x="87" y="44"/>
                  </a:lnTo>
                  <a:lnTo>
                    <a:pt x="68" y="38"/>
                  </a:lnTo>
                  <a:lnTo>
                    <a:pt x="51" y="43"/>
                  </a:lnTo>
                  <a:lnTo>
                    <a:pt x="48" y="45"/>
                  </a:lnTo>
                  <a:lnTo>
                    <a:pt x="41" y="53"/>
                  </a:lnTo>
                  <a:lnTo>
                    <a:pt x="33" y="60"/>
                  </a:lnTo>
                  <a:lnTo>
                    <a:pt x="27" y="67"/>
                  </a:lnTo>
                  <a:lnTo>
                    <a:pt x="19" y="72"/>
                  </a:lnTo>
                  <a:lnTo>
                    <a:pt x="11" y="74"/>
                  </a:lnTo>
                  <a:lnTo>
                    <a:pt x="2" y="69"/>
                  </a:lnTo>
                  <a:lnTo>
                    <a:pt x="0" y="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03" name="Freeform 14"/>
            <p:cNvSpPr>
              <a:spLocks/>
            </p:cNvSpPr>
            <p:nvPr/>
          </p:nvSpPr>
          <p:spPr bwMode="auto">
            <a:xfrm flipH="1">
              <a:off x="1134" y="1454"/>
              <a:ext cx="27" cy="76"/>
            </a:xfrm>
            <a:custGeom>
              <a:avLst/>
              <a:gdLst>
                <a:gd name="T0" fmla="*/ 29 w 26"/>
                <a:gd name="T1" fmla="*/ 61 h 73"/>
                <a:gd name="T2" fmla="*/ 27 w 26"/>
                <a:gd name="T3" fmla="*/ 55 h 73"/>
                <a:gd name="T4" fmla="*/ 26 w 26"/>
                <a:gd name="T5" fmla="*/ 39 h 73"/>
                <a:gd name="T6" fmla="*/ 25 w 26"/>
                <a:gd name="T7" fmla="*/ 21 h 73"/>
                <a:gd name="T8" fmla="*/ 25 w 26"/>
                <a:gd name="T9" fmla="*/ 5 h 73"/>
                <a:gd name="T10" fmla="*/ 24 w 26"/>
                <a:gd name="T11" fmla="*/ 0 h 73"/>
                <a:gd name="T12" fmla="*/ 16 w 26"/>
                <a:gd name="T13" fmla="*/ 4 h 73"/>
                <a:gd name="T14" fmla="*/ 4 w 26"/>
                <a:gd name="T15" fmla="*/ 18 h 73"/>
                <a:gd name="T16" fmla="*/ 0 w 26"/>
                <a:gd name="T17" fmla="*/ 39 h 73"/>
                <a:gd name="T18" fmla="*/ 3 w 26"/>
                <a:gd name="T19" fmla="*/ 64 h 73"/>
                <a:gd name="T20" fmla="*/ 8 w 26"/>
                <a:gd name="T21" fmla="*/ 81 h 73"/>
                <a:gd name="T22" fmla="*/ 19 w 26"/>
                <a:gd name="T23" fmla="*/ 82 h 73"/>
                <a:gd name="T24" fmla="*/ 29 w 26"/>
                <a:gd name="T25" fmla="*/ 61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73">
                  <a:moveTo>
                    <a:pt x="26" y="55"/>
                  </a:moveTo>
                  <a:lnTo>
                    <a:pt x="24" y="49"/>
                  </a:lnTo>
                  <a:lnTo>
                    <a:pt x="23" y="35"/>
                  </a:lnTo>
                  <a:lnTo>
                    <a:pt x="22" y="18"/>
                  </a:lnTo>
                  <a:lnTo>
                    <a:pt x="22" y="5"/>
                  </a:lnTo>
                  <a:lnTo>
                    <a:pt x="21" y="0"/>
                  </a:lnTo>
                  <a:lnTo>
                    <a:pt x="13" y="4"/>
                  </a:lnTo>
                  <a:lnTo>
                    <a:pt x="4" y="15"/>
                  </a:lnTo>
                  <a:lnTo>
                    <a:pt x="0" y="35"/>
                  </a:lnTo>
                  <a:lnTo>
                    <a:pt x="3" y="57"/>
                  </a:lnTo>
                  <a:lnTo>
                    <a:pt x="8" y="72"/>
                  </a:lnTo>
                  <a:lnTo>
                    <a:pt x="16" y="73"/>
                  </a:lnTo>
                  <a:lnTo>
                    <a:pt x="26" y="5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04" name="Freeform 15"/>
            <p:cNvSpPr>
              <a:spLocks/>
            </p:cNvSpPr>
            <p:nvPr/>
          </p:nvSpPr>
          <p:spPr bwMode="auto">
            <a:xfrm flipH="1">
              <a:off x="1164" y="1742"/>
              <a:ext cx="54" cy="165"/>
            </a:xfrm>
            <a:custGeom>
              <a:avLst/>
              <a:gdLst>
                <a:gd name="T0" fmla="*/ 18 w 52"/>
                <a:gd name="T1" fmla="*/ 0 h 158"/>
                <a:gd name="T2" fmla="*/ 11 w 52"/>
                <a:gd name="T3" fmla="*/ 4 h 158"/>
                <a:gd name="T4" fmla="*/ 4 w 52"/>
                <a:gd name="T5" fmla="*/ 18 h 158"/>
                <a:gd name="T6" fmla="*/ 0 w 52"/>
                <a:gd name="T7" fmla="*/ 36 h 158"/>
                <a:gd name="T8" fmla="*/ 8 w 52"/>
                <a:gd name="T9" fmla="*/ 61 h 158"/>
                <a:gd name="T10" fmla="*/ 18 w 52"/>
                <a:gd name="T11" fmla="*/ 77 h 158"/>
                <a:gd name="T12" fmla="*/ 26 w 52"/>
                <a:gd name="T13" fmla="*/ 97 h 158"/>
                <a:gd name="T14" fmla="*/ 32 w 52"/>
                <a:gd name="T15" fmla="*/ 118 h 158"/>
                <a:gd name="T16" fmla="*/ 37 w 52"/>
                <a:gd name="T17" fmla="*/ 137 h 158"/>
                <a:gd name="T18" fmla="*/ 37 w 52"/>
                <a:gd name="T19" fmla="*/ 155 h 158"/>
                <a:gd name="T20" fmla="*/ 35 w 52"/>
                <a:gd name="T21" fmla="*/ 168 h 158"/>
                <a:gd name="T22" fmla="*/ 27 w 52"/>
                <a:gd name="T23" fmla="*/ 174 h 158"/>
                <a:gd name="T24" fmla="*/ 10 w 52"/>
                <a:gd name="T25" fmla="*/ 173 h 158"/>
                <a:gd name="T26" fmla="*/ 11 w 52"/>
                <a:gd name="T27" fmla="*/ 173 h 158"/>
                <a:gd name="T28" fmla="*/ 17 w 52"/>
                <a:gd name="T29" fmla="*/ 175 h 158"/>
                <a:gd name="T30" fmla="*/ 21 w 52"/>
                <a:gd name="T31" fmla="*/ 178 h 158"/>
                <a:gd name="T32" fmla="*/ 27 w 52"/>
                <a:gd name="T33" fmla="*/ 179 h 158"/>
                <a:gd name="T34" fmla="*/ 33 w 52"/>
                <a:gd name="T35" fmla="*/ 180 h 158"/>
                <a:gd name="T36" fmla="*/ 41 w 52"/>
                <a:gd name="T37" fmla="*/ 179 h 158"/>
                <a:gd name="T38" fmla="*/ 50 w 52"/>
                <a:gd name="T39" fmla="*/ 175 h 158"/>
                <a:gd name="T40" fmla="*/ 58 w 52"/>
                <a:gd name="T41" fmla="*/ 170 h 158"/>
                <a:gd name="T42" fmla="*/ 56 w 52"/>
                <a:gd name="T43" fmla="*/ 164 h 158"/>
                <a:gd name="T44" fmla="*/ 51 w 52"/>
                <a:gd name="T45" fmla="*/ 147 h 158"/>
                <a:gd name="T46" fmla="*/ 45 w 52"/>
                <a:gd name="T47" fmla="*/ 123 h 158"/>
                <a:gd name="T48" fmla="*/ 35 w 52"/>
                <a:gd name="T49" fmla="*/ 95 h 158"/>
                <a:gd name="T50" fmla="*/ 27 w 52"/>
                <a:gd name="T51" fmla="*/ 67 h 158"/>
                <a:gd name="T52" fmla="*/ 22 w 52"/>
                <a:gd name="T53" fmla="*/ 36 h 158"/>
                <a:gd name="T54" fmla="*/ 18 w 52"/>
                <a:gd name="T55" fmla="*/ 15 h 158"/>
                <a:gd name="T56" fmla="*/ 18 w 52"/>
                <a:gd name="T57" fmla="*/ 0 h 1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2" h="158">
                  <a:moveTo>
                    <a:pt x="15" y="0"/>
                  </a:moveTo>
                  <a:lnTo>
                    <a:pt x="11" y="4"/>
                  </a:lnTo>
                  <a:lnTo>
                    <a:pt x="4" y="15"/>
                  </a:lnTo>
                  <a:lnTo>
                    <a:pt x="0" y="32"/>
                  </a:lnTo>
                  <a:lnTo>
                    <a:pt x="8" y="54"/>
                  </a:lnTo>
                  <a:lnTo>
                    <a:pt x="15" y="68"/>
                  </a:lnTo>
                  <a:lnTo>
                    <a:pt x="23" y="85"/>
                  </a:lnTo>
                  <a:lnTo>
                    <a:pt x="29" y="103"/>
                  </a:lnTo>
                  <a:lnTo>
                    <a:pt x="34" y="120"/>
                  </a:lnTo>
                  <a:lnTo>
                    <a:pt x="34" y="136"/>
                  </a:lnTo>
                  <a:lnTo>
                    <a:pt x="32" y="147"/>
                  </a:lnTo>
                  <a:lnTo>
                    <a:pt x="24" y="153"/>
                  </a:lnTo>
                  <a:lnTo>
                    <a:pt x="10" y="152"/>
                  </a:lnTo>
                  <a:lnTo>
                    <a:pt x="11" y="152"/>
                  </a:lnTo>
                  <a:lnTo>
                    <a:pt x="14" y="154"/>
                  </a:lnTo>
                  <a:lnTo>
                    <a:pt x="18" y="156"/>
                  </a:lnTo>
                  <a:lnTo>
                    <a:pt x="24" y="157"/>
                  </a:lnTo>
                  <a:lnTo>
                    <a:pt x="30" y="158"/>
                  </a:lnTo>
                  <a:lnTo>
                    <a:pt x="37" y="157"/>
                  </a:lnTo>
                  <a:lnTo>
                    <a:pt x="44" y="154"/>
                  </a:lnTo>
                  <a:lnTo>
                    <a:pt x="52" y="149"/>
                  </a:lnTo>
                  <a:lnTo>
                    <a:pt x="50" y="144"/>
                  </a:lnTo>
                  <a:lnTo>
                    <a:pt x="45" y="129"/>
                  </a:lnTo>
                  <a:lnTo>
                    <a:pt x="39" y="108"/>
                  </a:lnTo>
                  <a:lnTo>
                    <a:pt x="32" y="83"/>
                  </a:lnTo>
                  <a:lnTo>
                    <a:pt x="24" y="58"/>
                  </a:lnTo>
                  <a:lnTo>
                    <a:pt x="19" y="32"/>
                  </a:lnTo>
                  <a:lnTo>
                    <a:pt x="15" y="12"/>
                  </a:lnTo>
                  <a:lnTo>
                    <a:pt x="1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05" name="Freeform 16"/>
            <p:cNvSpPr>
              <a:spLocks/>
            </p:cNvSpPr>
            <p:nvPr/>
          </p:nvSpPr>
          <p:spPr bwMode="auto">
            <a:xfrm flipH="1">
              <a:off x="934" y="2345"/>
              <a:ext cx="21" cy="44"/>
            </a:xfrm>
            <a:custGeom>
              <a:avLst/>
              <a:gdLst>
                <a:gd name="T0" fmla="*/ 0 w 20"/>
                <a:gd name="T1" fmla="*/ 48 h 42"/>
                <a:gd name="T2" fmla="*/ 0 w 20"/>
                <a:gd name="T3" fmla="*/ 44 h 42"/>
                <a:gd name="T4" fmla="*/ 0 w 20"/>
                <a:gd name="T5" fmla="*/ 31 h 42"/>
                <a:gd name="T6" fmla="*/ 2 w 20"/>
                <a:gd name="T7" fmla="*/ 18 h 42"/>
                <a:gd name="T8" fmla="*/ 13 w 20"/>
                <a:gd name="T9" fmla="*/ 3 h 42"/>
                <a:gd name="T10" fmla="*/ 21 w 20"/>
                <a:gd name="T11" fmla="*/ 0 h 42"/>
                <a:gd name="T12" fmla="*/ 23 w 20"/>
                <a:gd name="T13" fmla="*/ 5 h 42"/>
                <a:gd name="T14" fmla="*/ 23 w 20"/>
                <a:gd name="T15" fmla="*/ 18 h 42"/>
                <a:gd name="T16" fmla="*/ 21 w 20"/>
                <a:gd name="T17" fmla="*/ 28 h 42"/>
                <a:gd name="T18" fmla="*/ 17 w 20"/>
                <a:gd name="T19" fmla="*/ 39 h 42"/>
                <a:gd name="T20" fmla="*/ 13 w 20"/>
                <a:gd name="T21" fmla="*/ 44 h 42"/>
                <a:gd name="T22" fmla="*/ 5 w 20"/>
                <a:gd name="T23" fmla="*/ 48 h 42"/>
                <a:gd name="T24" fmla="*/ 0 w 20"/>
                <a:gd name="T25" fmla="*/ 48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42">
                  <a:moveTo>
                    <a:pt x="0" y="42"/>
                  </a:moveTo>
                  <a:lnTo>
                    <a:pt x="0" y="38"/>
                  </a:lnTo>
                  <a:lnTo>
                    <a:pt x="0" y="28"/>
                  </a:lnTo>
                  <a:lnTo>
                    <a:pt x="2" y="15"/>
                  </a:lnTo>
                  <a:lnTo>
                    <a:pt x="10" y="3"/>
                  </a:lnTo>
                  <a:lnTo>
                    <a:pt x="18" y="0"/>
                  </a:lnTo>
                  <a:lnTo>
                    <a:pt x="20" y="5"/>
                  </a:lnTo>
                  <a:lnTo>
                    <a:pt x="20" y="15"/>
                  </a:lnTo>
                  <a:lnTo>
                    <a:pt x="18" y="25"/>
                  </a:lnTo>
                  <a:lnTo>
                    <a:pt x="14" y="33"/>
                  </a:lnTo>
                  <a:lnTo>
                    <a:pt x="10" y="38"/>
                  </a:lnTo>
                  <a:lnTo>
                    <a:pt x="5" y="42"/>
                  </a:lnTo>
                  <a:lnTo>
                    <a:pt x="0" y="42"/>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06" name="Freeform 17"/>
            <p:cNvSpPr>
              <a:spLocks/>
            </p:cNvSpPr>
            <p:nvPr/>
          </p:nvSpPr>
          <p:spPr bwMode="auto">
            <a:xfrm flipH="1">
              <a:off x="960" y="2261"/>
              <a:ext cx="162" cy="250"/>
            </a:xfrm>
            <a:custGeom>
              <a:avLst/>
              <a:gdLst>
                <a:gd name="T0" fmla="*/ 174 w 156"/>
                <a:gd name="T1" fmla="*/ 19 h 240"/>
                <a:gd name="T2" fmla="*/ 169 w 156"/>
                <a:gd name="T3" fmla="*/ 24 h 240"/>
                <a:gd name="T4" fmla="*/ 155 w 156"/>
                <a:gd name="T5" fmla="*/ 38 h 240"/>
                <a:gd name="T6" fmla="*/ 136 w 156"/>
                <a:gd name="T7" fmla="*/ 60 h 240"/>
                <a:gd name="T8" fmla="*/ 113 w 156"/>
                <a:gd name="T9" fmla="*/ 92 h 240"/>
                <a:gd name="T10" fmla="*/ 88 w 156"/>
                <a:gd name="T11" fmla="*/ 129 h 240"/>
                <a:gd name="T12" fmla="*/ 65 w 156"/>
                <a:gd name="T13" fmla="*/ 172 h 240"/>
                <a:gd name="T14" fmla="*/ 49 w 156"/>
                <a:gd name="T15" fmla="*/ 220 h 240"/>
                <a:gd name="T16" fmla="*/ 37 w 156"/>
                <a:gd name="T17" fmla="*/ 271 h 240"/>
                <a:gd name="T18" fmla="*/ 34 w 156"/>
                <a:gd name="T19" fmla="*/ 266 h 240"/>
                <a:gd name="T20" fmla="*/ 28 w 156"/>
                <a:gd name="T21" fmla="*/ 252 h 240"/>
                <a:gd name="T22" fmla="*/ 21 w 156"/>
                <a:gd name="T23" fmla="*/ 227 h 240"/>
                <a:gd name="T24" fmla="*/ 10 w 156"/>
                <a:gd name="T25" fmla="*/ 194 h 240"/>
                <a:gd name="T26" fmla="*/ 4 w 156"/>
                <a:gd name="T27" fmla="*/ 155 h 240"/>
                <a:gd name="T28" fmla="*/ 0 w 156"/>
                <a:gd name="T29" fmla="*/ 109 h 240"/>
                <a:gd name="T30" fmla="*/ 2 w 156"/>
                <a:gd name="T31" fmla="*/ 56 h 240"/>
                <a:gd name="T32" fmla="*/ 11 w 156"/>
                <a:gd name="T33" fmla="*/ 0 h 240"/>
                <a:gd name="T34" fmla="*/ 17 w 156"/>
                <a:gd name="T35" fmla="*/ 3 h 240"/>
                <a:gd name="T36" fmla="*/ 24 w 156"/>
                <a:gd name="T37" fmla="*/ 10 h 240"/>
                <a:gd name="T38" fmla="*/ 37 w 156"/>
                <a:gd name="T39" fmla="*/ 22 h 240"/>
                <a:gd name="T40" fmla="*/ 56 w 156"/>
                <a:gd name="T41" fmla="*/ 29 h 240"/>
                <a:gd name="T42" fmla="*/ 79 w 156"/>
                <a:gd name="T43" fmla="*/ 36 h 240"/>
                <a:gd name="T44" fmla="*/ 108 w 156"/>
                <a:gd name="T45" fmla="*/ 40 h 240"/>
                <a:gd name="T46" fmla="*/ 139 w 156"/>
                <a:gd name="T47" fmla="*/ 33 h 240"/>
                <a:gd name="T48" fmla="*/ 174 w 156"/>
                <a:gd name="T49" fmla="*/ 19 h 2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6" h="240">
                  <a:moveTo>
                    <a:pt x="156" y="16"/>
                  </a:moveTo>
                  <a:lnTo>
                    <a:pt x="151" y="21"/>
                  </a:lnTo>
                  <a:lnTo>
                    <a:pt x="138" y="34"/>
                  </a:lnTo>
                  <a:lnTo>
                    <a:pt x="121" y="54"/>
                  </a:lnTo>
                  <a:lnTo>
                    <a:pt x="101" y="81"/>
                  </a:lnTo>
                  <a:lnTo>
                    <a:pt x="79" y="114"/>
                  </a:lnTo>
                  <a:lnTo>
                    <a:pt x="59" y="152"/>
                  </a:lnTo>
                  <a:lnTo>
                    <a:pt x="43" y="195"/>
                  </a:lnTo>
                  <a:lnTo>
                    <a:pt x="34" y="240"/>
                  </a:lnTo>
                  <a:lnTo>
                    <a:pt x="31" y="235"/>
                  </a:lnTo>
                  <a:lnTo>
                    <a:pt x="25" y="223"/>
                  </a:lnTo>
                  <a:lnTo>
                    <a:pt x="18" y="201"/>
                  </a:lnTo>
                  <a:lnTo>
                    <a:pt x="10" y="172"/>
                  </a:lnTo>
                  <a:lnTo>
                    <a:pt x="4" y="137"/>
                  </a:lnTo>
                  <a:lnTo>
                    <a:pt x="0" y="97"/>
                  </a:lnTo>
                  <a:lnTo>
                    <a:pt x="2" y="50"/>
                  </a:lnTo>
                  <a:lnTo>
                    <a:pt x="11" y="0"/>
                  </a:lnTo>
                  <a:lnTo>
                    <a:pt x="14" y="3"/>
                  </a:lnTo>
                  <a:lnTo>
                    <a:pt x="21" y="10"/>
                  </a:lnTo>
                  <a:lnTo>
                    <a:pt x="34" y="19"/>
                  </a:lnTo>
                  <a:lnTo>
                    <a:pt x="50" y="26"/>
                  </a:lnTo>
                  <a:lnTo>
                    <a:pt x="70" y="33"/>
                  </a:lnTo>
                  <a:lnTo>
                    <a:pt x="96" y="35"/>
                  </a:lnTo>
                  <a:lnTo>
                    <a:pt x="124" y="30"/>
                  </a:lnTo>
                  <a:lnTo>
                    <a:pt x="156"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07" name="Freeform 18"/>
            <p:cNvSpPr>
              <a:spLocks/>
            </p:cNvSpPr>
            <p:nvPr/>
          </p:nvSpPr>
          <p:spPr bwMode="auto">
            <a:xfrm flipH="1">
              <a:off x="826" y="2808"/>
              <a:ext cx="108" cy="117"/>
            </a:xfrm>
            <a:custGeom>
              <a:avLst/>
              <a:gdLst>
                <a:gd name="T0" fmla="*/ 60 w 104"/>
                <a:gd name="T1" fmla="*/ 0 h 112"/>
                <a:gd name="T2" fmla="*/ 60 w 104"/>
                <a:gd name="T3" fmla="*/ 2 h 112"/>
                <a:gd name="T4" fmla="*/ 58 w 104"/>
                <a:gd name="T5" fmla="*/ 10 h 112"/>
                <a:gd name="T6" fmla="*/ 55 w 104"/>
                <a:gd name="T7" fmla="*/ 25 h 112"/>
                <a:gd name="T8" fmla="*/ 50 w 104"/>
                <a:gd name="T9" fmla="*/ 41 h 112"/>
                <a:gd name="T10" fmla="*/ 43 w 104"/>
                <a:gd name="T11" fmla="*/ 56 h 112"/>
                <a:gd name="T12" fmla="*/ 33 w 104"/>
                <a:gd name="T13" fmla="*/ 73 h 112"/>
                <a:gd name="T14" fmla="*/ 23 w 104"/>
                <a:gd name="T15" fmla="*/ 85 h 112"/>
                <a:gd name="T16" fmla="*/ 9 w 104"/>
                <a:gd name="T17" fmla="*/ 96 h 112"/>
                <a:gd name="T18" fmla="*/ 1 w 104"/>
                <a:gd name="T19" fmla="*/ 102 h 112"/>
                <a:gd name="T20" fmla="*/ 0 w 104"/>
                <a:gd name="T21" fmla="*/ 108 h 112"/>
                <a:gd name="T22" fmla="*/ 6 w 104"/>
                <a:gd name="T23" fmla="*/ 114 h 112"/>
                <a:gd name="T24" fmla="*/ 18 w 104"/>
                <a:gd name="T25" fmla="*/ 119 h 112"/>
                <a:gd name="T26" fmla="*/ 29 w 104"/>
                <a:gd name="T27" fmla="*/ 122 h 112"/>
                <a:gd name="T28" fmla="*/ 41 w 104"/>
                <a:gd name="T29" fmla="*/ 124 h 112"/>
                <a:gd name="T30" fmla="*/ 51 w 104"/>
                <a:gd name="T31" fmla="*/ 127 h 112"/>
                <a:gd name="T32" fmla="*/ 54 w 104"/>
                <a:gd name="T33" fmla="*/ 127 h 112"/>
                <a:gd name="T34" fmla="*/ 58 w 104"/>
                <a:gd name="T35" fmla="*/ 125 h 112"/>
                <a:gd name="T36" fmla="*/ 69 w 104"/>
                <a:gd name="T37" fmla="*/ 122 h 112"/>
                <a:gd name="T38" fmla="*/ 85 w 104"/>
                <a:gd name="T39" fmla="*/ 114 h 112"/>
                <a:gd name="T40" fmla="*/ 99 w 104"/>
                <a:gd name="T41" fmla="*/ 101 h 112"/>
                <a:gd name="T42" fmla="*/ 111 w 104"/>
                <a:gd name="T43" fmla="*/ 84 h 112"/>
                <a:gd name="T44" fmla="*/ 116 w 104"/>
                <a:gd name="T45" fmla="*/ 63 h 112"/>
                <a:gd name="T46" fmla="*/ 114 w 104"/>
                <a:gd name="T47" fmla="*/ 33 h 112"/>
                <a:gd name="T48" fmla="*/ 97 w 104"/>
                <a:gd name="T49" fmla="*/ 0 h 112"/>
                <a:gd name="T50" fmla="*/ 60 w 104"/>
                <a:gd name="T51" fmla="*/ 0 h 1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4" h="112">
                  <a:moveTo>
                    <a:pt x="54" y="0"/>
                  </a:moveTo>
                  <a:lnTo>
                    <a:pt x="54" y="2"/>
                  </a:lnTo>
                  <a:lnTo>
                    <a:pt x="52" y="10"/>
                  </a:lnTo>
                  <a:lnTo>
                    <a:pt x="49" y="22"/>
                  </a:lnTo>
                  <a:lnTo>
                    <a:pt x="44" y="35"/>
                  </a:lnTo>
                  <a:lnTo>
                    <a:pt x="38" y="50"/>
                  </a:lnTo>
                  <a:lnTo>
                    <a:pt x="30" y="64"/>
                  </a:lnTo>
                  <a:lnTo>
                    <a:pt x="20" y="75"/>
                  </a:lnTo>
                  <a:lnTo>
                    <a:pt x="9" y="84"/>
                  </a:lnTo>
                  <a:lnTo>
                    <a:pt x="1" y="90"/>
                  </a:lnTo>
                  <a:lnTo>
                    <a:pt x="0" y="95"/>
                  </a:lnTo>
                  <a:lnTo>
                    <a:pt x="6" y="100"/>
                  </a:lnTo>
                  <a:lnTo>
                    <a:pt x="15" y="104"/>
                  </a:lnTo>
                  <a:lnTo>
                    <a:pt x="26" y="107"/>
                  </a:lnTo>
                  <a:lnTo>
                    <a:pt x="37" y="109"/>
                  </a:lnTo>
                  <a:lnTo>
                    <a:pt x="45" y="112"/>
                  </a:lnTo>
                  <a:lnTo>
                    <a:pt x="48" y="112"/>
                  </a:lnTo>
                  <a:lnTo>
                    <a:pt x="52" y="110"/>
                  </a:lnTo>
                  <a:lnTo>
                    <a:pt x="62" y="107"/>
                  </a:lnTo>
                  <a:lnTo>
                    <a:pt x="76" y="100"/>
                  </a:lnTo>
                  <a:lnTo>
                    <a:pt x="88" y="89"/>
                  </a:lnTo>
                  <a:lnTo>
                    <a:pt x="99" y="74"/>
                  </a:lnTo>
                  <a:lnTo>
                    <a:pt x="104" y="55"/>
                  </a:lnTo>
                  <a:lnTo>
                    <a:pt x="102" y="30"/>
                  </a:lnTo>
                  <a:lnTo>
                    <a:pt x="87" y="0"/>
                  </a:ln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08" name="Freeform 19"/>
            <p:cNvSpPr>
              <a:spLocks/>
            </p:cNvSpPr>
            <p:nvPr/>
          </p:nvSpPr>
          <p:spPr bwMode="auto">
            <a:xfrm flipH="1">
              <a:off x="1857" y="2478"/>
              <a:ext cx="74" cy="120"/>
            </a:xfrm>
            <a:custGeom>
              <a:avLst/>
              <a:gdLst>
                <a:gd name="T0" fmla="*/ 45 w 71"/>
                <a:gd name="T1" fmla="*/ 0 h 116"/>
                <a:gd name="T2" fmla="*/ 45 w 71"/>
                <a:gd name="T3" fmla="*/ 3 h 116"/>
                <a:gd name="T4" fmla="*/ 46 w 71"/>
                <a:gd name="T5" fmla="*/ 12 h 116"/>
                <a:gd name="T6" fmla="*/ 46 w 71"/>
                <a:gd name="T7" fmla="*/ 28 h 116"/>
                <a:gd name="T8" fmla="*/ 45 w 71"/>
                <a:gd name="T9" fmla="*/ 43 h 116"/>
                <a:gd name="T10" fmla="*/ 38 w 71"/>
                <a:gd name="T11" fmla="*/ 62 h 116"/>
                <a:gd name="T12" fmla="*/ 30 w 71"/>
                <a:gd name="T13" fmla="*/ 77 h 116"/>
                <a:gd name="T14" fmla="*/ 19 w 71"/>
                <a:gd name="T15" fmla="*/ 90 h 116"/>
                <a:gd name="T16" fmla="*/ 0 w 71"/>
                <a:gd name="T17" fmla="*/ 98 h 116"/>
                <a:gd name="T18" fmla="*/ 38 w 71"/>
                <a:gd name="T19" fmla="*/ 128 h 116"/>
                <a:gd name="T20" fmla="*/ 44 w 71"/>
                <a:gd name="T21" fmla="*/ 125 h 116"/>
                <a:gd name="T22" fmla="*/ 51 w 71"/>
                <a:gd name="T23" fmla="*/ 115 h 116"/>
                <a:gd name="T24" fmla="*/ 63 w 71"/>
                <a:gd name="T25" fmla="*/ 97 h 116"/>
                <a:gd name="T26" fmla="*/ 75 w 71"/>
                <a:gd name="T27" fmla="*/ 77 h 116"/>
                <a:gd name="T28" fmla="*/ 80 w 71"/>
                <a:gd name="T29" fmla="*/ 57 h 116"/>
                <a:gd name="T30" fmla="*/ 80 w 71"/>
                <a:gd name="T31" fmla="*/ 34 h 116"/>
                <a:gd name="T32" fmla="*/ 70 w 71"/>
                <a:gd name="T33" fmla="*/ 13 h 116"/>
                <a:gd name="T34" fmla="*/ 45 w 71"/>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1" h="116">
                  <a:moveTo>
                    <a:pt x="39" y="0"/>
                  </a:moveTo>
                  <a:lnTo>
                    <a:pt x="39" y="3"/>
                  </a:lnTo>
                  <a:lnTo>
                    <a:pt x="40" y="12"/>
                  </a:lnTo>
                  <a:lnTo>
                    <a:pt x="40" y="25"/>
                  </a:lnTo>
                  <a:lnTo>
                    <a:pt x="39" y="40"/>
                  </a:lnTo>
                  <a:lnTo>
                    <a:pt x="34" y="56"/>
                  </a:lnTo>
                  <a:lnTo>
                    <a:pt x="27" y="70"/>
                  </a:lnTo>
                  <a:lnTo>
                    <a:pt x="16" y="81"/>
                  </a:lnTo>
                  <a:lnTo>
                    <a:pt x="0" y="89"/>
                  </a:lnTo>
                  <a:lnTo>
                    <a:pt x="34" y="116"/>
                  </a:lnTo>
                  <a:lnTo>
                    <a:pt x="38" y="113"/>
                  </a:lnTo>
                  <a:lnTo>
                    <a:pt x="45" y="103"/>
                  </a:lnTo>
                  <a:lnTo>
                    <a:pt x="56" y="88"/>
                  </a:lnTo>
                  <a:lnTo>
                    <a:pt x="66" y="70"/>
                  </a:lnTo>
                  <a:lnTo>
                    <a:pt x="71" y="51"/>
                  </a:lnTo>
                  <a:lnTo>
                    <a:pt x="71" y="31"/>
                  </a:lnTo>
                  <a:lnTo>
                    <a:pt x="61" y="13"/>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09" name="Freeform 20"/>
            <p:cNvSpPr>
              <a:spLocks/>
            </p:cNvSpPr>
            <p:nvPr/>
          </p:nvSpPr>
          <p:spPr bwMode="auto">
            <a:xfrm flipH="1">
              <a:off x="738" y="2064"/>
              <a:ext cx="151" cy="216"/>
            </a:xfrm>
            <a:custGeom>
              <a:avLst/>
              <a:gdLst>
                <a:gd name="T0" fmla="*/ 142 w 146"/>
                <a:gd name="T1" fmla="*/ 0 h 208"/>
                <a:gd name="T2" fmla="*/ 140 w 146"/>
                <a:gd name="T3" fmla="*/ 5 h 208"/>
                <a:gd name="T4" fmla="*/ 137 w 146"/>
                <a:gd name="T5" fmla="*/ 21 h 208"/>
                <a:gd name="T6" fmla="*/ 129 w 146"/>
                <a:gd name="T7" fmla="*/ 43 h 208"/>
                <a:gd name="T8" fmla="*/ 117 w 146"/>
                <a:gd name="T9" fmla="*/ 71 h 208"/>
                <a:gd name="T10" fmla="*/ 98 w 146"/>
                <a:gd name="T11" fmla="*/ 104 h 208"/>
                <a:gd name="T12" fmla="*/ 72 w 146"/>
                <a:gd name="T13" fmla="*/ 137 h 208"/>
                <a:gd name="T14" fmla="*/ 41 w 146"/>
                <a:gd name="T15" fmla="*/ 173 h 208"/>
                <a:gd name="T16" fmla="*/ 0 w 146"/>
                <a:gd name="T17" fmla="*/ 207 h 208"/>
                <a:gd name="T18" fmla="*/ 1 w 146"/>
                <a:gd name="T19" fmla="*/ 211 h 208"/>
                <a:gd name="T20" fmla="*/ 7 w 146"/>
                <a:gd name="T21" fmla="*/ 216 h 208"/>
                <a:gd name="T22" fmla="*/ 18 w 146"/>
                <a:gd name="T23" fmla="*/ 223 h 208"/>
                <a:gd name="T24" fmla="*/ 30 w 146"/>
                <a:gd name="T25" fmla="*/ 230 h 208"/>
                <a:gd name="T26" fmla="*/ 44 w 146"/>
                <a:gd name="T27" fmla="*/ 233 h 208"/>
                <a:gd name="T28" fmla="*/ 65 w 146"/>
                <a:gd name="T29" fmla="*/ 230 h 208"/>
                <a:gd name="T30" fmla="*/ 87 w 146"/>
                <a:gd name="T31" fmla="*/ 220 h 208"/>
                <a:gd name="T32" fmla="*/ 111 w 146"/>
                <a:gd name="T33" fmla="*/ 200 h 208"/>
                <a:gd name="T34" fmla="*/ 133 w 146"/>
                <a:gd name="T35" fmla="*/ 174 h 208"/>
                <a:gd name="T36" fmla="*/ 149 w 146"/>
                <a:gd name="T37" fmla="*/ 151 h 208"/>
                <a:gd name="T38" fmla="*/ 157 w 146"/>
                <a:gd name="T39" fmla="*/ 127 h 208"/>
                <a:gd name="T40" fmla="*/ 161 w 146"/>
                <a:gd name="T41" fmla="*/ 103 h 208"/>
                <a:gd name="T42" fmla="*/ 161 w 146"/>
                <a:gd name="T43" fmla="*/ 78 h 208"/>
                <a:gd name="T44" fmla="*/ 157 w 146"/>
                <a:gd name="T45" fmla="*/ 54 h 208"/>
                <a:gd name="T46" fmla="*/ 151 w 146"/>
                <a:gd name="T47" fmla="*/ 27 h 208"/>
                <a:gd name="T48" fmla="*/ 142 w 146"/>
                <a:gd name="T49" fmla="*/ 0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46" h="208">
                  <a:moveTo>
                    <a:pt x="128" y="0"/>
                  </a:moveTo>
                  <a:lnTo>
                    <a:pt x="127" y="5"/>
                  </a:lnTo>
                  <a:lnTo>
                    <a:pt x="124" y="18"/>
                  </a:lnTo>
                  <a:lnTo>
                    <a:pt x="117" y="38"/>
                  </a:lnTo>
                  <a:lnTo>
                    <a:pt x="105" y="63"/>
                  </a:lnTo>
                  <a:lnTo>
                    <a:pt x="89" y="92"/>
                  </a:lnTo>
                  <a:lnTo>
                    <a:pt x="66" y="122"/>
                  </a:lnTo>
                  <a:lnTo>
                    <a:pt x="38" y="155"/>
                  </a:lnTo>
                  <a:lnTo>
                    <a:pt x="0" y="185"/>
                  </a:lnTo>
                  <a:lnTo>
                    <a:pt x="1" y="188"/>
                  </a:lnTo>
                  <a:lnTo>
                    <a:pt x="7" y="193"/>
                  </a:lnTo>
                  <a:lnTo>
                    <a:pt x="15" y="199"/>
                  </a:lnTo>
                  <a:lnTo>
                    <a:pt x="27" y="205"/>
                  </a:lnTo>
                  <a:lnTo>
                    <a:pt x="41" y="208"/>
                  </a:lnTo>
                  <a:lnTo>
                    <a:pt x="59" y="205"/>
                  </a:lnTo>
                  <a:lnTo>
                    <a:pt x="78" y="196"/>
                  </a:lnTo>
                  <a:lnTo>
                    <a:pt x="100" y="179"/>
                  </a:lnTo>
                  <a:lnTo>
                    <a:pt x="121" y="156"/>
                  </a:lnTo>
                  <a:lnTo>
                    <a:pt x="134" y="135"/>
                  </a:lnTo>
                  <a:lnTo>
                    <a:pt x="142" y="113"/>
                  </a:lnTo>
                  <a:lnTo>
                    <a:pt x="146" y="91"/>
                  </a:lnTo>
                  <a:lnTo>
                    <a:pt x="146" y="69"/>
                  </a:lnTo>
                  <a:lnTo>
                    <a:pt x="142" y="48"/>
                  </a:lnTo>
                  <a:lnTo>
                    <a:pt x="136" y="24"/>
                  </a:lnTo>
                  <a:lnTo>
                    <a:pt x="128"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10" name="Freeform 21"/>
            <p:cNvSpPr>
              <a:spLocks/>
            </p:cNvSpPr>
            <p:nvPr/>
          </p:nvSpPr>
          <p:spPr bwMode="auto">
            <a:xfrm flipH="1">
              <a:off x="483" y="2087"/>
              <a:ext cx="603" cy="773"/>
            </a:xfrm>
            <a:custGeom>
              <a:avLst/>
              <a:gdLst>
                <a:gd name="T0" fmla="*/ 409 w 580"/>
                <a:gd name="T1" fmla="*/ 6 h 743"/>
                <a:gd name="T2" fmla="*/ 418 w 580"/>
                <a:gd name="T3" fmla="*/ 52 h 743"/>
                <a:gd name="T4" fmla="*/ 420 w 580"/>
                <a:gd name="T5" fmla="*/ 122 h 743"/>
                <a:gd name="T6" fmla="*/ 396 w 580"/>
                <a:gd name="T7" fmla="*/ 188 h 743"/>
                <a:gd name="T8" fmla="*/ 340 w 580"/>
                <a:gd name="T9" fmla="*/ 232 h 743"/>
                <a:gd name="T10" fmla="*/ 305 w 580"/>
                <a:gd name="T11" fmla="*/ 250 h 743"/>
                <a:gd name="T12" fmla="*/ 290 w 580"/>
                <a:gd name="T13" fmla="*/ 254 h 743"/>
                <a:gd name="T14" fmla="*/ 287 w 580"/>
                <a:gd name="T15" fmla="*/ 252 h 743"/>
                <a:gd name="T16" fmla="*/ 285 w 580"/>
                <a:gd name="T17" fmla="*/ 258 h 743"/>
                <a:gd name="T18" fmla="*/ 272 w 580"/>
                <a:gd name="T19" fmla="*/ 297 h 743"/>
                <a:gd name="T20" fmla="*/ 242 w 580"/>
                <a:gd name="T21" fmla="*/ 354 h 743"/>
                <a:gd name="T22" fmla="*/ 192 w 580"/>
                <a:gd name="T23" fmla="*/ 408 h 743"/>
                <a:gd name="T24" fmla="*/ 126 w 580"/>
                <a:gd name="T25" fmla="*/ 445 h 743"/>
                <a:gd name="T26" fmla="*/ 59 w 580"/>
                <a:gd name="T27" fmla="*/ 495 h 743"/>
                <a:gd name="T28" fmla="*/ 11 w 580"/>
                <a:gd name="T29" fmla="*/ 586 h 743"/>
                <a:gd name="T30" fmla="*/ 0 w 580"/>
                <a:gd name="T31" fmla="*/ 733 h 743"/>
                <a:gd name="T32" fmla="*/ 16 w 580"/>
                <a:gd name="T33" fmla="*/ 835 h 743"/>
                <a:gd name="T34" fmla="*/ 36 w 580"/>
                <a:gd name="T35" fmla="*/ 821 h 743"/>
                <a:gd name="T36" fmla="*/ 62 w 580"/>
                <a:gd name="T37" fmla="*/ 799 h 743"/>
                <a:gd name="T38" fmla="*/ 76 w 580"/>
                <a:gd name="T39" fmla="*/ 771 h 743"/>
                <a:gd name="T40" fmla="*/ 60 w 580"/>
                <a:gd name="T41" fmla="*/ 739 h 743"/>
                <a:gd name="T42" fmla="*/ 37 w 580"/>
                <a:gd name="T43" fmla="*/ 695 h 743"/>
                <a:gd name="T44" fmla="*/ 30 w 580"/>
                <a:gd name="T45" fmla="*/ 644 h 743"/>
                <a:gd name="T46" fmla="*/ 51 w 580"/>
                <a:gd name="T47" fmla="*/ 594 h 743"/>
                <a:gd name="T48" fmla="*/ 80 w 580"/>
                <a:gd name="T49" fmla="*/ 574 h 743"/>
                <a:gd name="T50" fmla="*/ 82 w 580"/>
                <a:gd name="T51" fmla="*/ 593 h 743"/>
                <a:gd name="T52" fmla="*/ 94 w 580"/>
                <a:gd name="T53" fmla="*/ 622 h 743"/>
                <a:gd name="T54" fmla="*/ 121 w 580"/>
                <a:gd name="T55" fmla="*/ 653 h 743"/>
                <a:gd name="T56" fmla="*/ 163 w 580"/>
                <a:gd name="T57" fmla="*/ 678 h 743"/>
                <a:gd name="T58" fmla="*/ 188 w 580"/>
                <a:gd name="T59" fmla="*/ 707 h 743"/>
                <a:gd name="T60" fmla="*/ 207 w 580"/>
                <a:gd name="T61" fmla="*/ 731 h 743"/>
                <a:gd name="T62" fmla="*/ 229 w 580"/>
                <a:gd name="T63" fmla="*/ 744 h 743"/>
                <a:gd name="T64" fmla="*/ 264 w 580"/>
                <a:gd name="T65" fmla="*/ 733 h 743"/>
                <a:gd name="T66" fmla="*/ 294 w 580"/>
                <a:gd name="T67" fmla="*/ 723 h 743"/>
                <a:gd name="T68" fmla="*/ 317 w 580"/>
                <a:gd name="T69" fmla="*/ 713 h 743"/>
                <a:gd name="T70" fmla="*/ 339 w 580"/>
                <a:gd name="T71" fmla="*/ 702 h 743"/>
                <a:gd name="T72" fmla="*/ 361 w 580"/>
                <a:gd name="T73" fmla="*/ 694 h 743"/>
                <a:gd name="T74" fmla="*/ 365 w 580"/>
                <a:gd name="T75" fmla="*/ 689 h 743"/>
                <a:gd name="T76" fmla="*/ 349 w 580"/>
                <a:gd name="T77" fmla="*/ 686 h 743"/>
                <a:gd name="T78" fmla="*/ 314 w 580"/>
                <a:gd name="T79" fmla="*/ 681 h 743"/>
                <a:gd name="T80" fmla="*/ 258 w 580"/>
                <a:gd name="T81" fmla="*/ 670 h 743"/>
                <a:gd name="T82" fmla="*/ 222 w 580"/>
                <a:gd name="T83" fmla="*/ 621 h 743"/>
                <a:gd name="T84" fmla="*/ 214 w 580"/>
                <a:gd name="T85" fmla="*/ 546 h 743"/>
                <a:gd name="T86" fmla="*/ 230 w 580"/>
                <a:gd name="T87" fmla="*/ 466 h 743"/>
                <a:gd name="T88" fmla="*/ 261 w 580"/>
                <a:gd name="T89" fmla="*/ 409 h 743"/>
                <a:gd name="T90" fmla="*/ 292 w 580"/>
                <a:gd name="T91" fmla="*/ 366 h 743"/>
                <a:gd name="T92" fmla="*/ 334 w 580"/>
                <a:gd name="T93" fmla="*/ 321 h 743"/>
                <a:gd name="T94" fmla="*/ 382 w 580"/>
                <a:gd name="T95" fmla="*/ 275 h 743"/>
                <a:gd name="T96" fmla="*/ 436 w 580"/>
                <a:gd name="T97" fmla="*/ 229 h 743"/>
                <a:gd name="T98" fmla="*/ 494 w 580"/>
                <a:gd name="T99" fmla="*/ 187 h 743"/>
                <a:gd name="T100" fmla="*/ 557 w 580"/>
                <a:gd name="T101" fmla="*/ 150 h 743"/>
                <a:gd name="T102" fmla="*/ 620 w 580"/>
                <a:gd name="T103" fmla="*/ 123 h 743"/>
                <a:gd name="T104" fmla="*/ 651 w 580"/>
                <a:gd name="T105" fmla="*/ 111 h 743"/>
                <a:gd name="T106" fmla="*/ 635 w 580"/>
                <a:gd name="T107" fmla="*/ 105 h 743"/>
                <a:gd name="T108" fmla="*/ 610 w 580"/>
                <a:gd name="T109" fmla="*/ 92 h 743"/>
                <a:gd name="T110" fmla="*/ 578 w 580"/>
                <a:gd name="T111" fmla="*/ 75 h 743"/>
                <a:gd name="T112" fmla="*/ 541 w 580"/>
                <a:gd name="T113" fmla="*/ 56 h 743"/>
                <a:gd name="T114" fmla="*/ 499 w 580"/>
                <a:gd name="T115" fmla="*/ 37 h 743"/>
                <a:gd name="T116" fmla="*/ 460 w 580"/>
                <a:gd name="T117" fmla="*/ 20 h 743"/>
                <a:gd name="T118" fmla="*/ 423 w 580"/>
                <a:gd name="T119" fmla="*/ 5 h 74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0" h="743">
                  <a:moveTo>
                    <a:pt x="362" y="0"/>
                  </a:moveTo>
                  <a:lnTo>
                    <a:pt x="364" y="6"/>
                  </a:lnTo>
                  <a:lnTo>
                    <a:pt x="369" y="22"/>
                  </a:lnTo>
                  <a:lnTo>
                    <a:pt x="372" y="46"/>
                  </a:lnTo>
                  <a:lnTo>
                    <a:pt x="375" y="75"/>
                  </a:lnTo>
                  <a:lnTo>
                    <a:pt x="374" y="108"/>
                  </a:lnTo>
                  <a:lnTo>
                    <a:pt x="366" y="139"/>
                  </a:lnTo>
                  <a:lnTo>
                    <a:pt x="352" y="167"/>
                  </a:lnTo>
                  <a:lnTo>
                    <a:pt x="328" y="190"/>
                  </a:lnTo>
                  <a:lnTo>
                    <a:pt x="303" y="206"/>
                  </a:lnTo>
                  <a:lnTo>
                    <a:pt x="284" y="216"/>
                  </a:lnTo>
                  <a:lnTo>
                    <a:pt x="271" y="222"/>
                  </a:lnTo>
                  <a:lnTo>
                    <a:pt x="263" y="225"/>
                  </a:lnTo>
                  <a:lnTo>
                    <a:pt x="258" y="226"/>
                  </a:lnTo>
                  <a:lnTo>
                    <a:pt x="255" y="225"/>
                  </a:lnTo>
                  <a:lnTo>
                    <a:pt x="255" y="224"/>
                  </a:lnTo>
                  <a:lnTo>
                    <a:pt x="254" y="229"/>
                  </a:lnTo>
                  <a:lnTo>
                    <a:pt x="249" y="242"/>
                  </a:lnTo>
                  <a:lnTo>
                    <a:pt x="242" y="263"/>
                  </a:lnTo>
                  <a:lnTo>
                    <a:pt x="230" y="288"/>
                  </a:lnTo>
                  <a:lnTo>
                    <a:pt x="215" y="314"/>
                  </a:lnTo>
                  <a:lnTo>
                    <a:pt x="195" y="339"/>
                  </a:lnTo>
                  <a:lnTo>
                    <a:pt x="171" y="362"/>
                  </a:lnTo>
                  <a:lnTo>
                    <a:pt x="144" y="380"/>
                  </a:lnTo>
                  <a:lnTo>
                    <a:pt x="112" y="395"/>
                  </a:lnTo>
                  <a:lnTo>
                    <a:pt x="82" y="415"/>
                  </a:lnTo>
                  <a:lnTo>
                    <a:pt x="53" y="440"/>
                  </a:lnTo>
                  <a:lnTo>
                    <a:pt x="29" y="475"/>
                  </a:lnTo>
                  <a:lnTo>
                    <a:pt x="11" y="520"/>
                  </a:lnTo>
                  <a:lnTo>
                    <a:pt x="0" y="578"/>
                  </a:lnTo>
                  <a:lnTo>
                    <a:pt x="0" y="652"/>
                  </a:lnTo>
                  <a:lnTo>
                    <a:pt x="10" y="743"/>
                  </a:lnTo>
                  <a:lnTo>
                    <a:pt x="13" y="742"/>
                  </a:lnTo>
                  <a:lnTo>
                    <a:pt x="22" y="737"/>
                  </a:lnTo>
                  <a:lnTo>
                    <a:pt x="33" y="729"/>
                  </a:lnTo>
                  <a:lnTo>
                    <a:pt x="44" y="720"/>
                  </a:lnTo>
                  <a:lnTo>
                    <a:pt x="56" y="709"/>
                  </a:lnTo>
                  <a:lnTo>
                    <a:pt x="63" y="698"/>
                  </a:lnTo>
                  <a:lnTo>
                    <a:pt x="67" y="684"/>
                  </a:lnTo>
                  <a:lnTo>
                    <a:pt x="63" y="671"/>
                  </a:lnTo>
                  <a:lnTo>
                    <a:pt x="54" y="656"/>
                  </a:lnTo>
                  <a:lnTo>
                    <a:pt x="44" y="637"/>
                  </a:lnTo>
                  <a:lnTo>
                    <a:pt x="34" y="617"/>
                  </a:lnTo>
                  <a:lnTo>
                    <a:pt x="28" y="595"/>
                  </a:lnTo>
                  <a:lnTo>
                    <a:pt x="27" y="572"/>
                  </a:lnTo>
                  <a:lnTo>
                    <a:pt x="32" y="549"/>
                  </a:lnTo>
                  <a:lnTo>
                    <a:pt x="45" y="528"/>
                  </a:lnTo>
                  <a:lnTo>
                    <a:pt x="71" y="508"/>
                  </a:lnTo>
                  <a:lnTo>
                    <a:pt x="71" y="510"/>
                  </a:lnTo>
                  <a:lnTo>
                    <a:pt x="72" y="517"/>
                  </a:lnTo>
                  <a:lnTo>
                    <a:pt x="73" y="527"/>
                  </a:lnTo>
                  <a:lnTo>
                    <a:pt x="78" y="539"/>
                  </a:lnTo>
                  <a:lnTo>
                    <a:pt x="84" y="553"/>
                  </a:lnTo>
                  <a:lnTo>
                    <a:pt x="94" y="567"/>
                  </a:lnTo>
                  <a:lnTo>
                    <a:pt x="108" y="581"/>
                  </a:lnTo>
                  <a:lnTo>
                    <a:pt x="127" y="592"/>
                  </a:lnTo>
                  <a:lnTo>
                    <a:pt x="145" y="603"/>
                  </a:lnTo>
                  <a:lnTo>
                    <a:pt x="159" y="616"/>
                  </a:lnTo>
                  <a:lnTo>
                    <a:pt x="167" y="629"/>
                  </a:lnTo>
                  <a:lnTo>
                    <a:pt x="176" y="640"/>
                  </a:lnTo>
                  <a:lnTo>
                    <a:pt x="184" y="650"/>
                  </a:lnTo>
                  <a:lnTo>
                    <a:pt x="193" y="657"/>
                  </a:lnTo>
                  <a:lnTo>
                    <a:pt x="204" y="660"/>
                  </a:lnTo>
                  <a:lnTo>
                    <a:pt x="219" y="657"/>
                  </a:lnTo>
                  <a:lnTo>
                    <a:pt x="235" y="652"/>
                  </a:lnTo>
                  <a:lnTo>
                    <a:pt x="249" y="647"/>
                  </a:lnTo>
                  <a:lnTo>
                    <a:pt x="262" y="642"/>
                  </a:lnTo>
                  <a:lnTo>
                    <a:pt x="273" y="637"/>
                  </a:lnTo>
                  <a:lnTo>
                    <a:pt x="282" y="632"/>
                  </a:lnTo>
                  <a:lnTo>
                    <a:pt x="292" y="629"/>
                  </a:lnTo>
                  <a:lnTo>
                    <a:pt x="302" y="624"/>
                  </a:lnTo>
                  <a:lnTo>
                    <a:pt x="312" y="620"/>
                  </a:lnTo>
                  <a:lnTo>
                    <a:pt x="321" y="616"/>
                  </a:lnTo>
                  <a:lnTo>
                    <a:pt x="325" y="613"/>
                  </a:lnTo>
                  <a:lnTo>
                    <a:pt x="325" y="611"/>
                  </a:lnTo>
                  <a:lnTo>
                    <a:pt x="321" y="610"/>
                  </a:lnTo>
                  <a:lnTo>
                    <a:pt x="311" y="608"/>
                  </a:lnTo>
                  <a:lnTo>
                    <a:pt x="298" y="607"/>
                  </a:lnTo>
                  <a:lnTo>
                    <a:pt x="279" y="606"/>
                  </a:lnTo>
                  <a:lnTo>
                    <a:pt x="257" y="603"/>
                  </a:lnTo>
                  <a:lnTo>
                    <a:pt x="230" y="595"/>
                  </a:lnTo>
                  <a:lnTo>
                    <a:pt x="211" y="577"/>
                  </a:lnTo>
                  <a:lnTo>
                    <a:pt x="198" y="552"/>
                  </a:lnTo>
                  <a:lnTo>
                    <a:pt x="191" y="520"/>
                  </a:lnTo>
                  <a:lnTo>
                    <a:pt x="190" y="485"/>
                  </a:lnTo>
                  <a:lnTo>
                    <a:pt x="195" y="449"/>
                  </a:lnTo>
                  <a:lnTo>
                    <a:pt x="205" y="414"/>
                  </a:lnTo>
                  <a:lnTo>
                    <a:pt x="222" y="380"/>
                  </a:lnTo>
                  <a:lnTo>
                    <a:pt x="232" y="363"/>
                  </a:lnTo>
                  <a:lnTo>
                    <a:pt x="245" y="344"/>
                  </a:lnTo>
                  <a:lnTo>
                    <a:pt x="260" y="325"/>
                  </a:lnTo>
                  <a:lnTo>
                    <a:pt x="278" y="305"/>
                  </a:lnTo>
                  <a:lnTo>
                    <a:pt x="297" y="285"/>
                  </a:lnTo>
                  <a:lnTo>
                    <a:pt x="317" y="264"/>
                  </a:lnTo>
                  <a:lnTo>
                    <a:pt x="340" y="244"/>
                  </a:lnTo>
                  <a:lnTo>
                    <a:pt x="364" y="222"/>
                  </a:lnTo>
                  <a:lnTo>
                    <a:pt x="388" y="203"/>
                  </a:lnTo>
                  <a:lnTo>
                    <a:pt x="414" y="183"/>
                  </a:lnTo>
                  <a:lnTo>
                    <a:pt x="440" y="166"/>
                  </a:lnTo>
                  <a:lnTo>
                    <a:pt x="467" y="148"/>
                  </a:lnTo>
                  <a:lnTo>
                    <a:pt x="496" y="133"/>
                  </a:lnTo>
                  <a:lnTo>
                    <a:pt x="523" y="120"/>
                  </a:lnTo>
                  <a:lnTo>
                    <a:pt x="551" y="109"/>
                  </a:lnTo>
                  <a:lnTo>
                    <a:pt x="580" y="100"/>
                  </a:lnTo>
                  <a:lnTo>
                    <a:pt x="579" y="99"/>
                  </a:lnTo>
                  <a:lnTo>
                    <a:pt x="574" y="97"/>
                  </a:lnTo>
                  <a:lnTo>
                    <a:pt x="566" y="93"/>
                  </a:lnTo>
                  <a:lnTo>
                    <a:pt x="556" y="88"/>
                  </a:lnTo>
                  <a:lnTo>
                    <a:pt x="543" y="82"/>
                  </a:lnTo>
                  <a:lnTo>
                    <a:pt x="530" y="74"/>
                  </a:lnTo>
                  <a:lnTo>
                    <a:pt x="515" y="66"/>
                  </a:lnTo>
                  <a:lnTo>
                    <a:pt x="498" y="59"/>
                  </a:lnTo>
                  <a:lnTo>
                    <a:pt x="481" y="50"/>
                  </a:lnTo>
                  <a:lnTo>
                    <a:pt x="463" y="41"/>
                  </a:lnTo>
                  <a:lnTo>
                    <a:pt x="444" y="34"/>
                  </a:lnTo>
                  <a:lnTo>
                    <a:pt x="426" y="25"/>
                  </a:lnTo>
                  <a:lnTo>
                    <a:pt x="409" y="17"/>
                  </a:lnTo>
                  <a:lnTo>
                    <a:pt x="393" y="11"/>
                  </a:lnTo>
                  <a:lnTo>
                    <a:pt x="376" y="5"/>
                  </a:lnTo>
                  <a:lnTo>
                    <a:pt x="362"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11" name="Freeform 22"/>
            <p:cNvSpPr>
              <a:spLocks/>
            </p:cNvSpPr>
            <p:nvPr/>
          </p:nvSpPr>
          <p:spPr bwMode="auto">
            <a:xfrm flipH="1">
              <a:off x="426" y="2222"/>
              <a:ext cx="427" cy="791"/>
            </a:xfrm>
            <a:custGeom>
              <a:avLst/>
              <a:gdLst>
                <a:gd name="T0" fmla="*/ 433 w 411"/>
                <a:gd name="T1" fmla="*/ 9 h 761"/>
                <a:gd name="T2" fmla="*/ 421 w 411"/>
                <a:gd name="T3" fmla="*/ 45 h 761"/>
                <a:gd name="T4" fmla="*/ 386 w 411"/>
                <a:gd name="T5" fmla="*/ 63 h 761"/>
                <a:gd name="T6" fmla="*/ 371 w 411"/>
                <a:gd name="T7" fmla="*/ 48 h 761"/>
                <a:gd name="T8" fmla="*/ 379 w 411"/>
                <a:gd name="T9" fmla="*/ 20 h 761"/>
                <a:gd name="T10" fmla="*/ 366 w 411"/>
                <a:gd name="T11" fmla="*/ 12 h 761"/>
                <a:gd name="T12" fmla="*/ 324 w 411"/>
                <a:gd name="T13" fmla="*/ 31 h 761"/>
                <a:gd name="T14" fmla="*/ 263 w 411"/>
                <a:gd name="T15" fmla="*/ 64 h 761"/>
                <a:gd name="T16" fmla="*/ 192 w 411"/>
                <a:gd name="T17" fmla="*/ 115 h 761"/>
                <a:gd name="T18" fmla="*/ 121 w 411"/>
                <a:gd name="T19" fmla="*/ 183 h 761"/>
                <a:gd name="T20" fmla="*/ 61 w 411"/>
                <a:gd name="T21" fmla="*/ 263 h 761"/>
                <a:gd name="T22" fmla="*/ 6 w 411"/>
                <a:gd name="T23" fmla="*/ 410 h 761"/>
                <a:gd name="T24" fmla="*/ 33 w 411"/>
                <a:gd name="T25" fmla="*/ 492 h 761"/>
                <a:gd name="T26" fmla="*/ 124 w 411"/>
                <a:gd name="T27" fmla="*/ 500 h 761"/>
                <a:gd name="T28" fmla="*/ 188 w 411"/>
                <a:gd name="T29" fmla="*/ 509 h 761"/>
                <a:gd name="T30" fmla="*/ 193 w 411"/>
                <a:gd name="T31" fmla="*/ 536 h 761"/>
                <a:gd name="T32" fmla="*/ 191 w 411"/>
                <a:gd name="T33" fmla="*/ 553 h 761"/>
                <a:gd name="T34" fmla="*/ 226 w 411"/>
                <a:gd name="T35" fmla="*/ 575 h 761"/>
                <a:gd name="T36" fmla="*/ 263 w 411"/>
                <a:gd name="T37" fmla="*/ 608 h 761"/>
                <a:gd name="T38" fmla="*/ 292 w 411"/>
                <a:gd name="T39" fmla="*/ 648 h 761"/>
                <a:gd name="T40" fmla="*/ 306 w 411"/>
                <a:gd name="T41" fmla="*/ 684 h 761"/>
                <a:gd name="T42" fmla="*/ 306 w 411"/>
                <a:gd name="T43" fmla="*/ 730 h 761"/>
                <a:gd name="T44" fmla="*/ 268 w 411"/>
                <a:gd name="T45" fmla="*/ 740 h 761"/>
                <a:gd name="T46" fmla="*/ 229 w 411"/>
                <a:gd name="T47" fmla="*/ 710 h 761"/>
                <a:gd name="T48" fmla="*/ 224 w 411"/>
                <a:gd name="T49" fmla="*/ 679 h 761"/>
                <a:gd name="T50" fmla="*/ 237 w 411"/>
                <a:gd name="T51" fmla="*/ 678 h 761"/>
                <a:gd name="T52" fmla="*/ 258 w 411"/>
                <a:gd name="T53" fmla="*/ 688 h 761"/>
                <a:gd name="T54" fmla="*/ 275 w 411"/>
                <a:gd name="T55" fmla="*/ 692 h 761"/>
                <a:gd name="T56" fmla="*/ 268 w 411"/>
                <a:gd name="T57" fmla="*/ 668 h 761"/>
                <a:gd name="T58" fmla="*/ 229 w 411"/>
                <a:gd name="T59" fmla="*/ 630 h 761"/>
                <a:gd name="T60" fmla="*/ 165 w 411"/>
                <a:gd name="T61" fmla="*/ 603 h 761"/>
                <a:gd name="T62" fmla="*/ 104 w 411"/>
                <a:gd name="T63" fmla="*/ 603 h 761"/>
                <a:gd name="T64" fmla="*/ 63 w 411"/>
                <a:gd name="T65" fmla="*/ 611 h 761"/>
                <a:gd name="T66" fmla="*/ 58 w 411"/>
                <a:gd name="T67" fmla="*/ 621 h 761"/>
                <a:gd name="T68" fmla="*/ 71 w 411"/>
                <a:gd name="T69" fmla="*/ 683 h 761"/>
                <a:gd name="T70" fmla="*/ 34 w 411"/>
                <a:gd name="T71" fmla="*/ 765 h 761"/>
                <a:gd name="T72" fmla="*/ 4 w 411"/>
                <a:gd name="T73" fmla="*/ 787 h 761"/>
                <a:gd name="T74" fmla="*/ 24 w 411"/>
                <a:gd name="T75" fmla="*/ 795 h 761"/>
                <a:gd name="T76" fmla="*/ 61 w 411"/>
                <a:gd name="T77" fmla="*/ 811 h 761"/>
                <a:gd name="T78" fmla="*/ 116 w 411"/>
                <a:gd name="T79" fmla="*/ 827 h 761"/>
                <a:gd name="T80" fmla="*/ 191 w 411"/>
                <a:gd name="T81" fmla="*/ 845 h 761"/>
                <a:gd name="T82" fmla="*/ 252 w 411"/>
                <a:gd name="T83" fmla="*/ 850 h 761"/>
                <a:gd name="T84" fmla="*/ 288 w 411"/>
                <a:gd name="T85" fmla="*/ 803 h 761"/>
                <a:gd name="T86" fmla="*/ 329 w 411"/>
                <a:gd name="T87" fmla="*/ 735 h 761"/>
                <a:gd name="T88" fmla="*/ 363 w 411"/>
                <a:gd name="T89" fmla="*/ 661 h 761"/>
                <a:gd name="T90" fmla="*/ 416 w 411"/>
                <a:gd name="T91" fmla="*/ 503 h 761"/>
                <a:gd name="T92" fmla="*/ 442 w 411"/>
                <a:gd name="T93" fmla="*/ 190 h 761"/>
                <a:gd name="T94" fmla="*/ 454 w 411"/>
                <a:gd name="T95" fmla="*/ 58 h 761"/>
                <a:gd name="T96" fmla="*/ 450 w 411"/>
                <a:gd name="T97" fmla="*/ 3 h 7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11" h="761">
                  <a:moveTo>
                    <a:pt x="387" y="0"/>
                  </a:moveTo>
                  <a:lnTo>
                    <a:pt x="387" y="3"/>
                  </a:lnTo>
                  <a:lnTo>
                    <a:pt x="386" y="9"/>
                  </a:lnTo>
                  <a:lnTo>
                    <a:pt x="384" y="18"/>
                  </a:lnTo>
                  <a:lnTo>
                    <a:pt x="380" y="28"/>
                  </a:lnTo>
                  <a:lnTo>
                    <a:pt x="375" y="39"/>
                  </a:lnTo>
                  <a:lnTo>
                    <a:pt x="367" y="48"/>
                  </a:lnTo>
                  <a:lnTo>
                    <a:pt x="357" y="54"/>
                  </a:lnTo>
                  <a:lnTo>
                    <a:pt x="345" y="57"/>
                  </a:lnTo>
                  <a:lnTo>
                    <a:pt x="335" y="54"/>
                  </a:lnTo>
                  <a:lnTo>
                    <a:pt x="331" y="49"/>
                  </a:lnTo>
                  <a:lnTo>
                    <a:pt x="331" y="42"/>
                  </a:lnTo>
                  <a:lnTo>
                    <a:pt x="333" y="33"/>
                  </a:lnTo>
                  <a:lnTo>
                    <a:pt x="336" y="24"/>
                  </a:lnTo>
                  <a:lnTo>
                    <a:pt x="338" y="17"/>
                  </a:lnTo>
                  <a:lnTo>
                    <a:pt x="337" y="12"/>
                  </a:lnTo>
                  <a:lnTo>
                    <a:pt x="332" y="10"/>
                  </a:lnTo>
                  <a:lnTo>
                    <a:pt x="326" y="12"/>
                  </a:lnTo>
                  <a:lnTo>
                    <a:pt x="317" y="15"/>
                  </a:lnTo>
                  <a:lnTo>
                    <a:pt x="304" y="20"/>
                  </a:lnTo>
                  <a:lnTo>
                    <a:pt x="289" y="28"/>
                  </a:lnTo>
                  <a:lnTo>
                    <a:pt x="273" y="36"/>
                  </a:lnTo>
                  <a:lnTo>
                    <a:pt x="255" y="47"/>
                  </a:lnTo>
                  <a:lnTo>
                    <a:pt x="235" y="58"/>
                  </a:lnTo>
                  <a:lnTo>
                    <a:pt x="215" y="72"/>
                  </a:lnTo>
                  <a:lnTo>
                    <a:pt x="194" y="87"/>
                  </a:lnTo>
                  <a:lnTo>
                    <a:pt x="171" y="103"/>
                  </a:lnTo>
                  <a:lnTo>
                    <a:pt x="150" y="122"/>
                  </a:lnTo>
                  <a:lnTo>
                    <a:pt x="128" y="141"/>
                  </a:lnTo>
                  <a:lnTo>
                    <a:pt x="108" y="163"/>
                  </a:lnTo>
                  <a:lnTo>
                    <a:pt x="89" y="185"/>
                  </a:lnTo>
                  <a:lnTo>
                    <a:pt x="72" y="209"/>
                  </a:lnTo>
                  <a:lnTo>
                    <a:pt x="55" y="234"/>
                  </a:lnTo>
                  <a:lnTo>
                    <a:pt x="30" y="283"/>
                  </a:lnTo>
                  <a:lnTo>
                    <a:pt x="14" y="327"/>
                  </a:lnTo>
                  <a:lnTo>
                    <a:pt x="6" y="365"/>
                  </a:lnTo>
                  <a:lnTo>
                    <a:pt x="6" y="396"/>
                  </a:lnTo>
                  <a:lnTo>
                    <a:pt x="15" y="422"/>
                  </a:lnTo>
                  <a:lnTo>
                    <a:pt x="30" y="438"/>
                  </a:lnTo>
                  <a:lnTo>
                    <a:pt x="53" y="448"/>
                  </a:lnTo>
                  <a:lnTo>
                    <a:pt x="82" y="448"/>
                  </a:lnTo>
                  <a:lnTo>
                    <a:pt x="111" y="445"/>
                  </a:lnTo>
                  <a:lnTo>
                    <a:pt x="136" y="445"/>
                  </a:lnTo>
                  <a:lnTo>
                    <a:pt x="153" y="448"/>
                  </a:lnTo>
                  <a:lnTo>
                    <a:pt x="167" y="453"/>
                  </a:lnTo>
                  <a:lnTo>
                    <a:pt x="175" y="459"/>
                  </a:lnTo>
                  <a:lnTo>
                    <a:pt x="176" y="468"/>
                  </a:lnTo>
                  <a:lnTo>
                    <a:pt x="172" y="477"/>
                  </a:lnTo>
                  <a:lnTo>
                    <a:pt x="164" y="488"/>
                  </a:lnTo>
                  <a:lnTo>
                    <a:pt x="165" y="490"/>
                  </a:lnTo>
                  <a:lnTo>
                    <a:pt x="170" y="493"/>
                  </a:lnTo>
                  <a:lnTo>
                    <a:pt x="180" y="500"/>
                  </a:lnTo>
                  <a:lnTo>
                    <a:pt x="194" y="507"/>
                  </a:lnTo>
                  <a:lnTo>
                    <a:pt x="202" y="512"/>
                  </a:lnTo>
                  <a:lnTo>
                    <a:pt x="214" y="521"/>
                  </a:lnTo>
                  <a:lnTo>
                    <a:pt x="224" y="531"/>
                  </a:lnTo>
                  <a:lnTo>
                    <a:pt x="235" y="542"/>
                  </a:lnTo>
                  <a:lnTo>
                    <a:pt x="245" y="554"/>
                  </a:lnTo>
                  <a:lnTo>
                    <a:pt x="254" y="566"/>
                  </a:lnTo>
                  <a:lnTo>
                    <a:pt x="260" y="576"/>
                  </a:lnTo>
                  <a:lnTo>
                    <a:pt x="265" y="586"/>
                  </a:lnTo>
                  <a:lnTo>
                    <a:pt x="269" y="596"/>
                  </a:lnTo>
                  <a:lnTo>
                    <a:pt x="273" y="609"/>
                  </a:lnTo>
                  <a:lnTo>
                    <a:pt x="275" y="624"/>
                  </a:lnTo>
                  <a:lnTo>
                    <a:pt x="275" y="638"/>
                  </a:lnTo>
                  <a:lnTo>
                    <a:pt x="273" y="649"/>
                  </a:lnTo>
                  <a:lnTo>
                    <a:pt x="267" y="658"/>
                  </a:lnTo>
                  <a:lnTo>
                    <a:pt x="255" y="662"/>
                  </a:lnTo>
                  <a:lnTo>
                    <a:pt x="239" y="659"/>
                  </a:lnTo>
                  <a:lnTo>
                    <a:pt x="223" y="652"/>
                  </a:lnTo>
                  <a:lnTo>
                    <a:pt x="211" y="642"/>
                  </a:lnTo>
                  <a:lnTo>
                    <a:pt x="204" y="632"/>
                  </a:lnTo>
                  <a:lnTo>
                    <a:pt x="200" y="622"/>
                  </a:lnTo>
                  <a:lnTo>
                    <a:pt x="199" y="611"/>
                  </a:lnTo>
                  <a:lnTo>
                    <a:pt x="200" y="604"/>
                  </a:lnTo>
                  <a:lnTo>
                    <a:pt x="202" y="600"/>
                  </a:lnTo>
                  <a:lnTo>
                    <a:pt x="206" y="600"/>
                  </a:lnTo>
                  <a:lnTo>
                    <a:pt x="211" y="603"/>
                  </a:lnTo>
                  <a:lnTo>
                    <a:pt x="216" y="606"/>
                  </a:lnTo>
                  <a:lnTo>
                    <a:pt x="224" y="610"/>
                  </a:lnTo>
                  <a:lnTo>
                    <a:pt x="230" y="613"/>
                  </a:lnTo>
                  <a:lnTo>
                    <a:pt x="236" y="615"/>
                  </a:lnTo>
                  <a:lnTo>
                    <a:pt x="241" y="617"/>
                  </a:lnTo>
                  <a:lnTo>
                    <a:pt x="245" y="617"/>
                  </a:lnTo>
                  <a:lnTo>
                    <a:pt x="247" y="613"/>
                  </a:lnTo>
                  <a:lnTo>
                    <a:pt x="244" y="606"/>
                  </a:lnTo>
                  <a:lnTo>
                    <a:pt x="239" y="596"/>
                  </a:lnTo>
                  <a:lnTo>
                    <a:pt x="230" y="585"/>
                  </a:lnTo>
                  <a:lnTo>
                    <a:pt x="218" y="573"/>
                  </a:lnTo>
                  <a:lnTo>
                    <a:pt x="204" y="561"/>
                  </a:lnTo>
                  <a:lnTo>
                    <a:pt x="186" y="550"/>
                  </a:lnTo>
                  <a:lnTo>
                    <a:pt x="167" y="542"/>
                  </a:lnTo>
                  <a:lnTo>
                    <a:pt x="147" y="537"/>
                  </a:lnTo>
                  <a:lnTo>
                    <a:pt x="127" y="536"/>
                  </a:lnTo>
                  <a:lnTo>
                    <a:pt x="108" y="536"/>
                  </a:lnTo>
                  <a:lnTo>
                    <a:pt x="92" y="537"/>
                  </a:lnTo>
                  <a:lnTo>
                    <a:pt x="78" y="540"/>
                  </a:lnTo>
                  <a:lnTo>
                    <a:pt x="65" y="542"/>
                  </a:lnTo>
                  <a:lnTo>
                    <a:pt x="57" y="545"/>
                  </a:lnTo>
                  <a:lnTo>
                    <a:pt x="52" y="546"/>
                  </a:lnTo>
                  <a:lnTo>
                    <a:pt x="49" y="547"/>
                  </a:lnTo>
                  <a:lnTo>
                    <a:pt x="52" y="552"/>
                  </a:lnTo>
                  <a:lnTo>
                    <a:pt x="55" y="565"/>
                  </a:lnTo>
                  <a:lnTo>
                    <a:pt x="60" y="585"/>
                  </a:lnTo>
                  <a:lnTo>
                    <a:pt x="63" y="608"/>
                  </a:lnTo>
                  <a:lnTo>
                    <a:pt x="60" y="633"/>
                  </a:lnTo>
                  <a:lnTo>
                    <a:pt x="50" y="658"/>
                  </a:lnTo>
                  <a:lnTo>
                    <a:pt x="31" y="681"/>
                  </a:lnTo>
                  <a:lnTo>
                    <a:pt x="0" y="698"/>
                  </a:lnTo>
                  <a:lnTo>
                    <a:pt x="1" y="698"/>
                  </a:lnTo>
                  <a:lnTo>
                    <a:pt x="4" y="700"/>
                  </a:lnTo>
                  <a:lnTo>
                    <a:pt x="8" y="702"/>
                  </a:lnTo>
                  <a:lnTo>
                    <a:pt x="14" y="706"/>
                  </a:lnTo>
                  <a:lnTo>
                    <a:pt x="21" y="708"/>
                  </a:lnTo>
                  <a:lnTo>
                    <a:pt x="30" y="713"/>
                  </a:lnTo>
                  <a:lnTo>
                    <a:pt x="42" y="717"/>
                  </a:lnTo>
                  <a:lnTo>
                    <a:pt x="55" y="722"/>
                  </a:lnTo>
                  <a:lnTo>
                    <a:pt x="69" y="727"/>
                  </a:lnTo>
                  <a:lnTo>
                    <a:pt x="86" y="732"/>
                  </a:lnTo>
                  <a:lnTo>
                    <a:pt x="104" y="737"/>
                  </a:lnTo>
                  <a:lnTo>
                    <a:pt x="125" y="742"/>
                  </a:lnTo>
                  <a:lnTo>
                    <a:pt x="146" y="747"/>
                  </a:lnTo>
                  <a:lnTo>
                    <a:pt x="170" y="752"/>
                  </a:lnTo>
                  <a:lnTo>
                    <a:pt x="195" y="757"/>
                  </a:lnTo>
                  <a:lnTo>
                    <a:pt x="223" y="761"/>
                  </a:lnTo>
                  <a:lnTo>
                    <a:pt x="225" y="757"/>
                  </a:lnTo>
                  <a:lnTo>
                    <a:pt x="233" y="749"/>
                  </a:lnTo>
                  <a:lnTo>
                    <a:pt x="244" y="733"/>
                  </a:lnTo>
                  <a:lnTo>
                    <a:pt x="257" y="716"/>
                  </a:lnTo>
                  <a:lnTo>
                    <a:pt x="269" y="696"/>
                  </a:lnTo>
                  <a:lnTo>
                    <a:pt x="283" y="674"/>
                  </a:lnTo>
                  <a:lnTo>
                    <a:pt x="294" y="654"/>
                  </a:lnTo>
                  <a:lnTo>
                    <a:pt x="302" y="635"/>
                  </a:lnTo>
                  <a:lnTo>
                    <a:pt x="311" y="615"/>
                  </a:lnTo>
                  <a:lnTo>
                    <a:pt x="323" y="589"/>
                  </a:lnTo>
                  <a:lnTo>
                    <a:pt x="340" y="554"/>
                  </a:lnTo>
                  <a:lnTo>
                    <a:pt x="356" y="507"/>
                  </a:lnTo>
                  <a:lnTo>
                    <a:pt x="371" y="448"/>
                  </a:lnTo>
                  <a:lnTo>
                    <a:pt x="384" y="373"/>
                  </a:lnTo>
                  <a:lnTo>
                    <a:pt x="391" y="281"/>
                  </a:lnTo>
                  <a:lnTo>
                    <a:pt x="394" y="169"/>
                  </a:lnTo>
                  <a:lnTo>
                    <a:pt x="395" y="149"/>
                  </a:lnTo>
                  <a:lnTo>
                    <a:pt x="400" y="102"/>
                  </a:lnTo>
                  <a:lnTo>
                    <a:pt x="405" y="52"/>
                  </a:lnTo>
                  <a:lnTo>
                    <a:pt x="411" y="20"/>
                  </a:lnTo>
                  <a:lnTo>
                    <a:pt x="410" y="9"/>
                  </a:lnTo>
                  <a:lnTo>
                    <a:pt x="401" y="3"/>
                  </a:lnTo>
                  <a:lnTo>
                    <a:pt x="392" y="0"/>
                  </a:lnTo>
                  <a:lnTo>
                    <a:pt x="387"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12" name="Freeform 23"/>
            <p:cNvSpPr>
              <a:spLocks/>
            </p:cNvSpPr>
            <p:nvPr/>
          </p:nvSpPr>
          <p:spPr bwMode="auto">
            <a:xfrm flipH="1">
              <a:off x="629" y="2918"/>
              <a:ext cx="437" cy="454"/>
            </a:xfrm>
            <a:custGeom>
              <a:avLst/>
              <a:gdLst>
                <a:gd name="T0" fmla="*/ 1 w 420"/>
                <a:gd name="T1" fmla="*/ 102 h 437"/>
                <a:gd name="T2" fmla="*/ 8 w 420"/>
                <a:gd name="T3" fmla="*/ 128 h 437"/>
                <a:gd name="T4" fmla="*/ 28 w 420"/>
                <a:gd name="T5" fmla="*/ 173 h 437"/>
                <a:gd name="T6" fmla="*/ 60 w 420"/>
                <a:gd name="T7" fmla="*/ 234 h 437"/>
                <a:gd name="T8" fmla="*/ 111 w 420"/>
                <a:gd name="T9" fmla="*/ 301 h 437"/>
                <a:gd name="T10" fmla="*/ 182 w 420"/>
                <a:gd name="T11" fmla="*/ 369 h 437"/>
                <a:gd name="T12" fmla="*/ 274 w 420"/>
                <a:gd name="T13" fmla="*/ 429 h 437"/>
                <a:gd name="T14" fmla="*/ 391 w 420"/>
                <a:gd name="T15" fmla="*/ 474 h 437"/>
                <a:gd name="T16" fmla="*/ 462 w 420"/>
                <a:gd name="T17" fmla="*/ 481 h 437"/>
                <a:gd name="T18" fmla="*/ 471 w 420"/>
                <a:gd name="T19" fmla="*/ 421 h 437"/>
                <a:gd name="T20" fmla="*/ 472 w 420"/>
                <a:gd name="T21" fmla="*/ 317 h 437"/>
                <a:gd name="T22" fmla="*/ 453 w 420"/>
                <a:gd name="T23" fmla="*/ 195 h 437"/>
                <a:gd name="T24" fmla="*/ 429 w 420"/>
                <a:gd name="T25" fmla="*/ 134 h 437"/>
                <a:gd name="T26" fmla="*/ 413 w 420"/>
                <a:gd name="T27" fmla="*/ 131 h 437"/>
                <a:gd name="T28" fmla="*/ 386 w 420"/>
                <a:gd name="T29" fmla="*/ 124 h 437"/>
                <a:gd name="T30" fmla="*/ 353 w 420"/>
                <a:gd name="T31" fmla="*/ 115 h 437"/>
                <a:gd name="T32" fmla="*/ 313 w 420"/>
                <a:gd name="T33" fmla="*/ 107 h 437"/>
                <a:gd name="T34" fmla="*/ 275 w 420"/>
                <a:gd name="T35" fmla="*/ 92 h 437"/>
                <a:gd name="T36" fmla="*/ 238 w 420"/>
                <a:gd name="T37" fmla="*/ 81 h 437"/>
                <a:gd name="T38" fmla="*/ 208 w 420"/>
                <a:gd name="T39" fmla="*/ 64 h 437"/>
                <a:gd name="T40" fmla="*/ 178 w 420"/>
                <a:gd name="T41" fmla="*/ 45 h 437"/>
                <a:gd name="T42" fmla="*/ 150 w 420"/>
                <a:gd name="T43" fmla="*/ 18 h 437"/>
                <a:gd name="T44" fmla="*/ 129 w 420"/>
                <a:gd name="T45" fmla="*/ 2 h 437"/>
                <a:gd name="T46" fmla="*/ 111 w 420"/>
                <a:gd name="T47" fmla="*/ 2 h 437"/>
                <a:gd name="T48" fmla="*/ 99 w 420"/>
                <a:gd name="T49" fmla="*/ 21 h 437"/>
                <a:gd name="T50" fmla="*/ 81 w 420"/>
                <a:gd name="T51" fmla="*/ 34 h 437"/>
                <a:gd name="T52" fmla="*/ 66 w 420"/>
                <a:gd name="T53" fmla="*/ 43 h 437"/>
                <a:gd name="T54" fmla="*/ 55 w 420"/>
                <a:gd name="T55" fmla="*/ 53 h 437"/>
                <a:gd name="T56" fmla="*/ 49 w 420"/>
                <a:gd name="T57" fmla="*/ 64 h 437"/>
                <a:gd name="T58" fmla="*/ 32 w 420"/>
                <a:gd name="T59" fmla="*/ 79 h 437"/>
                <a:gd name="T60" fmla="*/ 16 w 420"/>
                <a:gd name="T61" fmla="*/ 89 h 437"/>
                <a:gd name="T62" fmla="*/ 1 w 420"/>
                <a:gd name="T63" fmla="*/ 95 h 43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20" h="437">
                  <a:moveTo>
                    <a:pt x="0" y="86"/>
                  </a:moveTo>
                  <a:lnTo>
                    <a:pt x="1" y="90"/>
                  </a:lnTo>
                  <a:lnTo>
                    <a:pt x="4" y="98"/>
                  </a:lnTo>
                  <a:lnTo>
                    <a:pt x="8" y="114"/>
                  </a:lnTo>
                  <a:lnTo>
                    <a:pt x="15" y="132"/>
                  </a:lnTo>
                  <a:lnTo>
                    <a:pt x="25" y="155"/>
                  </a:lnTo>
                  <a:lnTo>
                    <a:pt x="38" y="181"/>
                  </a:lnTo>
                  <a:lnTo>
                    <a:pt x="54" y="209"/>
                  </a:lnTo>
                  <a:lnTo>
                    <a:pt x="74" y="239"/>
                  </a:lnTo>
                  <a:lnTo>
                    <a:pt x="99" y="269"/>
                  </a:lnTo>
                  <a:lnTo>
                    <a:pt x="127" y="300"/>
                  </a:lnTo>
                  <a:lnTo>
                    <a:pt x="161" y="329"/>
                  </a:lnTo>
                  <a:lnTo>
                    <a:pt x="199" y="358"/>
                  </a:lnTo>
                  <a:lnTo>
                    <a:pt x="243" y="383"/>
                  </a:lnTo>
                  <a:lnTo>
                    <a:pt x="292" y="405"/>
                  </a:lnTo>
                  <a:lnTo>
                    <a:pt x="347" y="423"/>
                  </a:lnTo>
                  <a:lnTo>
                    <a:pt x="409" y="437"/>
                  </a:lnTo>
                  <a:lnTo>
                    <a:pt x="410" y="429"/>
                  </a:lnTo>
                  <a:lnTo>
                    <a:pt x="414" y="408"/>
                  </a:lnTo>
                  <a:lnTo>
                    <a:pt x="418" y="375"/>
                  </a:lnTo>
                  <a:lnTo>
                    <a:pt x="420" y="332"/>
                  </a:lnTo>
                  <a:lnTo>
                    <a:pt x="419" y="283"/>
                  </a:lnTo>
                  <a:lnTo>
                    <a:pt x="414" y="230"/>
                  </a:lnTo>
                  <a:lnTo>
                    <a:pt x="402" y="174"/>
                  </a:lnTo>
                  <a:lnTo>
                    <a:pt x="382" y="119"/>
                  </a:lnTo>
                  <a:lnTo>
                    <a:pt x="381" y="119"/>
                  </a:lnTo>
                  <a:lnTo>
                    <a:pt x="375" y="117"/>
                  </a:lnTo>
                  <a:lnTo>
                    <a:pt x="367" y="116"/>
                  </a:lnTo>
                  <a:lnTo>
                    <a:pt x="356" y="114"/>
                  </a:lnTo>
                  <a:lnTo>
                    <a:pt x="343" y="111"/>
                  </a:lnTo>
                  <a:lnTo>
                    <a:pt x="330" y="107"/>
                  </a:lnTo>
                  <a:lnTo>
                    <a:pt x="313" y="103"/>
                  </a:lnTo>
                  <a:lnTo>
                    <a:pt x="296" y="98"/>
                  </a:lnTo>
                  <a:lnTo>
                    <a:pt x="278" y="95"/>
                  </a:lnTo>
                  <a:lnTo>
                    <a:pt x="260" y="90"/>
                  </a:lnTo>
                  <a:lnTo>
                    <a:pt x="244" y="83"/>
                  </a:lnTo>
                  <a:lnTo>
                    <a:pt x="226" y="78"/>
                  </a:lnTo>
                  <a:lnTo>
                    <a:pt x="211" y="72"/>
                  </a:lnTo>
                  <a:lnTo>
                    <a:pt x="197" y="66"/>
                  </a:lnTo>
                  <a:lnTo>
                    <a:pt x="185" y="58"/>
                  </a:lnTo>
                  <a:lnTo>
                    <a:pt x="175" y="52"/>
                  </a:lnTo>
                  <a:lnTo>
                    <a:pt x="158" y="39"/>
                  </a:lnTo>
                  <a:lnTo>
                    <a:pt x="145" y="27"/>
                  </a:lnTo>
                  <a:lnTo>
                    <a:pt x="133" y="15"/>
                  </a:lnTo>
                  <a:lnTo>
                    <a:pt x="123" y="8"/>
                  </a:lnTo>
                  <a:lnTo>
                    <a:pt x="114" y="2"/>
                  </a:lnTo>
                  <a:lnTo>
                    <a:pt x="106" y="0"/>
                  </a:lnTo>
                  <a:lnTo>
                    <a:pt x="99" y="2"/>
                  </a:lnTo>
                  <a:lnTo>
                    <a:pt x="93" y="9"/>
                  </a:lnTo>
                  <a:lnTo>
                    <a:pt x="87" y="18"/>
                  </a:lnTo>
                  <a:lnTo>
                    <a:pt x="79" y="24"/>
                  </a:lnTo>
                  <a:lnTo>
                    <a:pt x="72" y="31"/>
                  </a:lnTo>
                  <a:lnTo>
                    <a:pt x="65" y="34"/>
                  </a:lnTo>
                  <a:lnTo>
                    <a:pt x="59" y="38"/>
                  </a:lnTo>
                  <a:lnTo>
                    <a:pt x="54" y="42"/>
                  </a:lnTo>
                  <a:lnTo>
                    <a:pt x="49" y="47"/>
                  </a:lnTo>
                  <a:lnTo>
                    <a:pt x="47" y="52"/>
                  </a:lnTo>
                  <a:lnTo>
                    <a:pt x="43" y="58"/>
                  </a:lnTo>
                  <a:lnTo>
                    <a:pt x="37" y="64"/>
                  </a:lnTo>
                  <a:lnTo>
                    <a:pt x="29" y="70"/>
                  </a:lnTo>
                  <a:lnTo>
                    <a:pt x="21" y="75"/>
                  </a:lnTo>
                  <a:lnTo>
                    <a:pt x="13" y="80"/>
                  </a:lnTo>
                  <a:lnTo>
                    <a:pt x="6" y="83"/>
                  </a:lnTo>
                  <a:lnTo>
                    <a:pt x="1" y="85"/>
                  </a:lnTo>
                  <a:lnTo>
                    <a:pt x="0" y="86"/>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13" name="Freeform 24"/>
            <p:cNvSpPr>
              <a:spLocks/>
            </p:cNvSpPr>
            <p:nvPr/>
          </p:nvSpPr>
          <p:spPr bwMode="auto">
            <a:xfrm flipH="1">
              <a:off x="859" y="2273"/>
              <a:ext cx="77" cy="137"/>
            </a:xfrm>
            <a:custGeom>
              <a:avLst/>
              <a:gdLst>
                <a:gd name="T0" fmla="*/ 11 w 74"/>
                <a:gd name="T1" fmla="*/ 17 h 132"/>
                <a:gd name="T2" fmla="*/ 12 w 74"/>
                <a:gd name="T3" fmla="*/ 13 h 132"/>
                <a:gd name="T4" fmla="*/ 20 w 74"/>
                <a:gd name="T5" fmla="*/ 9 h 132"/>
                <a:gd name="T6" fmla="*/ 26 w 74"/>
                <a:gd name="T7" fmla="*/ 5 h 132"/>
                <a:gd name="T8" fmla="*/ 34 w 74"/>
                <a:gd name="T9" fmla="*/ 2 h 132"/>
                <a:gd name="T10" fmla="*/ 46 w 74"/>
                <a:gd name="T11" fmla="*/ 0 h 132"/>
                <a:gd name="T12" fmla="*/ 55 w 74"/>
                <a:gd name="T13" fmla="*/ 0 h 132"/>
                <a:gd name="T14" fmla="*/ 66 w 74"/>
                <a:gd name="T15" fmla="*/ 5 h 132"/>
                <a:gd name="T16" fmla="*/ 75 w 74"/>
                <a:gd name="T17" fmla="*/ 17 h 132"/>
                <a:gd name="T18" fmla="*/ 81 w 74"/>
                <a:gd name="T19" fmla="*/ 30 h 132"/>
                <a:gd name="T20" fmla="*/ 83 w 74"/>
                <a:gd name="T21" fmla="*/ 47 h 132"/>
                <a:gd name="T22" fmla="*/ 81 w 74"/>
                <a:gd name="T23" fmla="*/ 62 h 132"/>
                <a:gd name="T24" fmla="*/ 76 w 74"/>
                <a:gd name="T25" fmla="*/ 80 h 132"/>
                <a:gd name="T26" fmla="*/ 68 w 74"/>
                <a:gd name="T27" fmla="*/ 95 h 132"/>
                <a:gd name="T28" fmla="*/ 56 w 74"/>
                <a:gd name="T29" fmla="*/ 114 h 132"/>
                <a:gd name="T30" fmla="*/ 41 w 74"/>
                <a:gd name="T31" fmla="*/ 131 h 132"/>
                <a:gd name="T32" fmla="*/ 23 w 74"/>
                <a:gd name="T33" fmla="*/ 147 h 132"/>
                <a:gd name="T34" fmla="*/ 24 w 74"/>
                <a:gd name="T35" fmla="*/ 144 h 132"/>
                <a:gd name="T36" fmla="*/ 26 w 74"/>
                <a:gd name="T37" fmla="*/ 134 h 132"/>
                <a:gd name="T38" fmla="*/ 29 w 74"/>
                <a:gd name="T39" fmla="*/ 117 h 132"/>
                <a:gd name="T40" fmla="*/ 30 w 74"/>
                <a:gd name="T41" fmla="*/ 98 h 132"/>
                <a:gd name="T42" fmla="*/ 30 w 74"/>
                <a:gd name="T43" fmla="*/ 80 h 132"/>
                <a:gd name="T44" fmla="*/ 26 w 74"/>
                <a:gd name="T45" fmla="*/ 63 h 132"/>
                <a:gd name="T46" fmla="*/ 19 w 74"/>
                <a:gd name="T47" fmla="*/ 52 h 132"/>
                <a:gd name="T48" fmla="*/ 3 w 74"/>
                <a:gd name="T49" fmla="*/ 47 h 132"/>
                <a:gd name="T50" fmla="*/ 2 w 74"/>
                <a:gd name="T51" fmla="*/ 44 h 132"/>
                <a:gd name="T52" fmla="*/ 0 w 74"/>
                <a:gd name="T53" fmla="*/ 37 h 132"/>
                <a:gd name="T54" fmla="*/ 1 w 74"/>
                <a:gd name="T55" fmla="*/ 30 h 132"/>
                <a:gd name="T56" fmla="*/ 11 w 74"/>
                <a:gd name="T57" fmla="*/ 17 h 13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4" h="132">
                  <a:moveTo>
                    <a:pt x="11" y="14"/>
                  </a:moveTo>
                  <a:lnTo>
                    <a:pt x="12" y="13"/>
                  </a:lnTo>
                  <a:lnTo>
                    <a:pt x="17" y="9"/>
                  </a:lnTo>
                  <a:lnTo>
                    <a:pt x="23" y="5"/>
                  </a:lnTo>
                  <a:lnTo>
                    <a:pt x="31" y="2"/>
                  </a:lnTo>
                  <a:lnTo>
                    <a:pt x="40" y="0"/>
                  </a:lnTo>
                  <a:lnTo>
                    <a:pt x="49" y="0"/>
                  </a:lnTo>
                  <a:lnTo>
                    <a:pt x="59" y="5"/>
                  </a:lnTo>
                  <a:lnTo>
                    <a:pt x="66" y="14"/>
                  </a:lnTo>
                  <a:lnTo>
                    <a:pt x="72" y="27"/>
                  </a:lnTo>
                  <a:lnTo>
                    <a:pt x="74" y="41"/>
                  </a:lnTo>
                  <a:lnTo>
                    <a:pt x="72" y="56"/>
                  </a:lnTo>
                  <a:lnTo>
                    <a:pt x="67" y="71"/>
                  </a:lnTo>
                  <a:lnTo>
                    <a:pt x="60" y="86"/>
                  </a:lnTo>
                  <a:lnTo>
                    <a:pt x="50" y="102"/>
                  </a:lnTo>
                  <a:lnTo>
                    <a:pt x="36" y="117"/>
                  </a:lnTo>
                  <a:lnTo>
                    <a:pt x="20" y="132"/>
                  </a:lnTo>
                  <a:lnTo>
                    <a:pt x="21" y="129"/>
                  </a:lnTo>
                  <a:lnTo>
                    <a:pt x="23" y="119"/>
                  </a:lnTo>
                  <a:lnTo>
                    <a:pt x="26" y="105"/>
                  </a:lnTo>
                  <a:lnTo>
                    <a:pt x="27" y="88"/>
                  </a:lnTo>
                  <a:lnTo>
                    <a:pt x="27" y="71"/>
                  </a:lnTo>
                  <a:lnTo>
                    <a:pt x="23" y="57"/>
                  </a:lnTo>
                  <a:lnTo>
                    <a:pt x="16" y="46"/>
                  </a:lnTo>
                  <a:lnTo>
                    <a:pt x="3" y="41"/>
                  </a:lnTo>
                  <a:lnTo>
                    <a:pt x="2" y="39"/>
                  </a:lnTo>
                  <a:lnTo>
                    <a:pt x="0" y="34"/>
                  </a:lnTo>
                  <a:lnTo>
                    <a:pt x="1" y="27"/>
                  </a:lnTo>
                  <a:lnTo>
                    <a:pt x="11" y="14"/>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14" name="Freeform 25"/>
            <p:cNvSpPr>
              <a:spLocks/>
            </p:cNvSpPr>
            <p:nvPr/>
          </p:nvSpPr>
          <p:spPr bwMode="auto">
            <a:xfrm flipH="1">
              <a:off x="960" y="2359"/>
              <a:ext cx="108" cy="176"/>
            </a:xfrm>
            <a:custGeom>
              <a:avLst/>
              <a:gdLst>
                <a:gd name="T0" fmla="*/ 95 w 104"/>
                <a:gd name="T1" fmla="*/ 0 h 169"/>
                <a:gd name="T2" fmla="*/ 92 w 104"/>
                <a:gd name="T3" fmla="*/ 4 h 169"/>
                <a:gd name="T4" fmla="*/ 85 w 104"/>
                <a:gd name="T5" fmla="*/ 16 h 169"/>
                <a:gd name="T6" fmla="*/ 75 w 104"/>
                <a:gd name="T7" fmla="*/ 31 h 169"/>
                <a:gd name="T8" fmla="*/ 61 w 104"/>
                <a:gd name="T9" fmla="*/ 53 h 169"/>
                <a:gd name="T10" fmla="*/ 47 w 104"/>
                <a:gd name="T11" fmla="*/ 81 h 169"/>
                <a:gd name="T12" fmla="*/ 30 w 104"/>
                <a:gd name="T13" fmla="*/ 114 h 169"/>
                <a:gd name="T14" fmla="*/ 12 w 104"/>
                <a:gd name="T15" fmla="*/ 152 h 169"/>
                <a:gd name="T16" fmla="*/ 0 w 104"/>
                <a:gd name="T17" fmla="*/ 191 h 169"/>
                <a:gd name="T18" fmla="*/ 3 w 104"/>
                <a:gd name="T19" fmla="*/ 187 h 169"/>
                <a:gd name="T20" fmla="*/ 16 w 104"/>
                <a:gd name="T21" fmla="*/ 179 h 169"/>
                <a:gd name="T22" fmla="*/ 31 w 104"/>
                <a:gd name="T23" fmla="*/ 165 h 169"/>
                <a:gd name="T24" fmla="*/ 51 w 104"/>
                <a:gd name="T25" fmla="*/ 149 h 169"/>
                <a:gd name="T26" fmla="*/ 72 w 104"/>
                <a:gd name="T27" fmla="*/ 134 h 169"/>
                <a:gd name="T28" fmla="*/ 89 w 104"/>
                <a:gd name="T29" fmla="*/ 120 h 169"/>
                <a:gd name="T30" fmla="*/ 105 w 104"/>
                <a:gd name="T31" fmla="*/ 108 h 169"/>
                <a:gd name="T32" fmla="*/ 113 w 104"/>
                <a:gd name="T33" fmla="*/ 102 h 169"/>
                <a:gd name="T34" fmla="*/ 116 w 104"/>
                <a:gd name="T35" fmla="*/ 98 h 169"/>
                <a:gd name="T36" fmla="*/ 115 w 104"/>
                <a:gd name="T37" fmla="*/ 93 h 169"/>
                <a:gd name="T38" fmla="*/ 111 w 104"/>
                <a:gd name="T39" fmla="*/ 87 h 169"/>
                <a:gd name="T40" fmla="*/ 105 w 104"/>
                <a:gd name="T41" fmla="*/ 82 h 169"/>
                <a:gd name="T42" fmla="*/ 99 w 104"/>
                <a:gd name="T43" fmla="*/ 79 h 169"/>
                <a:gd name="T44" fmla="*/ 90 w 104"/>
                <a:gd name="T45" fmla="*/ 73 h 169"/>
                <a:gd name="T46" fmla="*/ 86 w 104"/>
                <a:gd name="T47" fmla="*/ 67 h 169"/>
                <a:gd name="T48" fmla="*/ 85 w 104"/>
                <a:gd name="T49" fmla="*/ 59 h 169"/>
                <a:gd name="T50" fmla="*/ 88 w 104"/>
                <a:gd name="T51" fmla="*/ 44 h 169"/>
                <a:gd name="T52" fmla="*/ 90 w 104"/>
                <a:gd name="T53" fmla="*/ 23 h 169"/>
                <a:gd name="T54" fmla="*/ 93 w 104"/>
                <a:gd name="T55" fmla="*/ 7 h 169"/>
                <a:gd name="T56" fmla="*/ 95 w 104"/>
                <a:gd name="T57" fmla="*/ 0 h 1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4" h="169">
                  <a:moveTo>
                    <a:pt x="85" y="0"/>
                  </a:moveTo>
                  <a:lnTo>
                    <a:pt x="83" y="4"/>
                  </a:lnTo>
                  <a:lnTo>
                    <a:pt x="76" y="13"/>
                  </a:lnTo>
                  <a:lnTo>
                    <a:pt x="66" y="28"/>
                  </a:lnTo>
                  <a:lnTo>
                    <a:pt x="55" y="47"/>
                  </a:lnTo>
                  <a:lnTo>
                    <a:pt x="41" y="72"/>
                  </a:lnTo>
                  <a:lnTo>
                    <a:pt x="27" y="101"/>
                  </a:lnTo>
                  <a:lnTo>
                    <a:pt x="12" y="134"/>
                  </a:lnTo>
                  <a:lnTo>
                    <a:pt x="0" y="169"/>
                  </a:lnTo>
                  <a:lnTo>
                    <a:pt x="3" y="166"/>
                  </a:lnTo>
                  <a:lnTo>
                    <a:pt x="13" y="158"/>
                  </a:lnTo>
                  <a:lnTo>
                    <a:pt x="28" y="146"/>
                  </a:lnTo>
                  <a:lnTo>
                    <a:pt x="45" y="132"/>
                  </a:lnTo>
                  <a:lnTo>
                    <a:pt x="64" y="119"/>
                  </a:lnTo>
                  <a:lnTo>
                    <a:pt x="80" y="106"/>
                  </a:lnTo>
                  <a:lnTo>
                    <a:pt x="93" y="96"/>
                  </a:lnTo>
                  <a:lnTo>
                    <a:pt x="101" y="90"/>
                  </a:lnTo>
                  <a:lnTo>
                    <a:pt x="104" y="86"/>
                  </a:lnTo>
                  <a:lnTo>
                    <a:pt x="103" y="82"/>
                  </a:lnTo>
                  <a:lnTo>
                    <a:pt x="99" y="78"/>
                  </a:lnTo>
                  <a:lnTo>
                    <a:pt x="93" y="73"/>
                  </a:lnTo>
                  <a:lnTo>
                    <a:pt x="88" y="70"/>
                  </a:lnTo>
                  <a:lnTo>
                    <a:pt x="81" y="64"/>
                  </a:lnTo>
                  <a:lnTo>
                    <a:pt x="77" y="59"/>
                  </a:lnTo>
                  <a:lnTo>
                    <a:pt x="76" y="53"/>
                  </a:lnTo>
                  <a:lnTo>
                    <a:pt x="79" y="38"/>
                  </a:lnTo>
                  <a:lnTo>
                    <a:pt x="81" y="20"/>
                  </a:lnTo>
                  <a:lnTo>
                    <a:pt x="84" y="7"/>
                  </a:lnTo>
                  <a:lnTo>
                    <a:pt x="85"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15" name="Freeform 26"/>
            <p:cNvSpPr>
              <a:spLocks/>
            </p:cNvSpPr>
            <p:nvPr/>
          </p:nvSpPr>
          <p:spPr bwMode="auto">
            <a:xfrm flipH="1">
              <a:off x="1134" y="2281"/>
              <a:ext cx="66" cy="202"/>
            </a:xfrm>
            <a:custGeom>
              <a:avLst/>
              <a:gdLst>
                <a:gd name="T0" fmla="*/ 52 w 64"/>
                <a:gd name="T1" fmla="*/ 0 h 194"/>
                <a:gd name="T2" fmla="*/ 48 w 64"/>
                <a:gd name="T3" fmla="*/ 0 h 194"/>
                <a:gd name="T4" fmla="*/ 39 w 64"/>
                <a:gd name="T5" fmla="*/ 2 h 194"/>
                <a:gd name="T6" fmla="*/ 29 w 64"/>
                <a:gd name="T7" fmla="*/ 6 h 194"/>
                <a:gd name="T8" fmla="*/ 15 w 64"/>
                <a:gd name="T9" fmla="*/ 12 h 194"/>
                <a:gd name="T10" fmla="*/ 6 w 64"/>
                <a:gd name="T11" fmla="*/ 27 h 194"/>
                <a:gd name="T12" fmla="*/ 0 w 64"/>
                <a:gd name="T13" fmla="*/ 46 h 194"/>
                <a:gd name="T14" fmla="*/ 0 w 64"/>
                <a:gd name="T15" fmla="*/ 72 h 194"/>
                <a:gd name="T16" fmla="*/ 8 w 64"/>
                <a:gd name="T17" fmla="*/ 104 h 194"/>
                <a:gd name="T18" fmla="*/ 24 w 64"/>
                <a:gd name="T19" fmla="*/ 137 h 194"/>
                <a:gd name="T20" fmla="*/ 34 w 64"/>
                <a:gd name="T21" fmla="*/ 163 h 194"/>
                <a:gd name="T22" fmla="*/ 44 w 64"/>
                <a:gd name="T23" fmla="*/ 183 h 194"/>
                <a:gd name="T24" fmla="*/ 55 w 64"/>
                <a:gd name="T25" fmla="*/ 199 h 194"/>
                <a:gd name="T26" fmla="*/ 61 w 64"/>
                <a:gd name="T27" fmla="*/ 209 h 194"/>
                <a:gd name="T28" fmla="*/ 66 w 64"/>
                <a:gd name="T29" fmla="*/ 214 h 194"/>
                <a:gd name="T30" fmla="*/ 68 w 64"/>
                <a:gd name="T31" fmla="*/ 217 h 194"/>
                <a:gd name="T32" fmla="*/ 70 w 64"/>
                <a:gd name="T33" fmla="*/ 219 h 194"/>
                <a:gd name="T34" fmla="*/ 65 w 64"/>
                <a:gd name="T35" fmla="*/ 193 h 194"/>
                <a:gd name="T36" fmla="*/ 56 w 64"/>
                <a:gd name="T37" fmla="*/ 132 h 194"/>
                <a:gd name="T38" fmla="*/ 47 w 64"/>
                <a:gd name="T39" fmla="*/ 60 h 194"/>
                <a:gd name="T40" fmla="*/ 52 w 64"/>
                <a:gd name="T41" fmla="*/ 0 h 1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4" h="194">
                  <a:moveTo>
                    <a:pt x="47" y="0"/>
                  </a:moveTo>
                  <a:lnTo>
                    <a:pt x="45" y="0"/>
                  </a:lnTo>
                  <a:lnTo>
                    <a:pt x="36" y="2"/>
                  </a:lnTo>
                  <a:lnTo>
                    <a:pt x="26" y="6"/>
                  </a:lnTo>
                  <a:lnTo>
                    <a:pt x="15" y="12"/>
                  </a:lnTo>
                  <a:lnTo>
                    <a:pt x="6" y="24"/>
                  </a:lnTo>
                  <a:lnTo>
                    <a:pt x="0" y="40"/>
                  </a:lnTo>
                  <a:lnTo>
                    <a:pt x="0" y="63"/>
                  </a:lnTo>
                  <a:lnTo>
                    <a:pt x="8" y="92"/>
                  </a:lnTo>
                  <a:lnTo>
                    <a:pt x="21" y="122"/>
                  </a:lnTo>
                  <a:lnTo>
                    <a:pt x="31" y="145"/>
                  </a:lnTo>
                  <a:lnTo>
                    <a:pt x="41" y="162"/>
                  </a:lnTo>
                  <a:lnTo>
                    <a:pt x="49" y="176"/>
                  </a:lnTo>
                  <a:lnTo>
                    <a:pt x="55" y="185"/>
                  </a:lnTo>
                  <a:lnTo>
                    <a:pt x="60" y="190"/>
                  </a:lnTo>
                  <a:lnTo>
                    <a:pt x="62" y="192"/>
                  </a:lnTo>
                  <a:lnTo>
                    <a:pt x="64" y="194"/>
                  </a:lnTo>
                  <a:lnTo>
                    <a:pt x="59" y="171"/>
                  </a:lnTo>
                  <a:lnTo>
                    <a:pt x="50" y="117"/>
                  </a:lnTo>
                  <a:lnTo>
                    <a:pt x="44" y="54"/>
                  </a:lnTo>
                  <a:lnTo>
                    <a:pt x="47"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16" name="Freeform 27"/>
            <p:cNvSpPr>
              <a:spLocks/>
            </p:cNvSpPr>
            <p:nvPr/>
          </p:nvSpPr>
          <p:spPr bwMode="auto">
            <a:xfrm flipH="1">
              <a:off x="1080" y="2093"/>
              <a:ext cx="133" cy="200"/>
            </a:xfrm>
            <a:custGeom>
              <a:avLst/>
              <a:gdLst>
                <a:gd name="T0" fmla="*/ 143 w 128"/>
                <a:gd name="T1" fmla="*/ 0 h 193"/>
                <a:gd name="T2" fmla="*/ 141 w 128"/>
                <a:gd name="T3" fmla="*/ 1 h 193"/>
                <a:gd name="T4" fmla="*/ 133 w 128"/>
                <a:gd name="T5" fmla="*/ 5 h 193"/>
                <a:gd name="T6" fmla="*/ 121 w 128"/>
                <a:gd name="T7" fmla="*/ 11 h 193"/>
                <a:gd name="T8" fmla="*/ 108 w 128"/>
                <a:gd name="T9" fmla="*/ 22 h 193"/>
                <a:gd name="T10" fmla="*/ 90 w 128"/>
                <a:gd name="T11" fmla="*/ 32 h 193"/>
                <a:gd name="T12" fmla="*/ 73 w 128"/>
                <a:gd name="T13" fmla="*/ 44 h 193"/>
                <a:gd name="T14" fmla="*/ 55 w 128"/>
                <a:gd name="T15" fmla="*/ 60 h 193"/>
                <a:gd name="T16" fmla="*/ 37 w 128"/>
                <a:gd name="T17" fmla="*/ 76 h 193"/>
                <a:gd name="T18" fmla="*/ 23 w 128"/>
                <a:gd name="T19" fmla="*/ 92 h 193"/>
                <a:gd name="T20" fmla="*/ 10 w 128"/>
                <a:gd name="T21" fmla="*/ 110 h 193"/>
                <a:gd name="T22" fmla="*/ 3 w 128"/>
                <a:gd name="T23" fmla="*/ 126 h 193"/>
                <a:gd name="T24" fmla="*/ 0 w 128"/>
                <a:gd name="T25" fmla="*/ 146 h 193"/>
                <a:gd name="T26" fmla="*/ 4 w 128"/>
                <a:gd name="T27" fmla="*/ 164 h 193"/>
                <a:gd name="T28" fmla="*/ 16 w 128"/>
                <a:gd name="T29" fmla="*/ 181 h 193"/>
                <a:gd name="T30" fmla="*/ 32 w 128"/>
                <a:gd name="T31" fmla="*/ 198 h 193"/>
                <a:gd name="T32" fmla="*/ 59 w 128"/>
                <a:gd name="T33" fmla="*/ 215 h 193"/>
                <a:gd name="T34" fmla="*/ 60 w 128"/>
                <a:gd name="T35" fmla="*/ 209 h 193"/>
                <a:gd name="T36" fmla="*/ 63 w 128"/>
                <a:gd name="T37" fmla="*/ 195 h 193"/>
                <a:gd name="T38" fmla="*/ 70 w 128"/>
                <a:gd name="T39" fmla="*/ 171 h 193"/>
                <a:gd name="T40" fmla="*/ 77 w 128"/>
                <a:gd name="T41" fmla="*/ 142 h 193"/>
                <a:gd name="T42" fmla="*/ 87 w 128"/>
                <a:gd name="T43" fmla="*/ 106 h 193"/>
                <a:gd name="T44" fmla="*/ 104 w 128"/>
                <a:gd name="T45" fmla="*/ 70 h 193"/>
                <a:gd name="T46" fmla="*/ 121 w 128"/>
                <a:gd name="T47" fmla="*/ 34 h 193"/>
                <a:gd name="T48" fmla="*/ 143 w 128"/>
                <a:gd name="T49" fmla="*/ 0 h 19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8" h="193">
                  <a:moveTo>
                    <a:pt x="128" y="0"/>
                  </a:moveTo>
                  <a:lnTo>
                    <a:pt x="126" y="1"/>
                  </a:lnTo>
                  <a:lnTo>
                    <a:pt x="118" y="5"/>
                  </a:lnTo>
                  <a:lnTo>
                    <a:pt x="108" y="11"/>
                  </a:lnTo>
                  <a:lnTo>
                    <a:pt x="96" y="19"/>
                  </a:lnTo>
                  <a:lnTo>
                    <a:pt x="81" y="29"/>
                  </a:lnTo>
                  <a:lnTo>
                    <a:pt x="64" y="40"/>
                  </a:lnTo>
                  <a:lnTo>
                    <a:pt x="49" y="54"/>
                  </a:lnTo>
                  <a:lnTo>
                    <a:pt x="34" y="68"/>
                  </a:lnTo>
                  <a:lnTo>
                    <a:pt x="20" y="83"/>
                  </a:lnTo>
                  <a:lnTo>
                    <a:pt x="10" y="98"/>
                  </a:lnTo>
                  <a:lnTo>
                    <a:pt x="3" y="114"/>
                  </a:lnTo>
                  <a:lnTo>
                    <a:pt x="0" y="131"/>
                  </a:lnTo>
                  <a:lnTo>
                    <a:pt x="4" y="147"/>
                  </a:lnTo>
                  <a:lnTo>
                    <a:pt x="13" y="163"/>
                  </a:lnTo>
                  <a:lnTo>
                    <a:pt x="29" y="178"/>
                  </a:lnTo>
                  <a:lnTo>
                    <a:pt x="53" y="193"/>
                  </a:lnTo>
                  <a:lnTo>
                    <a:pt x="54" y="188"/>
                  </a:lnTo>
                  <a:lnTo>
                    <a:pt x="57" y="175"/>
                  </a:lnTo>
                  <a:lnTo>
                    <a:pt x="62" y="153"/>
                  </a:lnTo>
                  <a:lnTo>
                    <a:pt x="68" y="127"/>
                  </a:lnTo>
                  <a:lnTo>
                    <a:pt x="78" y="95"/>
                  </a:lnTo>
                  <a:lnTo>
                    <a:pt x="92" y="64"/>
                  </a:lnTo>
                  <a:lnTo>
                    <a:pt x="108" y="31"/>
                  </a:lnTo>
                  <a:lnTo>
                    <a:pt x="128"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17" name="Freeform 28"/>
            <p:cNvSpPr>
              <a:spLocks/>
            </p:cNvSpPr>
            <p:nvPr/>
          </p:nvSpPr>
          <p:spPr bwMode="auto">
            <a:xfrm flipH="1">
              <a:off x="1103" y="2137"/>
              <a:ext cx="764" cy="1093"/>
            </a:xfrm>
            <a:custGeom>
              <a:avLst/>
              <a:gdLst>
                <a:gd name="T0" fmla="*/ 687 w 735"/>
                <a:gd name="T1" fmla="*/ 31 h 1050"/>
                <a:gd name="T2" fmla="*/ 663 w 735"/>
                <a:gd name="T3" fmla="*/ 138 h 1050"/>
                <a:gd name="T4" fmla="*/ 678 w 735"/>
                <a:gd name="T5" fmla="*/ 190 h 1050"/>
                <a:gd name="T6" fmla="*/ 693 w 735"/>
                <a:gd name="T7" fmla="*/ 288 h 1050"/>
                <a:gd name="T8" fmla="*/ 785 w 735"/>
                <a:gd name="T9" fmla="*/ 416 h 1050"/>
                <a:gd name="T10" fmla="*/ 820 w 735"/>
                <a:gd name="T11" fmla="*/ 486 h 1050"/>
                <a:gd name="T12" fmla="*/ 810 w 735"/>
                <a:gd name="T13" fmla="*/ 538 h 1050"/>
                <a:gd name="T14" fmla="*/ 809 w 735"/>
                <a:gd name="T15" fmla="*/ 734 h 1050"/>
                <a:gd name="T16" fmla="*/ 792 w 735"/>
                <a:gd name="T17" fmla="*/ 817 h 1050"/>
                <a:gd name="T18" fmla="*/ 743 w 735"/>
                <a:gd name="T19" fmla="*/ 859 h 1050"/>
                <a:gd name="T20" fmla="*/ 757 w 735"/>
                <a:gd name="T21" fmla="*/ 882 h 1050"/>
                <a:gd name="T22" fmla="*/ 716 w 735"/>
                <a:gd name="T23" fmla="*/ 912 h 1050"/>
                <a:gd name="T24" fmla="*/ 822 w 735"/>
                <a:gd name="T25" fmla="*/ 933 h 1050"/>
                <a:gd name="T26" fmla="*/ 750 w 735"/>
                <a:gd name="T27" fmla="*/ 1089 h 1050"/>
                <a:gd name="T28" fmla="*/ 628 w 735"/>
                <a:gd name="T29" fmla="*/ 1176 h 1050"/>
                <a:gd name="T30" fmla="*/ 639 w 735"/>
                <a:gd name="T31" fmla="*/ 1018 h 1050"/>
                <a:gd name="T32" fmla="*/ 742 w 735"/>
                <a:gd name="T33" fmla="*/ 761 h 1050"/>
                <a:gd name="T34" fmla="*/ 762 w 735"/>
                <a:gd name="T35" fmla="*/ 652 h 1050"/>
                <a:gd name="T36" fmla="*/ 689 w 735"/>
                <a:gd name="T37" fmla="*/ 469 h 1050"/>
                <a:gd name="T38" fmla="*/ 627 w 735"/>
                <a:gd name="T39" fmla="*/ 359 h 1050"/>
                <a:gd name="T40" fmla="*/ 624 w 735"/>
                <a:gd name="T41" fmla="*/ 195 h 1050"/>
                <a:gd name="T42" fmla="*/ 584 w 735"/>
                <a:gd name="T43" fmla="*/ 268 h 1050"/>
                <a:gd name="T44" fmla="*/ 596 w 735"/>
                <a:gd name="T45" fmla="*/ 381 h 1050"/>
                <a:gd name="T46" fmla="*/ 665 w 735"/>
                <a:gd name="T47" fmla="*/ 499 h 1050"/>
                <a:gd name="T48" fmla="*/ 655 w 735"/>
                <a:gd name="T49" fmla="*/ 515 h 1050"/>
                <a:gd name="T50" fmla="*/ 614 w 735"/>
                <a:gd name="T51" fmla="*/ 553 h 1050"/>
                <a:gd name="T52" fmla="*/ 530 w 735"/>
                <a:gd name="T53" fmla="*/ 606 h 1050"/>
                <a:gd name="T54" fmla="*/ 425 w 735"/>
                <a:gd name="T55" fmla="*/ 652 h 1050"/>
                <a:gd name="T56" fmla="*/ 320 w 735"/>
                <a:gd name="T57" fmla="*/ 617 h 1050"/>
                <a:gd name="T58" fmla="*/ 189 w 735"/>
                <a:gd name="T59" fmla="*/ 590 h 1050"/>
                <a:gd name="T60" fmla="*/ 50 w 735"/>
                <a:gd name="T61" fmla="*/ 531 h 1050"/>
                <a:gd name="T62" fmla="*/ 3 w 735"/>
                <a:gd name="T63" fmla="*/ 502 h 1050"/>
                <a:gd name="T64" fmla="*/ 36 w 735"/>
                <a:gd name="T65" fmla="*/ 453 h 1050"/>
                <a:gd name="T66" fmla="*/ 39 w 735"/>
                <a:gd name="T67" fmla="*/ 392 h 1050"/>
                <a:gd name="T68" fmla="*/ 85 w 735"/>
                <a:gd name="T69" fmla="*/ 397 h 1050"/>
                <a:gd name="T70" fmla="*/ 164 w 735"/>
                <a:gd name="T71" fmla="*/ 404 h 1050"/>
                <a:gd name="T72" fmla="*/ 245 w 735"/>
                <a:gd name="T73" fmla="*/ 409 h 1050"/>
                <a:gd name="T74" fmla="*/ 305 w 735"/>
                <a:gd name="T75" fmla="*/ 413 h 1050"/>
                <a:gd name="T76" fmla="*/ 388 w 735"/>
                <a:gd name="T77" fmla="*/ 428 h 1050"/>
                <a:gd name="T78" fmla="*/ 449 w 735"/>
                <a:gd name="T79" fmla="*/ 474 h 1050"/>
                <a:gd name="T80" fmla="*/ 438 w 735"/>
                <a:gd name="T81" fmla="*/ 481 h 1050"/>
                <a:gd name="T82" fmla="*/ 426 w 735"/>
                <a:gd name="T83" fmla="*/ 508 h 1050"/>
                <a:gd name="T84" fmla="*/ 451 w 735"/>
                <a:gd name="T85" fmla="*/ 531 h 1050"/>
                <a:gd name="T86" fmla="*/ 488 w 735"/>
                <a:gd name="T87" fmla="*/ 530 h 1050"/>
                <a:gd name="T88" fmla="*/ 495 w 735"/>
                <a:gd name="T89" fmla="*/ 462 h 1050"/>
                <a:gd name="T90" fmla="*/ 407 w 735"/>
                <a:gd name="T91" fmla="*/ 382 h 1050"/>
                <a:gd name="T92" fmla="*/ 476 w 735"/>
                <a:gd name="T93" fmla="*/ 311 h 1050"/>
                <a:gd name="T94" fmla="*/ 557 w 735"/>
                <a:gd name="T95" fmla="*/ 150 h 1050"/>
                <a:gd name="T96" fmla="*/ 610 w 735"/>
                <a:gd name="T97" fmla="*/ 63 h 10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735" h="1050">
                  <a:moveTo>
                    <a:pt x="642" y="0"/>
                  </a:moveTo>
                  <a:lnTo>
                    <a:pt x="637" y="3"/>
                  </a:lnTo>
                  <a:lnTo>
                    <a:pt x="627" y="13"/>
                  </a:lnTo>
                  <a:lnTo>
                    <a:pt x="612" y="28"/>
                  </a:lnTo>
                  <a:lnTo>
                    <a:pt x="598" y="49"/>
                  </a:lnTo>
                  <a:lnTo>
                    <a:pt x="588" y="71"/>
                  </a:lnTo>
                  <a:lnTo>
                    <a:pt x="584" y="96"/>
                  </a:lnTo>
                  <a:lnTo>
                    <a:pt x="591" y="123"/>
                  </a:lnTo>
                  <a:lnTo>
                    <a:pt x="613" y="148"/>
                  </a:lnTo>
                  <a:lnTo>
                    <a:pt x="612" y="150"/>
                  </a:lnTo>
                  <a:lnTo>
                    <a:pt x="608" y="158"/>
                  </a:lnTo>
                  <a:lnTo>
                    <a:pt x="603" y="169"/>
                  </a:lnTo>
                  <a:lnTo>
                    <a:pt x="600" y="186"/>
                  </a:lnTo>
                  <a:lnTo>
                    <a:pt x="600" y="206"/>
                  </a:lnTo>
                  <a:lnTo>
                    <a:pt x="607" y="230"/>
                  </a:lnTo>
                  <a:lnTo>
                    <a:pt x="618" y="256"/>
                  </a:lnTo>
                  <a:lnTo>
                    <a:pt x="639" y="286"/>
                  </a:lnTo>
                  <a:lnTo>
                    <a:pt x="663" y="316"/>
                  </a:lnTo>
                  <a:lnTo>
                    <a:pt x="683" y="344"/>
                  </a:lnTo>
                  <a:lnTo>
                    <a:pt x="698" y="369"/>
                  </a:lnTo>
                  <a:lnTo>
                    <a:pt x="711" y="391"/>
                  </a:lnTo>
                  <a:lnTo>
                    <a:pt x="720" y="408"/>
                  </a:lnTo>
                  <a:lnTo>
                    <a:pt x="726" y="422"/>
                  </a:lnTo>
                  <a:lnTo>
                    <a:pt x="730" y="431"/>
                  </a:lnTo>
                  <a:lnTo>
                    <a:pt x="731" y="433"/>
                  </a:lnTo>
                  <a:lnTo>
                    <a:pt x="730" y="438"/>
                  </a:lnTo>
                  <a:lnTo>
                    <a:pt x="726" y="454"/>
                  </a:lnTo>
                  <a:lnTo>
                    <a:pt x="721" y="477"/>
                  </a:lnTo>
                  <a:lnTo>
                    <a:pt x="716" y="509"/>
                  </a:lnTo>
                  <a:lnTo>
                    <a:pt x="713" y="549"/>
                  </a:lnTo>
                  <a:lnTo>
                    <a:pt x="715" y="597"/>
                  </a:lnTo>
                  <a:lnTo>
                    <a:pt x="720" y="650"/>
                  </a:lnTo>
                  <a:lnTo>
                    <a:pt x="731" y="710"/>
                  </a:lnTo>
                  <a:lnTo>
                    <a:pt x="727" y="711"/>
                  </a:lnTo>
                  <a:lnTo>
                    <a:pt x="717" y="716"/>
                  </a:lnTo>
                  <a:lnTo>
                    <a:pt x="705" y="724"/>
                  </a:lnTo>
                  <a:lnTo>
                    <a:pt x="690" y="733"/>
                  </a:lnTo>
                  <a:lnTo>
                    <a:pt x="676" y="743"/>
                  </a:lnTo>
                  <a:lnTo>
                    <a:pt x="666" y="752"/>
                  </a:lnTo>
                  <a:lnTo>
                    <a:pt x="662" y="762"/>
                  </a:lnTo>
                  <a:lnTo>
                    <a:pt x="666" y="769"/>
                  </a:lnTo>
                  <a:lnTo>
                    <a:pt x="682" y="779"/>
                  </a:lnTo>
                  <a:lnTo>
                    <a:pt x="679" y="781"/>
                  </a:lnTo>
                  <a:lnTo>
                    <a:pt x="673" y="782"/>
                  </a:lnTo>
                  <a:lnTo>
                    <a:pt x="666" y="786"/>
                  </a:lnTo>
                  <a:lnTo>
                    <a:pt x="656" y="792"/>
                  </a:lnTo>
                  <a:lnTo>
                    <a:pt x="647" y="799"/>
                  </a:lnTo>
                  <a:lnTo>
                    <a:pt x="638" y="809"/>
                  </a:lnTo>
                  <a:lnTo>
                    <a:pt x="633" y="821"/>
                  </a:lnTo>
                  <a:lnTo>
                    <a:pt x="632" y="836"/>
                  </a:lnTo>
                  <a:lnTo>
                    <a:pt x="735" y="818"/>
                  </a:lnTo>
                  <a:lnTo>
                    <a:pt x="732" y="827"/>
                  </a:lnTo>
                  <a:lnTo>
                    <a:pt x="725" y="851"/>
                  </a:lnTo>
                  <a:lnTo>
                    <a:pt x="712" y="885"/>
                  </a:lnTo>
                  <a:lnTo>
                    <a:pt x="693" y="924"/>
                  </a:lnTo>
                  <a:lnTo>
                    <a:pt x="669" y="965"/>
                  </a:lnTo>
                  <a:lnTo>
                    <a:pt x="639" y="1002"/>
                  </a:lnTo>
                  <a:lnTo>
                    <a:pt x="603" y="1032"/>
                  </a:lnTo>
                  <a:lnTo>
                    <a:pt x="560" y="1050"/>
                  </a:lnTo>
                  <a:lnTo>
                    <a:pt x="559" y="1043"/>
                  </a:lnTo>
                  <a:lnTo>
                    <a:pt x="558" y="1026"/>
                  </a:lnTo>
                  <a:lnTo>
                    <a:pt x="558" y="996"/>
                  </a:lnTo>
                  <a:lnTo>
                    <a:pt x="561" y="955"/>
                  </a:lnTo>
                  <a:lnTo>
                    <a:pt x="570" y="903"/>
                  </a:lnTo>
                  <a:lnTo>
                    <a:pt x="589" y="838"/>
                  </a:lnTo>
                  <a:lnTo>
                    <a:pt x="617" y="763"/>
                  </a:lnTo>
                  <a:lnTo>
                    <a:pt x="658" y="677"/>
                  </a:lnTo>
                  <a:lnTo>
                    <a:pt x="661" y="674"/>
                  </a:lnTo>
                  <a:lnTo>
                    <a:pt x="667" y="661"/>
                  </a:lnTo>
                  <a:lnTo>
                    <a:pt x="673" y="641"/>
                  </a:lnTo>
                  <a:lnTo>
                    <a:pt x="678" y="613"/>
                  </a:lnTo>
                  <a:lnTo>
                    <a:pt x="678" y="577"/>
                  </a:lnTo>
                  <a:lnTo>
                    <a:pt x="669" y="533"/>
                  </a:lnTo>
                  <a:lnTo>
                    <a:pt x="651" y="481"/>
                  </a:lnTo>
                  <a:lnTo>
                    <a:pt x="619" y="421"/>
                  </a:lnTo>
                  <a:lnTo>
                    <a:pt x="614" y="416"/>
                  </a:lnTo>
                  <a:lnTo>
                    <a:pt x="603" y="403"/>
                  </a:lnTo>
                  <a:lnTo>
                    <a:pt x="588" y="382"/>
                  </a:lnTo>
                  <a:lnTo>
                    <a:pt x="571" y="353"/>
                  </a:lnTo>
                  <a:lnTo>
                    <a:pt x="558" y="318"/>
                  </a:lnTo>
                  <a:lnTo>
                    <a:pt x="547" y="276"/>
                  </a:lnTo>
                  <a:lnTo>
                    <a:pt x="546" y="228"/>
                  </a:lnTo>
                  <a:lnTo>
                    <a:pt x="556" y="177"/>
                  </a:lnTo>
                  <a:lnTo>
                    <a:pt x="555" y="173"/>
                  </a:lnTo>
                  <a:lnTo>
                    <a:pt x="550" y="172"/>
                  </a:lnTo>
                  <a:lnTo>
                    <a:pt x="541" y="181"/>
                  </a:lnTo>
                  <a:lnTo>
                    <a:pt x="527" y="213"/>
                  </a:lnTo>
                  <a:lnTo>
                    <a:pt x="520" y="237"/>
                  </a:lnTo>
                  <a:lnTo>
                    <a:pt x="516" y="260"/>
                  </a:lnTo>
                  <a:lnTo>
                    <a:pt x="516" y="284"/>
                  </a:lnTo>
                  <a:lnTo>
                    <a:pt x="521" y="310"/>
                  </a:lnTo>
                  <a:lnTo>
                    <a:pt x="530" y="338"/>
                  </a:lnTo>
                  <a:lnTo>
                    <a:pt x="545" y="368"/>
                  </a:lnTo>
                  <a:lnTo>
                    <a:pt x="565" y="402"/>
                  </a:lnTo>
                  <a:lnTo>
                    <a:pt x="593" y="441"/>
                  </a:lnTo>
                  <a:lnTo>
                    <a:pt x="593" y="442"/>
                  </a:lnTo>
                  <a:lnTo>
                    <a:pt x="591" y="443"/>
                  </a:lnTo>
                  <a:lnTo>
                    <a:pt x="590" y="447"/>
                  </a:lnTo>
                  <a:lnTo>
                    <a:pt x="586" y="451"/>
                  </a:lnTo>
                  <a:lnTo>
                    <a:pt x="583" y="457"/>
                  </a:lnTo>
                  <a:lnTo>
                    <a:pt x="576" y="464"/>
                  </a:lnTo>
                  <a:lnTo>
                    <a:pt x="569" y="471"/>
                  </a:lnTo>
                  <a:lnTo>
                    <a:pt x="559" y="480"/>
                  </a:lnTo>
                  <a:lnTo>
                    <a:pt x="547" y="490"/>
                  </a:lnTo>
                  <a:lnTo>
                    <a:pt x="532" y="500"/>
                  </a:lnTo>
                  <a:lnTo>
                    <a:pt x="516" y="511"/>
                  </a:lnTo>
                  <a:lnTo>
                    <a:pt x="496" y="524"/>
                  </a:lnTo>
                  <a:lnTo>
                    <a:pt x="472" y="537"/>
                  </a:lnTo>
                  <a:lnTo>
                    <a:pt x="447" y="550"/>
                  </a:lnTo>
                  <a:lnTo>
                    <a:pt x="417" y="564"/>
                  </a:lnTo>
                  <a:lnTo>
                    <a:pt x="383" y="578"/>
                  </a:lnTo>
                  <a:lnTo>
                    <a:pt x="378" y="577"/>
                  </a:lnTo>
                  <a:lnTo>
                    <a:pt x="363" y="572"/>
                  </a:lnTo>
                  <a:lnTo>
                    <a:pt x="341" y="564"/>
                  </a:lnTo>
                  <a:lnTo>
                    <a:pt x="315" y="555"/>
                  </a:lnTo>
                  <a:lnTo>
                    <a:pt x="285" y="548"/>
                  </a:lnTo>
                  <a:lnTo>
                    <a:pt x="253" y="539"/>
                  </a:lnTo>
                  <a:lnTo>
                    <a:pt x="223" y="533"/>
                  </a:lnTo>
                  <a:lnTo>
                    <a:pt x="195" y="529"/>
                  </a:lnTo>
                  <a:lnTo>
                    <a:pt x="168" y="524"/>
                  </a:lnTo>
                  <a:lnTo>
                    <a:pt x="136" y="514"/>
                  </a:lnTo>
                  <a:lnTo>
                    <a:pt x="104" y="500"/>
                  </a:lnTo>
                  <a:lnTo>
                    <a:pt x="72" y="486"/>
                  </a:lnTo>
                  <a:lnTo>
                    <a:pt x="44" y="471"/>
                  </a:lnTo>
                  <a:lnTo>
                    <a:pt x="21" y="459"/>
                  </a:lnTo>
                  <a:lnTo>
                    <a:pt x="5" y="451"/>
                  </a:lnTo>
                  <a:lnTo>
                    <a:pt x="0" y="447"/>
                  </a:lnTo>
                  <a:lnTo>
                    <a:pt x="3" y="445"/>
                  </a:lnTo>
                  <a:lnTo>
                    <a:pt x="9" y="440"/>
                  </a:lnTo>
                  <a:lnTo>
                    <a:pt x="17" y="430"/>
                  </a:lnTo>
                  <a:lnTo>
                    <a:pt x="26" y="417"/>
                  </a:lnTo>
                  <a:lnTo>
                    <a:pt x="33" y="402"/>
                  </a:lnTo>
                  <a:lnTo>
                    <a:pt x="38" y="386"/>
                  </a:lnTo>
                  <a:lnTo>
                    <a:pt x="38" y="367"/>
                  </a:lnTo>
                  <a:lnTo>
                    <a:pt x="33" y="348"/>
                  </a:lnTo>
                  <a:lnTo>
                    <a:pt x="36" y="348"/>
                  </a:lnTo>
                  <a:lnTo>
                    <a:pt x="41" y="349"/>
                  </a:lnTo>
                  <a:lnTo>
                    <a:pt x="49" y="349"/>
                  </a:lnTo>
                  <a:lnTo>
                    <a:pt x="62" y="350"/>
                  </a:lnTo>
                  <a:lnTo>
                    <a:pt x="76" y="352"/>
                  </a:lnTo>
                  <a:lnTo>
                    <a:pt x="92" y="353"/>
                  </a:lnTo>
                  <a:lnTo>
                    <a:pt x="110" y="354"/>
                  </a:lnTo>
                  <a:lnTo>
                    <a:pt x="127" y="355"/>
                  </a:lnTo>
                  <a:lnTo>
                    <a:pt x="146" y="358"/>
                  </a:lnTo>
                  <a:lnTo>
                    <a:pt x="165" y="359"/>
                  </a:lnTo>
                  <a:lnTo>
                    <a:pt x="184" y="360"/>
                  </a:lnTo>
                  <a:lnTo>
                    <a:pt x="202" y="362"/>
                  </a:lnTo>
                  <a:lnTo>
                    <a:pt x="218" y="363"/>
                  </a:lnTo>
                  <a:lnTo>
                    <a:pt x="233" y="363"/>
                  </a:lnTo>
                  <a:lnTo>
                    <a:pt x="244" y="364"/>
                  </a:lnTo>
                  <a:lnTo>
                    <a:pt x="254" y="364"/>
                  </a:lnTo>
                  <a:lnTo>
                    <a:pt x="271" y="366"/>
                  </a:lnTo>
                  <a:lnTo>
                    <a:pt x="290" y="367"/>
                  </a:lnTo>
                  <a:lnTo>
                    <a:pt x="309" y="369"/>
                  </a:lnTo>
                  <a:lnTo>
                    <a:pt x="327" y="374"/>
                  </a:lnTo>
                  <a:lnTo>
                    <a:pt x="345" y="379"/>
                  </a:lnTo>
                  <a:lnTo>
                    <a:pt x="361" y="386"/>
                  </a:lnTo>
                  <a:lnTo>
                    <a:pt x="375" y="393"/>
                  </a:lnTo>
                  <a:lnTo>
                    <a:pt x="385" y="401"/>
                  </a:lnTo>
                  <a:lnTo>
                    <a:pt x="400" y="420"/>
                  </a:lnTo>
                  <a:lnTo>
                    <a:pt x="409" y="436"/>
                  </a:lnTo>
                  <a:lnTo>
                    <a:pt x="409" y="443"/>
                  </a:lnTo>
                  <a:lnTo>
                    <a:pt x="402" y="437"/>
                  </a:lnTo>
                  <a:lnTo>
                    <a:pt x="390" y="427"/>
                  </a:lnTo>
                  <a:lnTo>
                    <a:pt x="380" y="426"/>
                  </a:lnTo>
                  <a:lnTo>
                    <a:pt x="374" y="432"/>
                  </a:lnTo>
                  <a:lnTo>
                    <a:pt x="375" y="443"/>
                  </a:lnTo>
                  <a:lnTo>
                    <a:pt x="379" y="451"/>
                  </a:lnTo>
                  <a:lnTo>
                    <a:pt x="383" y="457"/>
                  </a:lnTo>
                  <a:lnTo>
                    <a:pt x="388" y="462"/>
                  </a:lnTo>
                  <a:lnTo>
                    <a:pt x="394" y="467"/>
                  </a:lnTo>
                  <a:lnTo>
                    <a:pt x="402" y="471"/>
                  </a:lnTo>
                  <a:lnTo>
                    <a:pt x="409" y="472"/>
                  </a:lnTo>
                  <a:lnTo>
                    <a:pt x="417" y="474"/>
                  </a:lnTo>
                  <a:lnTo>
                    <a:pt x="425" y="474"/>
                  </a:lnTo>
                  <a:lnTo>
                    <a:pt x="434" y="470"/>
                  </a:lnTo>
                  <a:lnTo>
                    <a:pt x="442" y="460"/>
                  </a:lnTo>
                  <a:lnTo>
                    <a:pt x="448" y="447"/>
                  </a:lnTo>
                  <a:lnTo>
                    <a:pt x="448" y="430"/>
                  </a:lnTo>
                  <a:lnTo>
                    <a:pt x="441" y="410"/>
                  </a:lnTo>
                  <a:lnTo>
                    <a:pt x="425" y="388"/>
                  </a:lnTo>
                  <a:lnTo>
                    <a:pt x="399" y="366"/>
                  </a:lnTo>
                  <a:lnTo>
                    <a:pt x="359" y="342"/>
                  </a:lnTo>
                  <a:lnTo>
                    <a:pt x="363" y="339"/>
                  </a:lnTo>
                  <a:lnTo>
                    <a:pt x="371" y="333"/>
                  </a:lnTo>
                  <a:lnTo>
                    <a:pt x="385" y="321"/>
                  </a:lnTo>
                  <a:lnTo>
                    <a:pt x="403" y="303"/>
                  </a:lnTo>
                  <a:lnTo>
                    <a:pt x="424" y="276"/>
                  </a:lnTo>
                  <a:lnTo>
                    <a:pt x="447" y="240"/>
                  </a:lnTo>
                  <a:lnTo>
                    <a:pt x="471" y="194"/>
                  </a:lnTo>
                  <a:lnTo>
                    <a:pt x="495" y="138"/>
                  </a:lnTo>
                  <a:lnTo>
                    <a:pt x="496" y="133"/>
                  </a:lnTo>
                  <a:lnTo>
                    <a:pt x="501" y="120"/>
                  </a:lnTo>
                  <a:lnTo>
                    <a:pt x="510" y="103"/>
                  </a:lnTo>
                  <a:lnTo>
                    <a:pt x="524" y="81"/>
                  </a:lnTo>
                  <a:lnTo>
                    <a:pt x="544" y="57"/>
                  </a:lnTo>
                  <a:lnTo>
                    <a:pt x="569" y="35"/>
                  </a:lnTo>
                  <a:lnTo>
                    <a:pt x="602" y="15"/>
                  </a:lnTo>
                  <a:lnTo>
                    <a:pt x="642"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18" name="Freeform 29"/>
            <p:cNvSpPr>
              <a:spLocks/>
            </p:cNvSpPr>
            <p:nvPr/>
          </p:nvSpPr>
          <p:spPr bwMode="auto">
            <a:xfrm flipH="1">
              <a:off x="686" y="3060"/>
              <a:ext cx="585" cy="749"/>
            </a:xfrm>
            <a:custGeom>
              <a:avLst/>
              <a:gdLst>
                <a:gd name="T0" fmla="*/ 107 w 563"/>
                <a:gd name="T1" fmla="*/ 767 h 720"/>
                <a:gd name="T2" fmla="*/ 80 w 563"/>
                <a:gd name="T3" fmla="*/ 660 h 720"/>
                <a:gd name="T4" fmla="*/ 41 w 563"/>
                <a:gd name="T5" fmla="*/ 491 h 720"/>
                <a:gd name="T6" fmla="*/ 8 w 563"/>
                <a:gd name="T7" fmla="*/ 312 h 720"/>
                <a:gd name="T8" fmla="*/ 6 w 563"/>
                <a:gd name="T9" fmla="*/ 233 h 720"/>
                <a:gd name="T10" fmla="*/ 56 w 563"/>
                <a:gd name="T11" fmla="*/ 216 h 720"/>
                <a:gd name="T12" fmla="*/ 123 w 563"/>
                <a:gd name="T13" fmla="*/ 166 h 720"/>
                <a:gd name="T14" fmla="*/ 181 w 563"/>
                <a:gd name="T15" fmla="*/ 70 h 720"/>
                <a:gd name="T16" fmla="*/ 197 w 563"/>
                <a:gd name="T17" fmla="*/ 3 h 720"/>
                <a:gd name="T18" fmla="*/ 209 w 563"/>
                <a:gd name="T19" fmla="*/ 29 h 720"/>
                <a:gd name="T20" fmla="*/ 231 w 563"/>
                <a:gd name="T21" fmla="*/ 74 h 720"/>
                <a:gd name="T22" fmla="*/ 266 w 563"/>
                <a:gd name="T23" fmla="*/ 130 h 720"/>
                <a:gd name="T24" fmla="*/ 319 w 563"/>
                <a:gd name="T25" fmla="*/ 192 h 720"/>
                <a:gd name="T26" fmla="*/ 384 w 563"/>
                <a:gd name="T27" fmla="*/ 257 h 720"/>
                <a:gd name="T28" fmla="*/ 469 w 563"/>
                <a:gd name="T29" fmla="*/ 315 h 720"/>
                <a:gd name="T30" fmla="*/ 573 w 563"/>
                <a:gd name="T31" fmla="*/ 361 h 720"/>
                <a:gd name="T32" fmla="*/ 629 w 563"/>
                <a:gd name="T33" fmla="*/ 387 h 720"/>
                <a:gd name="T34" fmla="*/ 611 w 563"/>
                <a:gd name="T35" fmla="*/ 447 h 720"/>
                <a:gd name="T36" fmla="*/ 587 w 563"/>
                <a:gd name="T37" fmla="*/ 537 h 720"/>
                <a:gd name="T38" fmla="*/ 567 w 563"/>
                <a:gd name="T39" fmla="*/ 632 h 720"/>
                <a:gd name="T40" fmla="*/ 556 w 563"/>
                <a:gd name="T41" fmla="*/ 706 h 720"/>
                <a:gd name="T42" fmla="*/ 549 w 563"/>
                <a:gd name="T43" fmla="*/ 765 h 720"/>
                <a:gd name="T44" fmla="*/ 535 w 563"/>
                <a:gd name="T45" fmla="*/ 802 h 720"/>
                <a:gd name="T46" fmla="*/ 512 w 563"/>
                <a:gd name="T47" fmla="*/ 810 h 720"/>
                <a:gd name="T48" fmla="*/ 484 w 563"/>
                <a:gd name="T49" fmla="*/ 794 h 720"/>
                <a:gd name="T50" fmla="*/ 451 w 563"/>
                <a:gd name="T51" fmla="*/ 783 h 720"/>
                <a:gd name="T52" fmla="*/ 411 w 563"/>
                <a:gd name="T53" fmla="*/ 777 h 720"/>
                <a:gd name="T54" fmla="*/ 365 w 563"/>
                <a:gd name="T55" fmla="*/ 774 h 720"/>
                <a:gd name="T56" fmla="*/ 320 w 563"/>
                <a:gd name="T57" fmla="*/ 772 h 720"/>
                <a:gd name="T58" fmla="*/ 276 w 563"/>
                <a:gd name="T59" fmla="*/ 773 h 720"/>
                <a:gd name="T60" fmla="*/ 239 w 563"/>
                <a:gd name="T61" fmla="*/ 774 h 720"/>
                <a:gd name="T62" fmla="*/ 214 w 563"/>
                <a:gd name="T63" fmla="*/ 778 h 720"/>
                <a:gd name="T64" fmla="*/ 194 w 563"/>
                <a:gd name="T65" fmla="*/ 784 h 720"/>
                <a:gd name="T66" fmla="*/ 167 w 563"/>
                <a:gd name="T67" fmla="*/ 796 h 720"/>
                <a:gd name="T68" fmla="*/ 139 w 563"/>
                <a:gd name="T69" fmla="*/ 802 h 720"/>
                <a:gd name="T70" fmla="*/ 117 w 563"/>
                <a:gd name="T71" fmla="*/ 795 h 7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63" h="720">
                  <a:moveTo>
                    <a:pt x="99" y="695"/>
                  </a:moveTo>
                  <a:lnTo>
                    <a:pt x="95" y="681"/>
                  </a:lnTo>
                  <a:lnTo>
                    <a:pt x="85" y="642"/>
                  </a:lnTo>
                  <a:lnTo>
                    <a:pt x="71" y="585"/>
                  </a:lnTo>
                  <a:lnTo>
                    <a:pt x="55" y="515"/>
                  </a:lnTo>
                  <a:lnTo>
                    <a:pt x="37" y="436"/>
                  </a:lnTo>
                  <a:lnTo>
                    <a:pt x="21" y="355"/>
                  </a:lnTo>
                  <a:lnTo>
                    <a:pt x="8" y="277"/>
                  </a:lnTo>
                  <a:lnTo>
                    <a:pt x="0" y="208"/>
                  </a:lnTo>
                  <a:lnTo>
                    <a:pt x="6" y="207"/>
                  </a:lnTo>
                  <a:lnTo>
                    <a:pt x="24" y="202"/>
                  </a:lnTo>
                  <a:lnTo>
                    <a:pt x="50" y="192"/>
                  </a:lnTo>
                  <a:lnTo>
                    <a:pt x="80" y="174"/>
                  </a:lnTo>
                  <a:lnTo>
                    <a:pt x="110" y="148"/>
                  </a:lnTo>
                  <a:lnTo>
                    <a:pt x="139" y="111"/>
                  </a:lnTo>
                  <a:lnTo>
                    <a:pt x="161" y="62"/>
                  </a:lnTo>
                  <a:lnTo>
                    <a:pt x="174" y="0"/>
                  </a:lnTo>
                  <a:lnTo>
                    <a:pt x="176" y="3"/>
                  </a:lnTo>
                  <a:lnTo>
                    <a:pt x="179" y="12"/>
                  </a:lnTo>
                  <a:lnTo>
                    <a:pt x="186" y="26"/>
                  </a:lnTo>
                  <a:lnTo>
                    <a:pt x="195" y="43"/>
                  </a:lnTo>
                  <a:lnTo>
                    <a:pt x="206" y="65"/>
                  </a:lnTo>
                  <a:lnTo>
                    <a:pt x="220" y="88"/>
                  </a:lnTo>
                  <a:lnTo>
                    <a:pt x="237" y="115"/>
                  </a:lnTo>
                  <a:lnTo>
                    <a:pt x="259" y="143"/>
                  </a:lnTo>
                  <a:lnTo>
                    <a:pt x="284" y="171"/>
                  </a:lnTo>
                  <a:lnTo>
                    <a:pt x="311" y="199"/>
                  </a:lnTo>
                  <a:lnTo>
                    <a:pt x="343" y="228"/>
                  </a:lnTo>
                  <a:lnTo>
                    <a:pt x="378" y="254"/>
                  </a:lnTo>
                  <a:lnTo>
                    <a:pt x="418" y="280"/>
                  </a:lnTo>
                  <a:lnTo>
                    <a:pt x="462" y="302"/>
                  </a:lnTo>
                  <a:lnTo>
                    <a:pt x="510" y="321"/>
                  </a:lnTo>
                  <a:lnTo>
                    <a:pt x="563" y="336"/>
                  </a:lnTo>
                  <a:lnTo>
                    <a:pt x="560" y="344"/>
                  </a:lnTo>
                  <a:lnTo>
                    <a:pt x="554" y="365"/>
                  </a:lnTo>
                  <a:lnTo>
                    <a:pt x="545" y="397"/>
                  </a:lnTo>
                  <a:lnTo>
                    <a:pt x="535" y="434"/>
                  </a:lnTo>
                  <a:lnTo>
                    <a:pt x="524" y="477"/>
                  </a:lnTo>
                  <a:lnTo>
                    <a:pt x="514" y="520"/>
                  </a:lnTo>
                  <a:lnTo>
                    <a:pt x="505" y="561"/>
                  </a:lnTo>
                  <a:lnTo>
                    <a:pt x="500" y="597"/>
                  </a:lnTo>
                  <a:lnTo>
                    <a:pt x="496" y="628"/>
                  </a:lnTo>
                  <a:lnTo>
                    <a:pt x="493" y="656"/>
                  </a:lnTo>
                  <a:lnTo>
                    <a:pt x="489" y="680"/>
                  </a:lnTo>
                  <a:lnTo>
                    <a:pt x="484" y="698"/>
                  </a:lnTo>
                  <a:lnTo>
                    <a:pt x="477" y="712"/>
                  </a:lnTo>
                  <a:lnTo>
                    <a:pt x="469" y="720"/>
                  </a:lnTo>
                  <a:lnTo>
                    <a:pt x="456" y="720"/>
                  </a:lnTo>
                  <a:lnTo>
                    <a:pt x="441" y="711"/>
                  </a:lnTo>
                  <a:lnTo>
                    <a:pt x="431" y="705"/>
                  </a:lnTo>
                  <a:lnTo>
                    <a:pt x="417" y="701"/>
                  </a:lnTo>
                  <a:lnTo>
                    <a:pt x="402" y="696"/>
                  </a:lnTo>
                  <a:lnTo>
                    <a:pt x="384" y="693"/>
                  </a:lnTo>
                  <a:lnTo>
                    <a:pt x="367" y="690"/>
                  </a:lnTo>
                  <a:lnTo>
                    <a:pt x="347" y="688"/>
                  </a:lnTo>
                  <a:lnTo>
                    <a:pt x="325" y="687"/>
                  </a:lnTo>
                  <a:lnTo>
                    <a:pt x="305" y="686"/>
                  </a:lnTo>
                  <a:lnTo>
                    <a:pt x="285" y="685"/>
                  </a:lnTo>
                  <a:lnTo>
                    <a:pt x="265" y="685"/>
                  </a:lnTo>
                  <a:lnTo>
                    <a:pt x="246" y="686"/>
                  </a:lnTo>
                  <a:lnTo>
                    <a:pt x="230" y="686"/>
                  </a:lnTo>
                  <a:lnTo>
                    <a:pt x="213" y="687"/>
                  </a:lnTo>
                  <a:lnTo>
                    <a:pt x="201" y="688"/>
                  </a:lnTo>
                  <a:lnTo>
                    <a:pt x="191" y="691"/>
                  </a:lnTo>
                  <a:lnTo>
                    <a:pt x="184" y="692"/>
                  </a:lnTo>
                  <a:lnTo>
                    <a:pt x="173" y="697"/>
                  </a:lnTo>
                  <a:lnTo>
                    <a:pt x="162" y="702"/>
                  </a:lnTo>
                  <a:lnTo>
                    <a:pt x="149" y="707"/>
                  </a:lnTo>
                  <a:lnTo>
                    <a:pt x="137" y="711"/>
                  </a:lnTo>
                  <a:lnTo>
                    <a:pt x="124" y="712"/>
                  </a:lnTo>
                  <a:lnTo>
                    <a:pt x="114" y="711"/>
                  </a:lnTo>
                  <a:lnTo>
                    <a:pt x="105" y="706"/>
                  </a:lnTo>
                  <a:lnTo>
                    <a:pt x="99" y="695"/>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19" name="Freeform 30"/>
            <p:cNvSpPr>
              <a:spLocks/>
            </p:cNvSpPr>
            <p:nvPr/>
          </p:nvSpPr>
          <p:spPr bwMode="auto">
            <a:xfrm flipH="1">
              <a:off x="1111" y="1504"/>
              <a:ext cx="53" cy="141"/>
            </a:xfrm>
            <a:custGeom>
              <a:avLst/>
              <a:gdLst>
                <a:gd name="T0" fmla="*/ 55 w 51"/>
                <a:gd name="T1" fmla="*/ 0 h 136"/>
                <a:gd name="T2" fmla="*/ 50 w 51"/>
                <a:gd name="T3" fmla="*/ 6 h 136"/>
                <a:gd name="T4" fmla="*/ 41 w 51"/>
                <a:gd name="T5" fmla="*/ 17 h 136"/>
                <a:gd name="T6" fmla="*/ 35 w 51"/>
                <a:gd name="T7" fmla="*/ 23 h 136"/>
                <a:gd name="T8" fmla="*/ 30 w 51"/>
                <a:gd name="T9" fmla="*/ 29 h 136"/>
                <a:gd name="T10" fmla="*/ 24 w 51"/>
                <a:gd name="T11" fmla="*/ 37 h 136"/>
                <a:gd name="T12" fmla="*/ 20 w 51"/>
                <a:gd name="T13" fmla="*/ 47 h 136"/>
                <a:gd name="T14" fmla="*/ 12 w 51"/>
                <a:gd name="T15" fmla="*/ 55 h 136"/>
                <a:gd name="T16" fmla="*/ 9 w 51"/>
                <a:gd name="T17" fmla="*/ 62 h 136"/>
                <a:gd name="T18" fmla="*/ 2 w 51"/>
                <a:gd name="T19" fmla="*/ 84 h 136"/>
                <a:gd name="T20" fmla="*/ 0 w 51"/>
                <a:gd name="T21" fmla="*/ 106 h 136"/>
                <a:gd name="T22" fmla="*/ 2 w 51"/>
                <a:gd name="T23" fmla="*/ 129 h 136"/>
                <a:gd name="T24" fmla="*/ 7 w 51"/>
                <a:gd name="T25" fmla="*/ 149 h 136"/>
                <a:gd name="T26" fmla="*/ 9 w 51"/>
                <a:gd name="T27" fmla="*/ 151 h 136"/>
                <a:gd name="T28" fmla="*/ 11 w 51"/>
                <a:gd name="T29" fmla="*/ 149 h 136"/>
                <a:gd name="T30" fmla="*/ 17 w 51"/>
                <a:gd name="T31" fmla="*/ 148 h 136"/>
                <a:gd name="T32" fmla="*/ 17 w 51"/>
                <a:gd name="T33" fmla="*/ 147 h 136"/>
                <a:gd name="T34" fmla="*/ 10 w 51"/>
                <a:gd name="T35" fmla="*/ 125 h 136"/>
                <a:gd name="T36" fmla="*/ 7 w 51"/>
                <a:gd name="T37" fmla="*/ 104 h 136"/>
                <a:gd name="T38" fmla="*/ 9 w 51"/>
                <a:gd name="T39" fmla="*/ 83 h 136"/>
                <a:gd name="T40" fmla="*/ 17 w 51"/>
                <a:gd name="T41" fmla="*/ 61 h 136"/>
                <a:gd name="T42" fmla="*/ 20 w 51"/>
                <a:gd name="T43" fmla="*/ 54 h 136"/>
                <a:gd name="T44" fmla="*/ 24 w 51"/>
                <a:gd name="T45" fmla="*/ 45 h 136"/>
                <a:gd name="T46" fmla="*/ 29 w 51"/>
                <a:gd name="T47" fmla="*/ 37 h 136"/>
                <a:gd name="T48" fmla="*/ 34 w 51"/>
                <a:gd name="T49" fmla="*/ 29 h 136"/>
                <a:gd name="T50" fmla="*/ 39 w 51"/>
                <a:gd name="T51" fmla="*/ 23 h 136"/>
                <a:gd name="T52" fmla="*/ 47 w 51"/>
                <a:gd name="T53" fmla="*/ 17 h 136"/>
                <a:gd name="T54" fmla="*/ 52 w 51"/>
                <a:gd name="T55" fmla="*/ 6 h 136"/>
                <a:gd name="T56" fmla="*/ 57 w 51"/>
                <a:gd name="T57" fmla="*/ 0 h 136"/>
                <a:gd name="T58" fmla="*/ 57 w 51"/>
                <a:gd name="T59" fmla="*/ 0 h 136"/>
                <a:gd name="T60" fmla="*/ 57 w 51"/>
                <a:gd name="T61" fmla="*/ 0 h 136"/>
                <a:gd name="T62" fmla="*/ 56 w 51"/>
                <a:gd name="T63" fmla="*/ 0 h 136"/>
                <a:gd name="T64" fmla="*/ 55 w 51"/>
                <a:gd name="T65" fmla="*/ 0 h 136"/>
                <a:gd name="T66" fmla="*/ 55 w 51"/>
                <a:gd name="T67" fmla="*/ 0 h 1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1" h="136">
                  <a:moveTo>
                    <a:pt x="49" y="0"/>
                  </a:moveTo>
                  <a:lnTo>
                    <a:pt x="44" y="6"/>
                  </a:lnTo>
                  <a:lnTo>
                    <a:pt x="37" y="14"/>
                  </a:lnTo>
                  <a:lnTo>
                    <a:pt x="32" y="20"/>
                  </a:lnTo>
                  <a:lnTo>
                    <a:pt x="27" y="26"/>
                  </a:lnTo>
                  <a:lnTo>
                    <a:pt x="21" y="34"/>
                  </a:lnTo>
                  <a:lnTo>
                    <a:pt x="17" y="41"/>
                  </a:lnTo>
                  <a:lnTo>
                    <a:pt x="12" y="49"/>
                  </a:lnTo>
                  <a:lnTo>
                    <a:pt x="9" y="56"/>
                  </a:lnTo>
                  <a:lnTo>
                    <a:pt x="2" y="75"/>
                  </a:lnTo>
                  <a:lnTo>
                    <a:pt x="0" y="95"/>
                  </a:lnTo>
                  <a:lnTo>
                    <a:pt x="2" y="116"/>
                  </a:lnTo>
                  <a:lnTo>
                    <a:pt x="7" y="134"/>
                  </a:lnTo>
                  <a:lnTo>
                    <a:pt x="9" y="136"/>
                  </a:lnTo>
                  <a:lnTo>
                    <a:pt x="11" y="134"/>
                  </a:lnTo>
                  <a:lnTo>
                    <a:pt x="14" y="133"/>
                  </a:lnTo>
                  <a:lnTo>
                    <a:pt x="14" y="132"/>
                  </a:lnTo>
                  <a:lnTo>
                    <a:pt x="10" y="113"/>
                  </a:lnTo>
                  <a:lnTo>
                    <a:pt x="7" y="93"/>
                  </a:lnTo>
                  <a:lnTo>
                    <a:pt x="9" y="74"/>
                  </a:lnTo>
                  <a:lnTo>
                    <a:pt x="14" y="55"/>
                  </a:lnTo>
                  <a:lnTo>
                    <a:pt x="17" y="48"/>
                  </a:lnTo>
                  <a:lnTo>
                    <a:pt x="21" y="40"/>
                  </a:lnTo>
                  <a:lnTo>
                    <a:pt x="26" y="34"/>
                  </a:lnTo>
                  <a:lnTo>
                    <a:pt x="31" y="26"/>
                  </a:lnTo>
                  <a:lnTo>
                    <a:pt x="36" y="20"/>
                  </a:lnTo>
                  <a:lnTo>
                    <a:pt x="41" y="14"/>
                  </a:lnTo>
                  <a:lnTo>
                    <a:pt x="46" y="6"/>
                  </a:lnTo>
                  <a:lnTo>
                    <a:pt x="51" y="0"/>
                  </a:lnTo>
                  <a:lnTo>
                    <a:pt x="50" y="0"/>
                  </a:lnTo>
                  <a:lnTo>
                    <a:pt x="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20" name="Freeform 31"/>
            <p:cNvSpPr>
              <a:spLocks/>
            </p:cNvSpPr>
            <p:nvPr/>
          </p:nvSpPr>
          <p:spPr bwMode="auto">
            <a:xfrm flipH="1">
              <a:off x="873" y="1838"/>
              <a:ext cx="255" cy="149"/>
            </a:xfrm>
            <a:custGeom>
              <a:avLst/>
              <a:gdLst>
                <a:gd name="T0" fmla="*/ 275 w 245"/>
                <a:gd name="T1" fmla="*/ 1 h 143"/>
                <a:gd name="T2" fmla="*/ 265 w 245"/>
                <a:gd name="T3" fmla="*/ 23 h 143"/>
                <a:gd name="T4" fmla="*/ 254 w 245"/>
                <a:gd name="T5" fmla="*/ 40 h 143"/>
                <a:gd name="T6" fmla="*/ 241 w 245"/>
                <a:gd name="T7" fmla="*/ 55 h 143"/>
                <a:gd name="T8" fmla="*/ 228 w 245"/>
                <a:gd name="T9" fmla="*/ 70 h 143"/>
                <a:gd name="T10" fmla="*/ 213 w 245"/>
                <a:gd name="T11" fmla="*/ 80 h 143"/>
                <a:gd name="T12" fmla="*/ 195 w 245"/>
                <a:gd name="T13" fmla="*/ 89 h 143"/>
                <a:gd name="T14" fmla="*/ 178 w 245"/>
                <a:gd name="T15" fmla="*/ 98 h 143"/>
                <a:gd name="T16" fmla="*/ 161 w 245"/>
                <a:gd name="T17" fmla="*/ 105 h 143"/>
                <a:gd name="T18" fmla="*/ 142 w 245"/>
                <a:gd name="T19" fmla="*/ 110 h 143"/>
                <a:gd name="T20" fmla="*/ 123 w 245"/>
                <a:gd name="T21" fmla="*/ 114 h 143"/>
                <a:gd name="T22" fmla="*/ 104 w 245"/>
                <a:gd name="T23" fmla="*/ 119 h 143"/>
                <a:gd name="T24" fmla="*/ 83 w 245"/>
                <a:gd name="T25" fmla="*/ 124 h 143"/>
                <a:gd name="T26" fmla="*/ 63 w 245"/>
                <a:gd name="T27" fmla="*/ 128 h 143"/>
                <a:gd name="T28" fmla="*/ 45 w 245"/>
                <a:gd name="T29" fmla="*/ 132 h 143"/>
                <a:gd name="T30" fmla="*/ 24 w 245"/>
                <a:gd name="T31" fmla="*/ 135 h 143"/>
                <a:gd name="T32" fmla="*/ 4 w 245"/>
                <a:gd name="T33" fmla="*/ 141 h 143"/>
                <a:gd name="T34" fmla="*/ 1 w 245"/>
                <a:gd name="T35" fmla="*/ 146 h 143"/>
                <a:gd name="T36" fmla="*/ 0 w 245"/>
                <a:gd name="T37" fmla="*/ 151 h 143"/>
                <a:gd name="T38" fmla="*/ 0 w 245"/>
                <a:gd name="T39" fmla="*/ 156 h 143"/>
                <a:gd name="T40" fmla="*/ 4 w 245"/>
                <a:gd name="T41" fmla="*/ 160 h 143"/>
                <a:gd name="T42" fmla="*/ 11 w 245"/>
                <a:gd name="T43" fmla="*/ 162 h 143"/>
                <a:gd name="T44" fmla="*/ 23 w 245"/>
                <a:gd name="T45" fmla="*/ 162 h 143"/>
                <a:gd name="T46" fmla="*/ 32 w 245"/>
                <a:gd name="T47" fmla="*/ 160 h 143"/>
                <a:gd name="T48" fmla="*/ 44 w 245"/>
                <a:gd name="T49" fmla="*/ 158 h 143"/>
                <a:gd name="T50" fmla="*/ 51 w 245"/>
                <a:gd name="T51" fmla="*/ 156 h 143"/>
                <a:gd name="T52" fmla="*/ 60 w 245"/>
                <a:gd name="T53" fmla="*/ 153 h 143"/>
                <a:gd name="T54" fmla="*/ 72 w 245"/>
                <a:gd name="T55" fmla="*/ 152 h 143"/>
                <a:gd name="T56" fmla="*/ 79 w 245"/>
                <a:gd name="T57" fmla="*/ 150 h 143"/>
                <a:gd name="T58" fmla="*/ 92 w 245"/>
                <a:gd name="T59" fmla="*/ 146 h 143"/>
                <a:gd name="T60" fmla="*/ 105 w 245"/>
                <a:gd name="T61" fmla="*/ 144 h 143"/>
                <a:gd name="T62" fmla="*/ 117 w 245"/>
                <a:gd name="T63" fmla="*/ 140 h 143"/>
                <a:gd name="T64" fmla="*/ 131 w 245"/>
                <a:gd name="T65" fmla="*/ 138 h 143"/>
                <a:gd name="T66" fmla="*/ 143 w 245"/>
                <a:gd name="T67" fmla="*/ 133 h 143"/>
                <a:gd name="T68" fmla="*/ 156 w 245"/>
                <a:gd name="T69" fmla="*/ 129 h 143"/>
                <a:gd name="T70" fmla="*/ 167 w 245"/>
                <a:gd name="T71" fmla="*/ 125 h 143"/>
                <a:gd name="T72" fmla="*/ 178 w 245"/>
                <a:gd name="T73" fmla="*/ 119 h 143"/>
                <a:gd name="T74" fmla="*/ 195 w 245"/>
                <a:gd name="T75" fmla="*/ 108 h 143"/>
                <a:gd name="T76" fmla="*/ 211 w 245"/>
                <a:gd name="T77" fmla="*/ 98 h 143"/>
                <a:gd name="T78" fmla="*/ 225 w 245"/>
                <a:gd name="T79" fmla="*/ 84 h 143"/>
                <a:gd name="T80" fmla="*/ 238 w 245"/>
                <a:gd name="T81" fmla="*/ 71 h 143"/>
                <a:gd name="T82" fmla="*/ 249 w 245"/>
                <a:gd name="T83" fmla="*/ 56 h 143"/>
                <a:gd name="T84" fmla="*/ 260 w 245"/>
                <a:gd name="T85" fmla="*/ 40 h 143"/>
                <a:gd name="T86" fmla="*/ 270 w 245"/>
                <a:gd name="T87" fmla="*/ 23 h 143"/>
                <a:gd name="T88" fmla="*/ 276 w 245"/>
                <a:gd name="T89" fmla="*/ 3 h 143"/>
                <a:gd name="T90" fmla="*/ 276 w 245"/>
                <a:gd name="T91" fmla="*/ 2 h 143"/>
                <a:gd name="T92" fmla="*/ 276 w 245"/>
                <a:gd name="T93" fmla="*/ 0 h 143"/>
                <a:gd name="T94" fmla="*/ 276 w 245"/>
                <a:gd name="T95" fmla="*/ 0 h 143"/>
                <a:gd name="T96" fmla="*/ 275 w 245"/>
                <a:gd name="T97" fmla="*/ 1 h 143"/>
                <a:gd name="T98" fmla="*/ 275 w 245"/>
                <a:gd name="T99" fmla="*/ 1 h 1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45" h="143">
                  <a:moveTo>
                    <a:pt x="244" y="1"/>
                  </a:moveTo>
                  <a:lnTo>
                    <a:pt x="235" y="20"/>
                  </a:lnTo>
                  <a:lnTo>
                    <a:pt x="225" y="35"/>
                  </a:lnTo>
                  <a:lnTo>
                    <a:pt x="214" y="49"/>
                  </a:lnTo>
                  <a:lnTo>
                    <a:pt x="202" y="61"/>
                  </a:lnTo>
                  <a:lnTo>
                    <a:pt x="189" y="71"/>
                  </a:lnTo>
                  <a:lnTo>
                    <a:pt x="173" y="79"/>
                  </a:lnTo>
                  <a:lnTo>
                    <a:pt x="158" y="86"/>
                  </a:lnTo>
                  <a:lnTo>
                    <a:pt x="143" y="93"/>
                  </a:lnTo>
                  <a:lnTo>
                    <a:pt x="126" y="98"/>
                  </a:lnTo>
                  <a:lnTo>
                    <a:pt x="109" y="101"/>
                  </a:lnTo>
                  <a:lnTo>
                    <a:pt x="92" y="105"/>
                  </a:lnTo>
                  <a:lnTo>
                    <a:pt x="74" y="109"/>
                  </a:lnTo>
                  <a:lnTo>
                    <a:pt x="57" y="113"/>
                  </a:lnTo>
                  <a:lnTo>
                    <a:pt x="39" y="117"/>
                  </a:lnTo>
                  <a:lnTo>
                    <a:pt x="21" y="120"/>
                  </a:lnTo>
                  <a:lnTo>
                    <a:pt x="4" y="125"/>
                  </a:lnTo>
                  <a:lnTo>
                    <a:pt x="1" y="129"/>
                  </a:lnTo>
                  <a:lnTo>
                    <a:pt x="0" y="133"/>
                  </a:lnTo>
                  <a:lnTo>
                    <a:pt x="0" y="138"/>
                  </a:lnTo>
                  <a:lnTo>
                    <a:pt x="4" y="142"/>
                  </a:lnTo>
                  <a:lnTo>
                    <a:pt x="11" y="143"/>
                  </a:lnTo>
                  <a:lnTo>
                    <a:pt x="20" y="143"/>
                  </a:lnTo>
                  <a:lnTo>
                    <a:pt x="29" y="142"/>
                  </a:lnTo>
                  <a:lnTo>
                    <a:pt x="38" y="140"/>
                  </a:lnTo>
                  <a:lnTo>
                    <a:pt x="45" y="138"/>
                  </a:lnTo>
                  <a:lnTo>
                    <a:pt x="54" y="135"/>
                  </a:lnTo>
                  <a:lnTo>
                    <a:pt x="63" y="134"/>
                  </a:lnTo>
                  <a:lnTo>
                    <a:pt x="70" y="132"/>
                  </a:lnTo>
                  <a:lnTo>
                    <a:pt x="82" y="129"/>
                  </a:lnTo>
                  <a:lnTo>
                    <a:pt x="93" y="127"/>
                  </a:lnTo>
                  <a:lnTo>
                    <a:pt x="104" y="124"/>
                  </a:lnTo>
                  <a:lnTo>
                    <a:pt x="116" y="122"/>
                  </a:lnTo>
                  <a:lnTo>
                    <a:pt x="127" y="118"/>
                  </a:lnTo>
                  <a:lnTo>
                    <a:pt x="138" y="114"/>
                  </a:lnTo>
                  <a:lnTo>
                    <a:pt x="148" y="110"/>
                  </a:lnTo>
                  <a:lnTo>
                    <a:pt x="158" y="105"/>
                  </a:lnTo>
                  <a:lnTo>
                    <a:pt x="173" y="96"/>
                  </a:lnTo>
                  <a:lnTo>
                    <a:pt x="187" y="86"/>
                  </a:lnTo>
                  <a:lnTo>
                    <a:pt x="200" y="75"/>
                  </a:lnTo>
                  <a:lnTo>
                    <a:pt x="211" y="62"/>
                  </a:lnTo>
                  <a:lnTo>
                    <a:pt x="221" y="50"/>
                  </a:lnTo>
                  <a:lnTo>
                    <a:pt x="231" y="35"/>
                  </a:lnTo>
                  <a:lnTo>
                    <a:pt x="239" y="20"/>
                  </a:lnTo>
                  <a:lnTo>
                    <a:pt x="245" y="3"/>
                  </a:lnTo>
                  <a:lnTo>
                    <a:pt x="245" y="2"/>
                  </a:lnTo>
                  <a:lnTo>
                    <a:pt x="245" y="0"/>
                  </a:lnTo>
                  <a:lnTo>
                    <a:pt x="244"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21" name="Freeform 32"/>
            <p:cNvSpPr>
              <a:spLocks/>
            </p:cNvSpPr>
            <p:nvPr/>
          </p:nvSpPr>
          <p:spPr bwMode="auto">
            <a:xfrm flipH="1">
              <a:off x="1104" y="1572"/>
              <a:ext cx="93" cy="218"/>
            </a:xfrm>
            <a:custGeom>
              <a:avLst/>
              <a:gdLst>
                <a:gd name="T0" fmla="*/ 2 w 90"/>
                <a:gd name="T1" fmla="*/ 7 h 210"/>
                <a:gd name="T2" fmla="*/ 23 w 90"/>
                <a:gd name="T3" fmla="*/ 4 h 210"/>
                <a:gd name="T4" fmla="*/ 40 w 90"/>
                <a:gd name="T5" fmla="*/ 8 h 210"/>
                <a:gd name="T6" fmla="*/ 57 w 90"/>
                <a:gd name="T7" fmla="*/ 18 h 210"/>
                <a:gd name="T8" fmla="*/ 68 w 90"/>
                <a:gd name="T9" fmla="*/ 30 h 210"/>
                <a:gd name="T10" fmla="*/ 75 w 90"/>
                <a:gd name="T11" fmla="*/ 47 h 210"/>
                <a:gd name="T12" fmla="*/ 85 w 90"/>
                <a:gd name="T13" fmla="*/ 62 h 210"/>
                <a:gd name="T14" fmla="*/ 90 w 90"/>
                <a:gd name="T15" fmla="*/ 82 h 210"/>
                <a:gd name="T16" fmla="*/ 92 w 90"/>
                <a:gd name="T17" fmla="*/ 101 h 210"/>
                <a:gd name="T18" fmla="*/ 94 w 90"/>
                <a:gd name="T19" fmla="*/ 118 h 210"/>
                <a:gd name="T20" fmla="*/ 92 w 90"/>
                <a:gd name="T21" fmla="*/ 136 h 210"/>
                <a:gd name="T22" fmla="*/ 89 w 90"/>
                <a:gd name="T23" fmla="*/ 153 h 210"/>
                <a:gd name="T24" fmla="*/ 85 w 90"/>
                <a:gd name="T25" fmla="*/ 170 h 210"/>
                <a:gd name="T26" fmla="*/ 78 w 90"/>
                <a:gd name="T27" fmla="*/ 188 h 210"/>
                <a:gd name="T28" fmla="*/ 70 w 90"/>
                <a:gd name="T29" fmla="*/ 205 h 210"/>
                <a:gd name="T30" fmla="*/ 64 w 90"/>
                <a:gd name="T31" fmla="*/ 219 h 210"/>
                <a:gd name="T32" fmla="*/ 57 w 90"/>
                <a:gd name="T33" fmla="*/ 235 h 210"/>
                <a:gd name="T34" fmla="*/ 57 w 90"/>
                <a:gd name="T35" fmla="*/ 235 h 210"/>
                <a:gd name="T36" fmla="*/ 58 w 90"/>
                <a:gd name="T37" fmla="*/ 235 h 210"/>
                <a:gd name="T38" fmla="*/ 59 w 90"/>
                <a:gd name="T39" fmla="*/ 235 h 210"/>
                <a:gd name="T40" fmla="*/ 60 w 90"/>
                <a:gd name="T41" fmla="*/ 234 h 210"/>
                <a:gd name="T42" fmla="*/ 69 w 90"/>
                <a:gd name="T43" fmla="*/ 214 h 210"/>
                <a:gd name="T44" fmla="*/ 79 w 90"/>
                <a:gd name="T45" fmla="*/ 195 h 210"/>
                <a:gd name="T46" fmla="*/ 87 w 90"/>
                <a:gd name="T47" fmla="*/ 174 h 210"/>
                <a:gd name="T48" fmla="*/ 92 w 90"/>
                <a:gd name="T49" fmla="*/ 153 h 210"/>
                <a:gd name="T50" fmla="*/ 96 w 90"/>
                <a:gd name="T51" fmla="*/ 132 h 210"/>
                <a:gd name="T52" fmla="*/ 99 w 90"/>
                <a:gd name="T53" fmla="*/ 112 h 210"/>
                <a:gd name="T54" fmla="*/ 97 w 90"/>
                <a:gd name="T55" fmla="*/ 90 h 210"/>
                <a:gd name="T56" fmla="*/ 95 w 90"/>
                <a:gd name="T57" fmla="*/ 67 h 210"/>
                <a:gd name="T58" fmla="*/ 91 w 90"/>
                <a:gd name="T59" fmla="*/ 52 h 210"/>
                <a:gd name="T60" fmla="*/ 85 w 90"/>
                <a:gd name="T61" fmla="*/ 35 h 210"/>
                <a:gd name="T62" fmla="*/ 73 w 90"/>
                <a:gd name="T63" fmla="*/ 23 h 210"/>
                <a:gd name="T64" fmla="*/ 64 w 90"/>
                <a:gd name="T65" fmla="*/ 10 h 210"/>
                <a:gd name="T66" fmla="*/ 53 w 90"/>
                <a:gd name="T67" fmla="*/ 4 h 210"/>
                <a:gd name="T68" fmla="*/ 37 w 90"/>
                <a:gd name="T69" fmla="*/ 0 h 210"/>
                <a:gd name="T70" fmla="*/ 22 w 90"/>
                <a:gd name="T71" fmla="*/ 0 h 210"/>
                <a:gd name="T72" fmla="*/ 4 w 90"/>
                <a:gd name="T73" fmla="*/ 3 h 210"/>
                <a:gd name="T74" fmla="*/ 3 w 90"/>
                <a:gd name="T75" fmla="*/ 4 h 210"/>
                <a:gd name="T76" fmla="*/ 2 w 90"/>
                <a:gd name="T77" fmla="*/ 5 h 210"/>
                <a:gd name="T78" fmla="*/ 0 w 90"/>
                <a:gd name="T79" fmla="*/ 7 h 210"/>
                <a:gd name="T80" fmla="*/ 2 w 90"/>
                <a:gd name="T81" fmla="*/ 7 h 210"/>
                <a:gd name="T82" fmla="*/ 2 w 90"/>
                <a:gd name="T83" fmla="*/ 7 h 2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0" h="210">
                  <a:moveTo>
                    <a:pt x="2" y="7"/>
                  </a:moveTo>
                  <a:lnTo>
                    <a:pt x="20" y="4"/>
                  </a:lnTo>
                  <a:lnTo>
                    <a:pt x="37" y="8"/>
                  </a:lnTo>
                  <a:lnTo>
                    <a:pt x="51" y="15"/>
                  </a:lnTo>
                  <a:lnTo>
                    <a:pt x="62" y="27"/>
                  </a:lnTo>
                  <a:lnTo>
                    <a:pt x="69" y="41"/>
                  </a:lnTo>
                  <a:lnTo>
                    <a:pt x="76" y="56"/>
                  </a:lnTo>
                  <a:lnTo>
                    <a:pt x="81" y="73"/>
                  </a:lnTo>
                  <a:lnTo>
                    <a:pt x="83" y="90"/>
                  </a:lnTo>
                  <a:lnTo>
                    <a:pt x="85" y="106"/>
                  </a:lnTo>
                  <a:lnTo>
                    <a:pt x="83" y="121"/>
                  </a:lnTo>
                  <a:lnTo>
                    <a:pt x="80" y="137"/>
                  </a:lnTo>
                  <a:lnTo>
                    <a:pt x="76" y="152"/>
                  </a:lnTo>
                  <a:lnTo>
                    <a:pt x="71" y="168"/>
                  </a:lnTo>
                  <a:lnTo>
                    <a:pt x="64" y="183"/>
                  </a:lnTo>
                  <a:lnTo>
                    <a:pt x="58" y="196"/>
                  </a:lnTo>
                  <a:lnTo>
                    <a:pt x="51" y="210"/>
                  </a:lnTo>
                  <a:lnTo>
                    <a:pt x="52" y="210"/>
                  </a:lnTo>
                  <a:lnTo>
                    <a:pt x="53" y="210"/>
                  </a:lnTo>
                  <a:lnTo>
                    <a:pt x="54" y="209"/>
                  </a:lnTo>
                  <a:lnTo>
                    <a:pt x="63" y="191"/>
                  </a:lnTo>
                  <a:lnTo>
                    <a:pt x="72" y="174"/>
                  </a:lnTo>
                  <a:lnTo>
                    <a:pt x="78" y="156"/>
                  </a:lnTo>
                  <a:lnTo>
                    <a:pt x="83" y="137"/>
                  </a:lnTo>
                  <a:lnTo>
                    <a:pt x="87" y="118"/>
                  </a:lnTo>
                  <a:lnTo>
                    <a:pt x="90" y="100"/>
                  </a:lnTo>
                  <a:lnTo>
                    <a:pt x="88" y="81"/>
                  </a:lnTo>
                  <a:lnTo>
                    <a:pt x="86" y="61"/>
                  </a:lnTo>
                  <a:lnTo>
                    <a:pt x="82" y="46"/>
                  </a:lnTo>
                  <a:lnTo>
                    <a:pt x="76" y="32"/>
                  </a:lnTo>
                  <a:lnTo>
                    <a:pt x="67" y="20"/>
                  </a:lnTo>
                  <a:lnTo>
                    <a:pt x="58" y="10"/>
                  </a:lnTo>
                  <a:lnTo>
                    <a:pt x="47" y="4"/>
                  </a:lnTo>
                  <a:lnTo>
                    <a:pt x="34" y="0"/>
                  </a:lnTo>
                  <a:lnTo>
                    <a:pt x="19" y="0"/>
                  </a:lnTo>
                  <a:lnTo>
                    <a:pt x="4" y="3"/>
                  </a:lnTo>
                  <a:lnTo>
                    <a:pt x="3" y="4"/>
                  </a:lnTo>
                  <a:lnTo>
                    <a:pt x="2" y="5"/>
                  </a:lnTo>
                  <a:lnTo>
                    <a:pt x="0" y="7"/>
                  </a:lnTo>
                  <a:lnTo>
                    <a:pt x="2"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22" name="Freeform 33"/>
            <p:cNvSpPr>
              <a:spLocks/>
            </p:cNvSpPr>
            <p:nvPr/>
          </p:nvSpPr>
          <p:spPr bwMode="auto">
            <a:xfrm flipH="1">
              <a:off x="1103" y="1611"/>
              <a:ext cx="76" cy="70"/>
            </a:xfrm>
            <a:custGeom>
              <a:avLst/>
              <a:gdLst>
                <a:gd name="T0" fmla="*/ 0 w 73"/>
                <a:gd name="T1" fmla="*/ 0 h 67"/>
                <a:gd name="T2" fmla="*/ 5 w 73"/>
                <a:gd name="T3" fmla="*/ 17 h 67"/>
                <a:gd name="T4" fmla="*/ 11 w 73"/>
                <a:gd name="T5" fmla="*/ 29 h 67"/>
                <a:gd name="T6" fmla="*/ 22 w 73"/>
                <a:gd name="T7" fmla="*/ 44 h 67"/>
                <a:gd name="T8" fmla="*/ 32 w 73"/>
                <a:gd name="T9" fmla="*/ 55 h 67"/>
                <a:gd name="T10" fmla="*/ 36 w 73"/>
                <a:gd name="T11" fmla="*/ 59 h 67"/>
                <a:gd name="T12" fmla="*/ 44 w 73"/>
                <a:gd name="T13" fmla="*/ 63 h 67"/>
                <a:gd name="T14" fmla="*/ 50 w 73"/>
                <a:gd name="T15" fmla="*/ 69 h 67"/>
                <a:gd name="T16" fmla="*/ 57 w 73"/>
                <a:gd name="T17" fmla="*/ 72 h 67"/>
                <a:gd name="T18" fmla="*/ 65 w 73"/>
                <a:gd name="T19" fmla="*/ 74 h 67"/>
                <a:gd name="T20" fmla="*/ 73 w 73"/>
                <a:gd name="T21" fmla="*/ 76 h 67"/>
                <a:gd name="T22" fmla="*/ 78 w 73"/>
                <a:gd name="T23" fmla="*/ 74 h 67"/>
                <a:gd name="T24" fmla="*/ 82 w 73"/>
                <a:gd name="T25" fmla="*/ 71 h 67"/>
                <a:gd name="T26" fmla="*/ 82 w 73"/>
                <a:gd name="T27" fmla="*/ 67 h 67"/>
                <a:gd name="T28" fmla="*/ 81 w 73"/>
                <a:gd name="T29" fmla="*/ 62 h 67"/>
                <a:gd name="T30" fmla="*/ 78 w 73"/>
                <a:gd name="T31" fmla="*/ 59 h 67"/>
                <a:gd name="T32" fmla="*/ 74 w 73"/>
                <a:gd name="T33" fmla="*/ 56 h 67"/>
                <a:gd name="T34" fmla="*/ 72 w 73"/>
                <a:gd name="T35" fmla="*/ 56 h 67"/>
                <a:gd name="T36" fmla="*/ 67 w 73"/>
                <a:gd name="T37" fmla="*/ 56 h 67"/>
                <a:gd name="T38" fmla="*/ 62 w 73"/>
                <a:gd name="T39" fmla="*/ 56 h 67"/>
                <a:gd name="T40" fmla="*/ 59 w 73"/>
                <a:gd name="T41" fmla="*/ 56 h 67"/>
                <a:gd name="T42" fmla="*/ 54 w 73"/>
                <a:gd name="T43" fmla="*/ 55 h 67"/>
                <a:gd name="T44" fmla="*/ 50 w 73"/>
                <a:gd name="T45" fmla="*/ 54 h 67"/>
                <a:gd name="T46" fmla="*/ 45 w 73"/>
                <a:gd name="T47" fmla="*/ 51 h 67"/>
                <a:gd name="T48" fmla="*/ 39 w 73"/>
                <a:gd name="T49" fmla="*/ 50 h 67"/>
                <a:gd name="T50" fmla="*/ 27 w 73"/>
                <a:gd name="T51" fmla="*/ 42 h 67"/>
                <a:gd name="T52" fmla="*/ 18 w 73"/>
                <a:gd name="T53" fmla="*/ 28 h 67"/>
                <a:gd name="T54" fmla="*/ 7 w 73"/>
                <a:gd name="T55" fmla="*/ 16 h 67"/>
                <a:gd name="T56" fmla="*/ 2 w 73"/>
                <a:gd name="T57" fmla="*/ 0 h 67"/>
                <a:gd name="T58" fmla="*/ 1 w 73"/>
                <a:gd name="T59" fmla="*/ 0 h 67"/>
                <a:gd name="T60" fmla="*/ 1 w 73"/>
                <a:gd name="T61" fmla="*/ 0 h 67"/>
                <a:gd name="T62" fmla="*/ 0 w 73"/>
                <a:gd name="T63" fmla="*/ 0 h 67"/>
                <a:gd name="T64" fmla="*/ 0 w 73"/>
                <a:gd name="T65" fmla="*/ 0 h 67"/>
                <a:gd name="T66" fmla="*/ 0 w 73"/>
                <a:gd name="T67" fmla="*/ 0 h 6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3" h="67">
                  <a:moveTo>
                    <a:pt x="0" y="0"/>
                  </a:moveTo>
                  <a:lnTo>
                    <a:pt x="5" y="14"/>
                  </a:lnTo>
                  <a:lnTo>
                    <a:pt x="11" y="26"/>
                  </a:lnTo>
                  <a:lnTo>
                    <a:pt x="19" y="38"/>
                  </a:lnTo>
                  <a:lnTo>
                    <a:pt x="29" y="49"/>
                  </a:lnTo>
                  <a:lnTo>
                    <a:pt x="33" y="52"/>
                  </a:lnTo>
                  <a:lnTo>
                    <a:pt x="38" y="55"/>
                  </a:lnTo>
                  <a:lnTo>
                    <a:pt x="44" y="60"/>
                  </a:lnTo>
                  <a:lnTo>
                    <a:pt x="51" y="63"/>
                  </a:lnTo>
                  <a:lnTo>
                    <a:pt x="58" y="65"/>
                  </a:lnTo>
                  <a:lnTo>
                    <a:pt x="64" y="67"/>
                  </a:lnTo>
                  <a:lnTo>
                    <a:pt x="69" y="65"/>
                  </a:lnTo>
                  <a:lnTo>
                    <a:pt x="73" y="62"/>
                  </a:lnTo>
                  <a:lnTo>
                    <a:pt x="73" y="58"/>
                  </a:lnTo>
                  <a:lnTo>
                    <a:pt x="72" y="54"/>
                  </a:lnTo>
                  <a:lnTo>
                    <a:pt x="69" y="52"/>
                  </a:lnTo>
                  <a:lnTo>
                    <a:pt x="65" y="50"/>
                  </a:lnTo>
                  <a:lnTo>
                    <a:pt x="63" y="50"/>
                  </a:lnTo>
                  <a:lnTo>
                    <a:pt x="59" y="50"/>
                  </a:lnTo>
                  <a:lnTo>
                    <a:pt x="56" y="50"/>
                  </a:lnTo>
                  <a:lnTo>
                    <a:pt x="53" y="50"/>
                  </a:lnTo>
                  <a:lnTo>
                    <a:pt x="48" y="49"/>
                  </a:lnTo>
                  <a:lnTo>
                    <a:pt x="44" y="48"/>
                  </a:lnTo>
                  <a:lnTo>
                    <a:pt x="39" y="45"/>
                  </a:lnTo>
                  <a:lnTo>
                    <a:pt x="35" y="44"/>
                  </a:lnTo>
                  <a:lnTo>
                    <a:pt x="24" y="36"/>
                  </a:lnTo>
                  <a:lnTo>
                    <a:pt x="15" y="25"/>
                  </a:lnTo>
                  <a:lnTo>
                    <a:pt x="7" y="13"/>
                  </a:lnTo>
                  <a:lnTo>
                    <a:pt x="2" y="0"/>
                  </a:lnTo>
                  <a:lnTo>
                    <a:pt x="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23" name="Freeform 34"/>
            <p:cNvSpPr>
              <a:spLocks/>
            </p:cNvSpPr>
            <p:nvPr/>
          </p:nvSpPr>
          <p:spPr bwMode="auto">
            <a:xfrm flipH="1">
              <a:off x="1149" y="1623"/>
              <a:ext cx="41" cy="35"/>
            </a:xfrm>
            <a:custGeom>
              <a:avLst/>
              <a:gdLst>
                <a:gd name="T0" fmla="*/ 0 w 39"/>
                <a:gd name="T1" fmla="*/ 4 h 34"/>
                <a:gd name="T2" fmla="*/ 6 w 39"/>
                <a:gd name="T3" fmla="*/ 14 h 34"/>
                <a:gd name="T4" fmla="*/ 16 w 39"/>
                <a:gd name="T5" fmla="*/ 26 h 34"/>
                <a:gd name="T6" fmla="*/ 25 w 39"/>
                <a:gd name="T7" fmla="*/ 32 h 34"/>
                <a:gd name="T8" fmla="*/ 40 w 39"/>
                <a:gd name="T9" fmla="*/ 37 h 34"/>
                <a:gd name="T10" fmla="*/ 41 w 39"/>
                <a:gd name="T11" fmla="*/ 37 h 34"/>
                <a:gd name="T12" fmla="*/ 43 w 39"/>
                <a:gd name="T13" fmla="*/ 36 h 34"/>
                <a:gd name="T14" fmla="*/ 45 w 39"/>
                <a:gd name="T15" fmla="*/ 35 h 34"/>
                <a:gd name="T16" fmla="*/ 43 w 39"/>
                <a:gd name="T17" fmla="*/ 33 h 34"/>
                <a:gd name="T18" fmla="*/ 32 w 39"/>
                <a:gd name="T19" fmla="*/ 27 h 34"/>
                <a:gd name="T20" fmla="*/ 23 w 39"/>
                <a:gd name="T21" fmla="*/ 20 h 34"/>
                <a:gd name="T22" fmla="*/ 14 w 39"/>
                <a:gd name="T23" fmla="*/ 9 h 34"/>
                <a:gd name="T24" fmla="*/ 5 w 39"/>
                <a:gd name="T25" fmla="*/ 0 h 34"/>
                <a:gd name="T26" fmla="*/ 3 w 39"/>
                <a:gd name="T27" fmla="*/ 0 h 34"/>
                <a:gd name="T28" fmla="*/ 1 w 39"/>
                <a:gd name="T29" fmla="*/ 2 h 34"/>
                <a:gd name="T30" fmla="*/ 0 w 39"/>
                <a:gd name="T31" fmla="*/ 3 h 34"/>
                <a:gd name="T32" fmla="*/ 0 w 39"/>
                <a:gd name="T33" fmla="*/ 4 h 34"/>
                <a:gd name="T34" fmla="*/ 0 w 39"/>
                <a:gd name="T35" fmla="*/ 4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9" h="34">
                  <a:moveTo>
                    <a:pt x="0" y="4"/>
                  </a:moveTo>
                  <a:lnTo>
                    <a:pt x="6" y="14"/>
                  </a:lnTo>
                  <a:lnTo>
                    <a:pt x="13" y="23"/>
                  </a:lnTo>
                  <a:lnTo>
                    <a:pt x="22" y="29"/>
                  </a:lnTo>
                  <a:lnTo>
                    <a:pt x="34" y="34"/>
                  </a:lnTo>
                  <a:lnTo>
                    <a:pt x="35" y="34"/>
                  </a:lnTo>
                  <a:lnTo>
                    <a:pt x="37" y="33"/>
                  </a:lnTo>
                  <a:lnTo>
                    <a:pt x="39" y="32"/>
                  </a:lnTo>
                  <a:lnTo>
                    <a:pt x="37" y="30"/>
                  </a:lnTo>
                  <a:lnTo>
                    <a:pt x="28" y="24"/>
                  </a:lnTo>
                  <a:lnTo>
                    <a:pt x="20" y="17"/>
                  </a:lnTo>
                  <a:lnTo>
                    <a:pt x="11" y="9"/>
                  </a:lnTo>
                  <a:lnTo>
                    <a:pt x="5" y="0"/>
                  </a:lnTo>
                  <a:lnTo>
                    <a:pt x="3" y="0"/>
                  </a:lnTo>
                  <a:lnTo>
                    <a:pt x="1" y="2"/>
                  </a:lnTo>
                  <a:lnTo>
                    <a:pt x="0" y="3"/>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24" name="Freeform 35"/>
            <p:cNvSpPr>
              <a:spLocks/>
            </p:cNvSpPr>
            <p:nvPr/>
          </p:nvSpPr>
          <p:spPr bwMode="auto">
            <a:xfrm flipH="1">
              <a:off x="1035" y="1816"/>
              <a:ext cx="106" cy="48"/>
            </a:xfrm>
            <a:custGeom>
              <a:avLst/>
              <a:gdLst>
                <a:gd name="T0" fmla="*/ 0 w 102"/>
                <a:gd name="T1" fmla="*/ 0 h 46"/>
                <a:gd name="T2" fmla="*/ 3 w 102"/>
                <a:gd name="T3" fmla="*/ 4 h 46"/>
                <a:gd name="T4" fmla="*/ 7 w 102"/>
                <a:gd name="T5" fmla="*/ 9 h 46"/>
                <a:gd name="T6" fmla="*/ 9 w 102"/>
                <a:gd name="T7" fmla="*/ 17 h 46"/>
                <a:gd name="T8" fmla="*/ 16 w 102"/>
                <a:gd name="T9" fmla="*/ 20 h 46"/>
                <a:gd name="T10" fmla="*/ 17 w 102"/>
                <a:gd name="T11" fmla="*/ 21 h 46"/>
                <a:gd name="T12" fmla="*/ 18 w 102"/>
                <a:gd name="T13" fmla="*/ 21 h 46"/>
                <a:gd name="T14" fmla="*/ 20 w 102"/>
                <a:gd name="T15" fmla="*/ 22 h 46"/>
                <a:gd name="T16" fmla="*/ 21 w 102"/>
                <a:gd name="T17" fmla="*/ 22 h 46"/>
                <a:gd name="T18" fmla="*/ 29 w 102"/>
                <a:gd name="T19" fmla="*/ 21 h 46"/>
                <a:gd name="T20" fmla="*/ 36 w 102"/>
                <a:gd name="T21" fmla="*/ 22 h 46"/>
                <a:gd name="T22" fmla="*/ 47 w 102"/>
                <a:gd name="T23" fmla="*/ 25 h 46"/>
                <a:gd name="T24" fmla="*/ 53 w 102"/>
                <a:gd name="T25" fmla="*/ 29 h 46"/>
                <a:gd name="T26" fmla="*/ 58 w 102"/>
                <a:gd name="T27" fmla="*/ 32 h 46"/>
                <a:gd name="T28" fmla="*/ 65 w 102"/>
                <a:gd name="T29" fmla="*/ 39 h 46"/>
                <a:gd name="T30" fmla="*/ 75 w 102"/>
                <a:gd name="T31" fmla="*/ 44 h 46"/>
                <a:gd name="T32" fmla="*/ 82 w 102"/>
                <a:gd name="T33" fmla="*/ 48 h 46"/>
                <a:gd name="T34" fmla="*/ 90 w 102"/>
                <a:gd name="T35" fmla="*/ 50 h 46"/>
                <a:gd name="T36" fmla="*/ 99 w 102"/>
                <a:gd name="T37" fmla="*/ 52 h 46"/>
                <a:gd name="T38" fmla="*/ 108 w 102"/>
                <a:gd name="T39" fmla="*/ 52 h 46"/>
                <a:gd name="T40" fmla="*/ 114 w 102"/>
                <a:gd name="T41" fmla="*/ 49 h 46"/>
                <a:gd name="T42" fmla="*/ 114 w 102"/>
                <a:gd name="T43" fmla="*/ 49 h 46"/>
                <a:gd name="T44" fmla="*/ 114 w 102"/>
                <a:gd name="T45" fmla="*/ 48 h 46"/>
                <a:gd name="T46" fmla="*/ 113 w 102"/>
                <a:gd name="T47" fmla="*/ 48 h 46"/>
                <a:gd name="T48" fmla="*/ 113 w 102"/>
                <a:gd name="T49" fmla="*/ 48 h 46"/>
                <a:gd name="T50" fmla="*/ 104 w 102"/>
                <a:gd name="T51" fmla="*/ 49 h 46"/>
                <a:gd name="T52" fmla="*/ 95 w 102"/>
                <a:gd name="T53" fmla="*/ 49 h 46"/>
                <a:gd name="T54" fmla="*/ 86 w 102"/>
                <a:gd name="T55" fmla="*/ 47 h 46"/>
                <a:gd name="T56" fmla="*/ 79 w 102"/>
                <a:gd name="T57" fmla="*/ 44 h 46"/>
                <a:gd name="T58" fmla="*/ 70 w 102"/>
                <a:gd name="T59" fmla="*/ 37 h 46"/>
                <a:gd name="T60" fmla="*/ 62 w 102"/>
                <a:gd name="T61" fmla="*/ 32 h 46"/>
                <a:gd name="T62" fmla="*/ 54 w 102"/>
                <a:gd name="T63" fmla="*/ 27 h 46"/>
                <a:gd name="T64" fmla="*/ 48 w 102"/>
                <a:gd name="T65" fmla="*/ 24 h 46"/>
                <a:gd name="T66" fmla="*/ 45 w 102"/>
                <a:gd name="T67" fmla="*/ 22 h 46"/>
                <a:gd name="T68" fmla="*/ 41 w 102"/>
                <a:gd name="T69" fmla="*/ 21 h 46"/>
                <a:gd name="T70" fmla="*/ 37 w 102"/>
                <a:gd name="T71" fmla="*/ 21 h 46"/>
                <a:gd name="T72" fmla="*/ 35 w 102"/>
                <a:gd name="T73" fmla="*/ 20 h 46"/>
                <a:gd name="T74" fmla="*/ 32 w 102"/>
                <a:gd name="T75" fmla="*/ 20 h 46"/>
                <a:gd name="T76" fmla="*/ 30 w 102"/>
                <a:gd name="T77" fmla="*/ 20 h 46"/>
                <a:gd name="T78" fmla="*/ 26 w 102"/>
                <a:gd name="T79" fmla="*/ 20 h 46"/>
                <a:gd name="T80" fmla="*/ 23 w 102"/>
                <a:gd name="T81" fmla="*/ 20 h 46"/>
                <a:gd name="T82" fmla="*/ 17 w 102"/>
                <a:gd name="T83" fmla="*/ 19 h 46"/>
                <a:gd name="T84" fmla="*/ 9 w 102"/>
                <a:gd name="T85" fmla="*/ 15 h 46"/>
                <a:gd name="T86" fmla="*/ 5 w 102"/>
                <a:gd name="T87" fmla="*/ 7 h 46"/>
                <a:gd name="T88" fmla="*/ 3 w 102"/>
                <a:gd name="T89" fmla="*/ 0 h 46"/>
                <a:gd name="T90" fmla="*/ 2 w 102"/>
                <a:gd name="T91" fmla="*/ 0 h 46"/>
                <a:gd name="T92" fmla="*/ 2 w 102"/>
                <a:gd name="T93" fmla="*/ 0 h 46"/>
                <a:gd name="T94" fmla="*/ 0 w 102"/>
                <a:gd name="T95" fmla="*/ 0 h 46"/>
                <a:gd name="T96" fmla="*/ 0 w 102"/>
                <a:gd name="T97" fmla="*/ 0 h 46"/>
                <a:gd name="T98" fmla="*/ 0 w 102"/>
                <a:gd name="T99" fmla="*/ 0 h 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2" h="46">
                  <a:moveTo>
                    <a:pt x="0" y="0"/>
                  </a:moveTo>
                  <a:lnTo>
                    <a:pt x="3" y="4"/>
                  </a:lnTo>
                  <a:lnTo>
                    <a:pt x="7" y="9"/>
                  </a:lnTo>
                  <a:lnTo>
                    <a:pt x="9" y="14"/>
                  </a:lnTo>
                  <a:lnTo>
                    <a:pt x="13" y="17"/>
                  </a:lnTo>
                  <a:lnTo>
                    <a:pt x="14" y="18"/>
                  </a:lnTo>
                  <a:lnTo>
                    <a:pt x="15" y="18"/>
                  </a:lnTo>
                  <a:lnTo>
                    <a:pt x="17" y="19"/>
                  </a:lnTo>
                  <a:lnTo>
                    <a:pt x="18" y="19"/>
                  </a:lnTo>
                  <a:lnTo>
                    <a:pt x="26" y="18"/>
                  </a:lnTo>
                  <a:lnTo>
                    <a:pt x="33" y="19"/>
                  </a:lnTo>
                  <a:lnTo>
                    <a:pt x="41" y="22"/>
                  </a:lnTo>
                  <a:lnTo>
                    <a:pt x="47" y="26"/>
                  </a:lnTo>
                  <a:lnTo>
                    <a:pt x="52" y="29"/>
                  </a:lnTo>
                  <a:lnTo>
                    <a:pt x="59" y="34"/>
                  </a:lnTo>
                  <a:lnTo>
                    <a:pt x="66" y="38"/>
                  </a:lnTo>
                  <a:lnTo>
                    <a:pt x="73" y="42"/>
                  </a:lnTo>
                  <a:lnTo>
                    <a:pt x="81" y="44"/>
                  </a:lnTo>
                  <a:lnTo>
                    <a:pt x="88" y="46"/>
                  </a:lnTo>
                  <a:lnTo>
                    <a:pt x="96" y="46"/>
                  </a:lnTo>
                  <a:lnTo>
                    <a:pt x="102" y="43"/>
                  </a:lnTo>
                  <a:lnTo>
                    <a:pt x="102" y="42"/>
                  </a:lnTo>
                  <a:lnTo>
                    <a:pt x="101" y="42"/>
                  </a:lnTo>
                  <a:lnTo>
                    <a:pt x="92" y="43"/>
                  </a:lnTo>
                  <a:lnTo>
                    <a:pt x="85" y="43"/>
                  </a:lnTo>
                  <a:lnTo>
                    <a:pt x="77" y="41"/>
                  </a:lnTo>
                  <a:lnTo>
                    <a:pt x="70" y="38"/>
                  </a:lnTo>
                  <a:lnTo>
                    <a:pt x="62" y="33"/>
                  </a:lnTo>
                  <a:lnTo>
                    <a:pt x="56" y="29"/>
                  </a:lnTo>
                  <a:lnTo>
                    <a:pt x="48" y="24"/>
                  </a:lnTo>
                  <a:lnTo>
                    <a:pt x="42" y="21"/>
                  </a:lnTo>
                  <a:lnTo>
                    <a:pt x="39" y="19"/>
                  </a:lnTo>
                  <a:lnTo>
                    <a:pt x="37" y="18"/>
                  </a:lnTo>
                  <a:lnTo>
                    <a:pt x="34" y="18"/>
                  </a:lnTo>
                  <a:lnTo>
                    <a:pt x="32" y="17"/>
                  </a:lnTo>
                  <a:lnTo>
                    <a:pt x="29" y="17"/>
                  </a:lnTo>
                  <a:lnTo>
                    <a:pt x="27" y="17"/>
                  </a:lnTo>
                  <a:lnTo>
                    <a:pt x="23" y="17"/>
                  </a:lnTo>
                  <a:lnTo>
                    <a:pt x="20" y="17"/>
                  </a:lnTo>
                  <a:lnTo>
                    <a:pt x="14" y="16"/>
                  </a:lnTo>
                  <a:lnTo>
                    <a:pt x="9" y="12"/>
                  </a:lnTo>
                  <a:lnTo>
                    <a:pt x="5" y="7"/>
                  </a:lnTo>
                  <a:lnTo>
                    <a:pt x="3" y="0"/>
                  </a:lnTo>
                  <a:lnTo>
                    <a:pt x="2"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25" name="Freeform 36"/>
            <p:cNvSpPr>
              <a:spLocks/>
            </p:cNvSpPr>
            <p:nvPr/>
          </p:nvSpPr>
          <p:spPr bwMode="auto">
            <a:xfrm flipH="1">
              <a:off x="1028" y="1813"/>
              <a:ext cx="119" cy="58"/>
            </a:xfrm>
            <a:custGeom>
              <a:avLst/>
              <a:gdLst>
                <a:gd name="T0" fmla="*/ 0 w 115"/>
                <a:gd name="T1" fmla="*/ 1 h 56"/>
                <a:gd name="T2" fmla="*/ 4 w 115"/>
                <a:gd name="T3" fmla="*/ 19 h 56"/>
                <a:gd name="T4" fmla="*/ 10 w 115"/>
                <a:gd name="T5" fmla="*/ 33 h 56"/>
                <a:gd name="T6" fmla="*/ 23 w 115"/>
                <a:gd name="T7" fmla="*/ 44 h 56"/>
                <a:gd name="T8" fmla="*/ 40 w 115"/>
                <a:gd name="T9" fmla="*/ 48 h 56"/>
                <a:gd name="T10" fmla="*/ 48 w 115"/>
                <a:gd name="T11" fmla="*/ 48 h 56"/>
                <a:gd name="T12" fmla="*/ 56 w 115"/>
                <a:gd name="T13" fmla="*/ 50 h 56"/>
                <a:gd name="T14" fmla="*/ 63 w 115"/>
                <a:gd name="T15" fmla="*/ 52 h 56"/>
                <a:gd name="T16" fmla="*/ 69 w 115"/>
                <a:gd name="T17" fmla="*/ 55 h 56"/>
                <a:gd name="T18" fmla="*/ 76 w 115"/>
                <a:gd name="T19" fmla="*/ 57 h 56"/>
                <a:gd name="T20" fmla="*/ 86 w 115"/>
                <a:gd name="T21" fmla="*/ 60 h 56"/>
                <a:gd name="T22" fmla="*/ 92 w 115"/>
                <a:gd name="T23" fmla="*/ 61 h 56"/>
                <a:gd name="T24" fmla="*/ 98 w 115"/>
                <a:gd name="T25" fmla="*/ 62 h 56"/>
                <a:gd name="T26" fmla="*/ 106 w 115"/>
                <a:gd name="T27" fmla="*/ 62 h 56"/>
                <a:gd name="T28" fmla="*/ 114 w 115"/>
                <a:gd name="T29" fmla="*/ 60 h 56"/>
                <a:gd name="T30" fmla="*/ 119 w 115"/>
                <a:gd name="T31" fmla="*/ 57 h 56"/>
                <a:gd name="T32" fmla="*/ 125 w 115"/>
                <a:gd name="T33" fmla="*/ 53 h 56"/>
                <a:gd name="T34" fmla="*/ 127 w 115"/>
                <a:gd name="T35" fmla="*/ 52 h 56"/>
                <a:gd name="T36" fmla="*/ 125 w 115"/>
                <a:gd name="T37" fmla="*/ 52 h 56"/>
                <a:gd name="T38" fmla="*/ 121 w 115"/>
                <a:gd name="T39" fmla="*/ 52 h 56"/>
                <a:gd name="T40" fmla="*/ 120 w 115"/>
                <a:gd name="T41" fmla="*/ 52 h 56"/>
                <a:gd name="T42" fmla="*/ 110 w 115"/>
                <a:gd name="T43" fmla="*/ 56 h 56"/>
                <a:gd name="T44" fmla="*/ 100 w 115"/>
                <a:gd name="T45" fmla="*/ 57 h 56"/>
                <a:gd name="T46" fmla="*/ 93 w 115"/>
                <a:gd name="T47" fmla="*/ 57 h 56"/>
                <a:gd name="T48" fmla="*/ 87 w 115"/>
                <a:gd name="T49" fmla="*/ 55 h 56"/>
                <a:gd name="T50" fmla="*/ 81 w 115"/>
                <a:gd name="T51" fmla="*/ 52 h 56"/>
                <a:gd name="T52" fmla="*/ 70 w 115"/>
                <a:gd name="T53" fmla="*/ 50 h 56"/>
                <a:gd name="T54" fmla="*/ 64 w 115"/>
                <a:gd name="T55" fmla="*/ 46 h 56"/>
                <a:gd name="T56" fmla="*/ 55 w 115"/>
                <a:gd name="T57" fmla="*/ 42 h 56"/>
                <a:gd name="T58" fmla="*/ 41 w 115"/>
                <a:gd name="T59" fmla="*/ 40 h 56"/>
                <a:gd name="T60" fmla="*/ 32 w 115"/>
                <a:gd name="T61" fmla="*/ 38 h 56"/>
                <a:gd name="T62" fmla="*/ 26 w 115"/>
                <a:gd name="T63" fmla="*/ 35 h 56"/>
                <a:gd name="T64" fmla="*/ 19 w 115"/>
                <a:gd name="T65" fmla="*/ 32 h 56"/>
                <a:gd name="T66" fmla="*/ 13 w 115"/>
                <a:gd name="T67" fmla="*/ 28 h 56"/>
                <a:gd name="T68" fmla="*/ 9 w 115"/>
                <a:gd name="T69" fmla="*/ 22 h 56"/>
                <a:gd name="T70" fmla="*/ 6 w 115"/>
                <a:gd name="T71" fmla="*/ 11 h 56"/>
                <a:gd name="T72" fmla="*/ 3 w 115"/>
                <a:gd name="T73" fmla="*/ 1 h 56"/>
                <a:gd name="T74" fmla="*/ 1 w 115"/>
                <a:gd name="T75" fmla="*/ 0 h 56"/>
                <a:gd name="T76" fmla="*/ 1 w 115"/>
                <a:gd name="T77" fmla="*/ 0 h 56"/>
                <a:gd name="T78" fmla="*/ 0 w 115"/>
                <a:gd name="T79" fmla="*/ 0 h 56"/>
                <a:gd name="T80" fmla="*/ 0 w 115"/>
                <a:gd name="T81" fmla="*/ 1 h 56"/>
                <a:gd name="T82" fmla="*/ 0 w 115"/>
                <a:gd name="T83" fmla="*/ 1 h 5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15" h="56">
                  <a:moveTo>
                    <a:pt x="0" y="1"/>
                  </a:moveTo>
                  <a:lnTo>
                    <a:pt x="4" y="16"/>
                  </a:lnTo>
                  <a:lnTo>
                    <a:pt x="10" y="30"/>
                  </a:lnTo>
                  <a:lnTo>
                    <a:pt x="20" y="40"/>
                  </a:lnTo>
                  <a:lnTo>
                    <a:pt x="37" y="42"/>
                  </a:lnTo>
                  <a:lnTo>
                    <a:pt x="43" y="42"/>
                  </a:lnTo>
                  <a:lnTo>
                    <a:pt x="50" y="44"/>
                  </a:lnTo>
                  <a:lnTo>
                    <a:pt x="57" y="46"/>
                  </a:lnTo>
                  <a:lnTo>
                    <a:pt x="63" y="49"/>
                  </a:lnTo>
                  <a:lnTo>
                    <a:pt x="69" y="51"/>
                  </a:lnTo>
                  <a:lnTo>
                    <a:pt x="77" y="54"/>
                  </a:lnTo>
                  <a:lnTo>
                    <a:pt x="83" y="55"/>
                  </a:lnTo>
                  <a:lnTo>
                    <a:pt x="89" y="56"/>
                  </a:lnTo>
                  <a:lnTo>
                    <a:pt x="96" y="56"/>
                  </a:lnTo>
                  <a:lnTo>
                    <a:pt x="102" y="54"/>
                  </a:lnTo>
                  <a:lnTo>
                    <a:pt x="107" y="51"/>
                  </a:lnTo>
                  <a:lnTo>
                    <a:pt x="113" y="47"/>
                  </a:lnTo>
                  <a:lnTo>
                    <a:pt x="115" y="46"/>
                  </a:lnTo>
                  <a:lnTo>
                    <a:pt x="113" y="46"/>
                  </a:lnTo>
                  <a:lnTo>
                    <a:pt x="109" y="46"/>
                  </a:lnTo>
                  <a:lnTo>
                    <a:pt x="108" y="46"/>
                  </a:lnTo>
                  <a:lnTo>
                    <a:pt x="99" y="50"/>
                  </a:lnTo>
                  <a:lnTo>
                    <a:pt x="91" y="51"/>
                  </a:lnTo>
                  <a:lnTo>
                    <a:pt x="84" y="51"/>
                  </a:lnTo>
                  <a:lnTo>
                    <a:pt x="78" y="49"/>
                  </a:lnTo>
                  <a:lnTo>
                    <a:pt x="72" y="46"/>
                  </a:lnTo>
                  <a:lnTo>
                    <a:pt x="64" y="44"/>
                  </a:lnTo>
                  <a:lnTo>
                    <a:pt x="58" y="41"/>
                  </a:lnTo>
                  <a:lnTo>
                    <a:pt x="49" y="39"/>
                  </a:lnTo>
                  <a:lnTo>
                    <a:pt x="38" y="37"/>
                  </a:lnTo>
                  <a:lnTo>
                    <a:pt x="29" y="35"/>
                  </a:lnTo>
                  <a:lnTo>
                    <a:pt x="23" y="32"/>
                  </a:lnTo>
                  <a:lnTo>
                    <a:pt x="16" y="29"/>
                  </a:lnTo>
                  <a:lnTo>
                    <a:pt x="13" y="25"/>
                  </a:lnTo>
                  <a:lnTo>
                    <a:pt x="9" y="19"/>
                  </a:lnTo>
                  <a:lnTo>
                    <a:pt x="6" y="11"/>
                  </a:lnTo>
                  <a:lnTo>
                    <a:pt x="3" y="1"/>
                  </a:lnTo>
                  <a:lnTo>
                    <a:pt x="1" y="0"/>
                  </a:lnTo>
                  <a:lnTo>
                    <a:pt x="0"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26" name="Freeform 37"/>
            <p:cNvSpPr>
              <a:spLocks/>
            </p:cNvSpPr>
            <p:nvPr/>
          </p:nvSpPr>
          <p:spPr bwMode="auto">
            <a:xfrm flipH="1">
              <a:off x="1052" y="1855"/>
              <a:ext cx="60" cy="26"/>
            </a:xfrm>
            <a:custGeom>
              <a:avLst/>
              <a:gdLst>
                <a:gd name="T0" fmla="*/ 0 w 58"/>
                <a:gd name="T1" fmla="*/ 1 h 25"/>
                <a:gd name="T2" fmla="*/ 1 w 58"/>
                <a:gd name="T3" fmla="*/ 10 h 25"/>
                <a:gd name="T4" fmla="*/ 1 w 58"/>
                <a:gd name="T5" fmla="*/ 19 h 25"/>
                <a:gd name="T6" fmla="*/ 5 w 58"/>
                <a:gd name="T7" fmla="*/ 26 h 25"/>
                <a:gd name="T8" fmla="*/ 14 w 58"/>
                <a:gd name="T9" fmla="*/ 28 h 25"/>
                <a:gd name="T10" fmla="*/ 22 w 58"/>
                <a:gd name="T11" fmla="*/ 28 h 25"/>
                <a:gd name="T12" fmla="*/ 27 w 58"/>
                <a:gd name="T13" fmla="*/ 28 h 25"/>
                <a:gd name="T14" fmla="*/ 31 w 58"/>
                <a:gd name="T15" fmla="*/ 27 h 25"/>
                <a:gd name="T16" fmla="*/ 36 w 58"/>
                <a:gd name="T17" fmla="*/ 26 h 25"/>
                <a:gd name="T18" fmla="*/ 42 w 58"/>
                <a:gd name="T19" fmla="*/ 23 h 25"/>
                <a:gd name="T20" fmla="*/ 51 w 58"/>
                <a:gd name="T21" fmla="*/ 23 h 25"/>
                <a:gd name="T22" fmla="*/ 56 w 58"/>
                <a:gd name="T23" fmla="*/ 22 h 25"/>
                <a:gd name="T24" fmla="*/ 63 w 58"/>
                <a:gd name="T25" fmla="*/ 22 h 25"/>
                <a:gd name="T26" fmla="*/ 64 w 58"/>
                <a:gd name="T27" fmla="*/ 22 h 25"/>
                <a:gd name="T28" fmla="*/ 64 w 58"/>
                <a:gd name="T29" fmla="*/ 19 h 25"/>
                <a:gd name="T30" fmla="*/ 64 w 58"/>
                <a:gd name="T31" fmla="*/ 18 h 25"/>
                <a:gd name="T32" fmla="*/ 64 w 58"/>
                <a:gd name="T33" fmla="*/ 18 h 25"/>
                <a:gd name="T34" fmla="*/ 60 w 58"/>
                <a:gd name="T35" fmla="*/ 18 h 25"/>
                <a:gd name="T36" fmla="*/ 58 w 58"/>
                <a:gd name="T37" fmla="*/ 18 h 25"/>
                <a:gd name="T38" fmla="*/ 54 w 58"/>
                <a:gd name="T39" fmla="*/ 18 h 25"/>
                <a:gd name="T40" fmla="*/ 50 w 58"/>
                <a:gd name="T41" fmla="*/ 18 h 25"/>
                <a:gd name="T42" fmla="*/ 42 w 58"/>
                <a:gd name="T43" fmla="*/ 19 h 25"/>
                <a:gd name="T44" fmla="*/ 37 w 58"/>
                <a:gd name="T45" fmla="*/ 22 h 25"/>
                <a:gd name="T46" fmla="*/ 32 w 58"/>
                <a:gd name="T47" fmla="*/ 24 h 25"/>
                <a:gd name="T48" fmla="*/ 27 w 58"/>
                <a:gd name="T49" fmla="*/ 26 h 25"/>
                <a:gd name="T50" fmla="*/ 22 w 58"/>
                <a:gd name="T51" fmla="*/ 26 h 25"/>
                <a:gd name="T52" fmla="*/ 18 w 58"/>
                <a:gd name="T53" fmla="*/ 26 h 25"/>
                <a:gd name="T54" fmla="*/ 10 w 58"/>
                <a:gd name="T55" fmla="*/ 24 h 25"/>
                <a:gd name="T56" fmla="*/ 6 w 58"/>
                <a:gd name="T57" fmla="*/ 23 h 25"/>
                <a:gd name="T58" fmla="*/ 4 w 58"/>
                <a:gd name="T59" fmla="*/ 19 h 25"/>
                <a:gd name="T60" fmla="*/ 3 w 58"/>
                <a:gd name="T61" fmla="*/ 11 h 25"/>
                <a:gd name="T62" fmla="*/ 1 w 58"/>
                <a:gd name="T63" fmla="*/ 5 h 25"/>
                <a:gd name="T64" fmla="*/ 1 w 58"/>
                <a:gd name="T65" fmla="*/ 0 h 25"/>
                <a:gd name="T66" fmla="*/ 0 w 58"/>
                <a:gd name="T67" fmla="*/ 0 h 25"/>
                <a:gd name="T68" fmla="*/ 0 w 58"/>
                <a:gd name="T69" fmla="*/ 0 h 25"/>
                <a:gd name="T70" fmla="*/ 0 w 58"/>
                <a:gd name="T71" fmla="*/ 1 h 25"/>
                <a:gd name="T72" fmla="*/ 0 w 58"/>
                <a:gd name="T73" fmla="*/ 1 h 25"/>
                <a:gd name="T74" fmla="*/ 0 w 58"/>
                <a:gd name="T75" fmla="*/ 1 h 2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8" h="25">
                  <a:moveTo>
                    <a:pt x="0" y="1"/>
                  </a:moveTo>
                  <a:lnTo>
                    <a:pt x="1" y="10"/>
                  </a:lnTo>
                  <a:lnTo>
                    <a:pt x="1" y="16"/>
                  </a:lnTo>
                  <a:lnTo>
                    <a:pt x="5" y="23"/>
                  </a:lnTo>
                  <a:lnTo>
                    <a:pt x="14" y="25"/>
                  </a:lnTo>
                  <a:lnTo>
                    <a:pt x="19" y="25"/>
                  </a:lnTo>
                  <a:lnTo>
                    <a:pt x="24" y="25"/>
                  </a:lnTo>
                  <a:lnTo>
                    <a:pt x="28" y="24"/>
                  </a:lnTo>
                  <a:lnTo>
                    <a:pt x="33" y="23"/>
                  </a:lnTo>
                  <a:lnTo>
                    <a:pt x="39" y="20"/>
                  </a:lnTo>
                  <a:lnTo>
                    <a:pt x="45" y="20"/>
                  </a:lnTo>
                  <a:lnTo>
                    <a:pt x="50" y="19"/>
                  </a:lnTo>
                  <a:lnTo>
                    <a:pt x="57" y="19"/>
                  </a:lnTo>
                  <a:lnTo>
                    <a:pt x="58" y="19"/>
                  </a:lnTo>
                  <a:lnTo>
                    <a:pt x="58" y="16"/>
                  </a:lnTo>
                  <a:lnTo>
                    <a:pt x="58" y="15"/>
                  </a:lnTo>
                  <a:lnTo>
                    <a:pt x="54" y="15"/>
                  </a:lnTo>
                  <a:lnTo>
                    <a:pt x="52" y="15"/>
                  </a:lnTo>
                  <a:lnTo>
                    <a:pt x="48" y="15"/>
                  </a:lnTo>
                  <a:lnTo>
                    <a:pt x="44" y="15"/>
                  </a:lnTo>
                  <a:lnTo>
                    <a:pt x="39" y="16"/>
                  </a:lnTo>
                  <a:lnTo>
                    <a:pt x="34" y="19"/>
                  </a:lnTo>
                  <a:lnTo>
                    <a:pt x="29" y="21"/>
                  </a:lnTo>
                  <a:lnTo>
                    <a:pt x="24" y="23"/>
                  </a:lnTo>
                  <a:lnTo>
                    <a:pt x="19" y="23"/>
                  </a:lnTo>
                  <a:lnTo>
                    <a:pt x="15" y="23"/>
                  </a:lnTo>
                  <a:lnTo>
                    <a:pt x="10" y="21"/>
                  </a:lnTo>
                  <a:lnTo>
                    <a:pt x="6" y="20"/>
                  </a:lnTo>
                  <a:lnTo>
                    <a:pt x="4" y="16"/>
                  </a:lnTo>
                  <a:lnTo>
                    <a:pt x="3" y="11"/>
                  </a:lnTo>
                  <a:lnTo>
                    <a:pt x="1" y="5"/>
                  </a:lnTo>
                  <a:lnTo>
                    <a:pt x="1" y="0"/>
                  </a:lnTo>
                  <a:lnTo>
                    <a:pt x="0"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27" name="Freeform 38"/>
            <p:cNvSpPr>
              <a:spLocks/>
            </p:cNvSpPr>
            <p:nvPr/>
          </p:nvSpPr>
          <p:spPr bwMode="auto">
            <a:xfrm flipH="1">
              <a:off x="1057" y="1869"/>
              <a:ext cx="65" cy="36"/>
            </a:xfrm>
            <a:custGeom>
              <a:avLst/>
              <a:gdLst>
                <a:gd name="T0" fmla="*/ 0 w 63"/>
                <a:gd name="T1" fmla="*/ 0 h 35"/>
                <a:gd name="T2" fmla="*/ 1 w 63"/>
                <a:gd name="T3" fmla="*/ 12 h 35"/>
                <a:gd name="T4" fmla="*/ 5 w 63"/>
                <a:gd name="T5" fmla="*/ 27 h 35"/>
                <a:gd name="T6" fmla="*/ 13 w 63"/>
                <a:gd name="T7" fmla="*/ 34 h 35"/>
                <a:gd name="T8" fmla="*/ 27 w 63"/>
                <a:gd name="T9" fmla="*/ 38 h 35"/>
                <a:gd name="T10" fmla="*/ 32 w 63"/>
                <a:gd name="T11" fmla="*/ 38 h 35"/>
                <a:gd name="T12" fmla="*/ 38 w 63"/>
                <a:gd name="T13" fmla="*/ 37 h 35"/>
                <a:gd name="T14" fmla="*/ 44 w 63"/>
                <a:gd name="T15" fmla="*/ 34 h 35"/>
                <a:gd name="T16" fmla="*/ 54 w 63"/>
                <a:gd name="T17" fmla="*/ 32 h 35"/>
                <a:gd name="T18" fmla="*/ 59 w 63"/>
                <a:gd name="T19" fmla="*/ 28 h 35"/>
                <a:gd name="T20" fmla="*/ 64 w 63"/>
                <a:gd name="T21" fmla="*/ 24 h 35"/>
                <a:gd name="T22" fmla="*/ 68 w 63"/>
                <a:gd name="T23" fmla="*/ 16 h 35"/>
                <a:gd name="T24" fmla="*/ 69 w 63"/>
                <a:gd name="T25" fmla="*/ 11 h 35"/>
                <a:gd name="T26" fmla="*/ 69 w 63"/>
                <a:gd name="T27" fmla="*/ 10 h 35"/>
                <a:gd name="T28" fmla="*/ 66 w 63"/>
                <a:gd name="T29" fmla="*/ 10 h 35"/>
                <a:gd name="T30" fmla="*/ 65 w 63"/>
                <a:gd name="T31" fmla="*/ 11 h 35"/>
                <a:gd name="T32" fmla="*/ 64 w 63"/>
                <a:gd name="T33" fmla="*/ 12 h 35"/>
                <a:gd name="T34" fmla="*/ 60 w 63"/>
                <a:gd name="T35" fmla="*/ 16 h 35"/>
                <a:gd name="T36" fmla="*/ 55 w 63"/>
                <a:gd name="T37" fmla="*/ 23 h 35"/>
                <a:gd name="T38" fmla="*/ 47 w 63"/>
                <a:gd name="T39" fmla="*/ 27 h 35"/>
                <a:gd name="T40" fmla="*/ 42 w 63"/>
                <a:gd name="T41" fmla="*/ 29 h 35"/>
                <a:gd name="T42" fmla="*/ 36 w 63"/>
                <a:gd name="T43" fmla="*/ 32 h 35"/>
                <a:gd name="T44" fmla="*/ 31 w 63"/>
                <a:gd name="T45" fmla="*/ 33 h 35"/>
                <a:gd name="T46" fmla="*/ 24 w 63"/>
                <a:gd name="T47" fmla="*/ 34 h 35"/>
                <a:gd name="T48" fmla="*/ 19 w 63"/>
                <a:gd name="T49" fmla="*/ 33 h 35"/>
                <a:gd name="T50" fmla="*/ 9 w 63"/>
                <a:gd name="T51" fmla="*/ 29 h 35"/>
                <a:gd name="T52" fmla="*/ 4 w 63"/>
                <a:gd name="T53" fmla="*/ 17 h 35"/>
                <a:gd name="T54" fmla="*/ 1 w 63"/>
                <a:gd name="T55" fmla="*/ 9 h 35"/>
                <a:gd name="T56" fmla="*/ 1 w 63"/>
                <a:gd name="T57" fmla="*/ 0 h 35"/>
                <a:gd name="T58" fmla="*/ 1 w 63"/>
                <a:gd name="T59" fmla="*/ 0 h 35"/>
                <a:gd name="T60" fmla="*/ 1 w 63"/>
                <a:gd name="T61" fmla="*/ 0 h 35"/>
                <a:gd name="T62" fmla="*/ 0 w 63"/>
                <a:gd name="T63" fmla="*/ 0 h 35"/>
                <a:gd name="T64" fmla="*/ 0 w 63"/>
                <a:gd name="T65" fmla="*/ 0 h 35"/>
                <a:gd name="T66" fmla="*/ 0 w 63"/>
                <a:gd name="T67" fmla="*/ 0 h 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 h="35">
                  <a:moveTo>
                    <a:pt x="0" y="0"/>
                  </a:moveTo>
                  <a:lnTo>
                    <a:pt x="1" y="12"/>
                  </a:lnTo>
                  <a:lnTo>
                    <a:pt x="5" y="24"/>
                  </a:lnTo>
                  <a:lnTo>
                    <a:pt x="13" y="31"/>
                  </a:lnTo>
                  <a:lnTo>
                    <a:pt x="24" y="35"/>
                  </a:lnTo>
                  <a:lnTo>
                    <a:pt x="29" y="35"/>
                  </a:lnTo>
                  <a:lnTo>
                    <a:pt x="35" y="34"/>
                  </a:lnTo>
                  <a:lnTo>
                    <a:pt x="41" y="31"/>
                  </a:lnTo>
                  <a:lnTo>
                    <a:pt x="48" y="29"/>
                  </a:lnTo>
                  <a:lnTo>
                    <a:pt x="53" y="25"/>
                  </a:lnTo>
                  <a:lnTo>
                    <a:pt x="58" y="21"/>
                  </a:lnTo>
                  <a:lnTo>
                    <a:pt x="62" y="16"/>
                  </a:lnTo>
                  <a:lnTo>
                    <a:pt x="63" y="11"/>
                  </a:lnTo>
                  <a:lnTo>
                    <a:pt x="63" y="10"/>
                  </a:lnTo>
                  <a:lnTo>
                    <a:pt x="60" y="10"/>
                  </a:lnTo>
                  <a:lnTo>
                    <a:pt x="59" y="11"/>
                  </a:lnTo>
                  <a:lnTo>
                    <a:pt x="58" y="12"/>
                  </a:lnTo>
                  <a:lnTo>
                    <a:pt x="54" y="16"/>
                  </a:lnTo>
                  <a:lnTo>
                    <a:pt x="49" y="20"/>
                  </a:lnTo>
                  <a:lnTo>
                    <a:pt x="44" y="24"/>
                  </a:lnTo>
                  <a:lnTo>
                    <a:pt x="39" y="26"/>
                  </a:lnTo>
                  <a:lnTo>
                    <a:pt x="33" y="29"/>
                  </a:lnTo>
                  <a:lnTo>
                    <a:pt x="28" y="30"/>
                  </a:lnTo>
                  <a:lnTo>
                    <a:pt x="21" y="31"/>
                  </a:lnTo>
                  <a:lnTo>
                    <a:pt x="16" y="30"/>
                  </a:lnTo>
                  <a:lnTo>
                    <a:pt x="9" y="26"/>
                  </a:lnTo>
                  <a:lnTo>
                    <a:pt x="4" y="17"/>
                  </a:lnTo>
                  <a:lnTo>
                    <a:pt x="1" y="9"/>
                  </a:lnTo>
                  <a:lnTo>
                    <a:pt x="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28" name="Freeform 39"/>
            <p:cNvSpPr>
              <a:spLocks/>
            </p:cNvSpPr>
            <p:nvPr/>
          </p:nvSpPr>
          <p:spPr bwMode="auto">
            <a:xfrm flipH="1">
              <a:off x="1122" y="1646"/>
              <a:ext cx="76" cy="327"/>
            </a:xfrm>
            <a:custGeom>
              <a:avLst/>
              <a:gdLst>
                <a:gd name="T0" fmla="*/ 48 w 73"/>
                <a:gd name="T1" fmla="*/ 1 h 314"/>
                <a:gd name="T2" fmla="*/ 41 w 73"/>
                <a:gd name="T3" fmla="*/ 16 h 314"/>
                <a:gd name="T4" fmla="*/ 33 w 73"/>
                <a:gd name="T5" fmla="*/ 27 h 314"/>
                <a:gd name="T6" fmla="*/ 27 w 73"/>
                <a:gd name="T7" fmla="*/ 39 h 314"/>
                <a:gd name="T8" fmla="*/ 21 w 73"/>
                <a:gd name="T9" fmla="*/ 52 h 314"/>
                <a:gd name="T10" fmla="*/ 10 w 73"/>
                <a:gd name="T11" fmla="*/ 73 h 314"/>
                <a:gd name="T12" fmla="*/ 5 w 73"/>
                <a:gd name="T13" fmla="*/ 94 h 314"/>
                <a:gd name="T14" fmla="*/ 1 w 73"/>
                <a:gd name="T15" fmla="*/ 115 h 314"/>
                <a:gd name="T16" fmla="*/ 0 w 73"/>
                <a:gd name="T17" fmla="*/ 137 h 314"/>
                <a:gd name="T18" fmla="*/ 1 w 73"/>
                <a:gd name="T19" fmla="*/ 166 h 314"/>
                <a:gd name="T20" fmla="*/ 8 w 73"/>
                <a:gd name="T21" fmla="*/ 193 h 314"/>
                <a:gd name="T22" fmla="*/ 18 w 73"/>
                <a:gd name="T23" fmla="*/ 221 h 314"/>
                <a:gd name="T24" fmla="*/ 29 w 73"/>
                <a:gd name="T25" fmla="*/ 248 h 314"/>
                <a:gd name="T26" fmla="*/ 44 w 73"/>
                <a:gd name="T27" fmla="*/ 276 h 314"/>
                <a:gd name="T28" fmla="*/ 56 w 73"/>
                <a:gd name="T29" fmla="*/ 302 h 314"/>
                <a:gd name="T30" fmla="*/ 71 w 73"/>
                <a:gd name="T31" fmla="*/ 328 h 314"/>
                <a:gd name="T32" fmla="*/ 79 w 73"/>
                <a:gd name="T33" fmla="*/ 353 h 314"/>
                <a:gd name="T34" fmla="*/ 81 w 73"/>
                <a:gd name="T35" fmla="*/ 355 h 314"/>
                <a:gd name="T36" fmla="*/ 81 w 73"/>
                <a:gd name="T37" fmla="*/ 353 h 314"/>
                <a:gd name="T38" fmla="*/ 82 w 73"/>
                <a:gd name="T39" fmla="*/ 352 h 314"/>
                <a:gd name="T40" fmla="*/ 82 w 73"/>
                <a:gd name="T41" fmla="*/ 351 h 314"/>
                <a:gd name="T42" fmla="*/ 77 w 73"/>
                <a:gd name="T43" fmla="*/ 324 h 314"/>
                <a:gd name="T44" fmla="*/ 67 w 73"/>
                <a:gd name="T45" fmla="*/ 298 h 314"/>
                <a:gd name="T46" fmla="*/ 55 w 73"/>
                <a:gd name="T47" fmla="*/ 274 h 314"/>
                <a:gd name="T48" fmla="*/ 45 w 73"/>
                <a:gd name="T49" fmla="*/ 250 h 314"/>
                <a:gd name="T50" fmla="*/ 31 w 73"/>
                <a:gd name="T51" fmla="*/ 226 h 314"/>
                <a:gd name="T52" fmla="*/ 22 w 73"/>
                <a:gd name="T53" fmla="*/ 200 h 314"/>
                <a:gd name="T54" fmla="*/ 11 w 73"/>
                <a:gd name="T55" fmla="*/ 175 h 314"/>
                <a:gd name="T56" fmla="*/ 6 w 73"/>
                <a:gd name="T57" fmla="*/ 148 h 314"/>
                <a:gd name="T58" fmla="*/ 6 w 73"/>
                <a:gd name="T59" fmla="*/ 120 h 314"/>
                <a:gd name="T60" fmla="*/ 11 w 73"/>
                <a:gd name="T61" fmla="*/ 90 h 314"/>
                <a:gd name="T62" fmla="*/ 23 w 73"/>
                <a:gd name="T63" fmla="*/ 61 h 314"/>
                <a:gd name="T64" fmla="*/ 33 w 73"/>
                <a:gd name="T65" fmla="*/ 34 h 314"/>
                <a:gd name="T66" fmla="*/ 37 w 73"/>
                <a:gd name="T67" fmla="*/ 28 h 314"/>
                <a:gd name="T68" fmla="*/ 44 w 73"/>
                <a:gd name="T69" fmla="*/ 21 h 314"/>
                <a:gd name="T70" fmla="*/ 48 w 73"/>
                <a:gd name="T71" fmla="*/ 11 h 314"/>
                <a:gd name="T72" fmla="*/ 50 w 73"/>
                <a:gd name="T73" fmla="*/ 5 h 314"/>
                <a:gd name="T74" fmla="*/ 50 w 73"/>
                <a:gd name="T75" fmla="*/ 2 h 314"/>
                <a:gd name="T76" fmla="*/ 49 w 73"/>
                <a:gd name="T77" fmla="*/ 1 h 314"/>
                <a:gd name="T78" fmla="*/ 49 w 73"/>
                <a:gd name="T79" fmla="*/ 0 h 314"/>
                <a:gd name="T80" fmla="*/ 48 w 73"/>
                <a:gd name="T81" fmla="*/ 1 h 314"/>
                <a:gd name="T82" fmla="*/ 48 w 73"/>
                <a:gd name="T83" fmla="*/ 1 h 3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3" h="314">
                  <a:moveTo>
                    <a:pt x="42" y="1"/>
                  </a:moveTo>
                  <a:lnTo>
                    <a:pt x="36" y="13"/>
                  </a:lnTo>
                  <a:lnTo>
                    <a:pt x="30" y="24"/>
                  </a:lnTo>
                  <a:lnTo>
                    <a:pt x="24" y="35"/>
                  </a:lnTo>
                  <a:lnTo>
                    <a:pt x="18" y="46"/>
                  </a:lnTo>
                  <a:lnTo>
                    <a:pt x="10" y="64"/>
                  </a:lnTo>
                  <a:lnTo>
                    <a:pt x="5" y="83"/>
                  </a:lnTo>
                  <a:lnTo>
                    <a:pt x="1" y="102"/>
                  </a:lnTo>
                  <a:lnTo>
                    <a:pt x="0" y="122"/>
                  </a:lnTo>
                  <a:lnTo>
                    <a:pt x="1" y="147"/>
                  </a:lnTo>
                  <a:lnTo>
                    <a:pt x="8" y="171"/>
                  </a:lnTo>
                  <a:lnTo>
                    <a:pt x="15" y="196"/>
                  </a:lnTo>
                  <a:lnTo>
                    <a:pt x="26" y="220"/>
                  </a:lnTo>
                  <a:lnTo>
                    <a:pt x="38" y="244"/>
                  </a:lnTo>
                  <a:lnTo>
                    <a:pt x="50" y="267"/>
                  </a:lnTo>
                  <a:lnTo>
                    <a:pt x="62" y="290"/>
                  </a:lnTo>
                  <a:lnTo>
                    <a:pt x="70" y="313"/>
                  </a:lnTo>
                  <a:lnTo>
                    <a:pt x="72" y="314"/>
                  </a:lnTo>
                  <a:lnTo>
                    <a:pt x="72" y="313"/>
                  </a:lnTo>
                  <a:lnTo>
                    <a:pt x="73" y="312"/>
                  </a:lnTo>
                  <a:lnTo>
                    <a:pt x="73" y="311"/>
                  </a:lnTo>
                  <a:lnTo>
                    <a:pt x="68" y="287"/>
                  </a:lnTo>
                  <a:lnTo>
                    <a:pt x="59" y="264"/>
                  </a:lnTo>
                  <a:lnTo>
                    <a:pt x="49" y="243"/>
                  </a:lnTo>
                  <a:lnTo>
                    <a:pt x="39" y="221"/>
                  </a:lnTo>
                  <a:lnTo>
                    <a:pt x="28" y="200"/>
                  </a:lnTo>
                  <a:lnTo>
                    <a:pt x="19" y="177"/>
                  </a:lnTo>
                  <a:lnTo>
                    <a:pt x="11" y="155"/>
                  </a:lnTo>
                  <a:lnTo>
                    <a:pt x="6" y="131"/>
                  </a:lnTo>
                  <a:lnTo>
                    <a:pt x="6" y="106"/>
                  </a:lnTo>
                  <a:lnTo>
                    <a:pt x="11" y="80"/>
                  </a:lnTo>
                  <a:lnTo>
                    <a:pt x="20" y="55"/>
                  </a:lnTo>
                  <a:lnTo>
                    <a:pt x="30" y="31"/>
                  </a:lnTo>
                  <a:lnTo>
                    <a:pt x="34" y="25"/>
                  </a:lnTo>
                  <a:lnTo>
                    <a:pt x="38" y="18"/>
                  </a:lnTo>
                  <a:lnTo>
                    <a:pt x="42" y="11"/>
                  </a:lnTo>
                  <a:lnTo>
                    <a:pt x="44" y="5"/>
                  </a:lnTo>
                  <a:lnTo>
                    <a:pt x="44" y="2"/>
                  </a:lnTo>
                  <a:lnTo>
                    <a:pt x="43" y="1"/>
                  </a:lnTo>
                  <a:lnTo>
                    <a:pt x="43" y="0"/>
                  </a:lnTo>
                  <a:lnTo>
                    <a:pt x="42"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29" name="Freeform 40"/>
            <p:cNvSpPr>
              <a:spLocks/>
            </p:cNvSpPr>
            <p:nvPr/>
          </p:nvSpPr>
          <p:spPr bwMode="auto">
            <a:xfrm flipH="1">
              <a:off x="931" y="1612"/>
              <a:ext cx="97" cy="13"/>
            </a:xfrm>
            <a:custGeom>
              <a:avLst/>
              <a:gdLst>
                <a:gd name="T0" fmla="*/ 102 w 93"/>
                <a:gd name="T1" fmla="*/ 12 h 12"/>
                <a:gd name="T2" fmla="*/ 97 w 93"/>
                <a:gd name="T3" fmla="*/ 11 h 12"/>
                <a:gd name="T4" fmla="*/ 91 w 93"/>
                <a:gd name="T5" fmla="*/ 5 h 12"/>
                <a:gd name="T6" fmla="*/ 86 w 93"/>
                <a:gd name="T7" fmla="*/ 4 h 12"/>
                <a:gd name="T8" fmla="*/ 80 w 93"/>
                <a:gd name="T9" fmla="*/ 3 h 12"/>
                <a:gd name="T10" fmla="*/ 75 w 93"/>
                <a:gd name="T11" fmla="*/ 3 h 12"/>
                <a:gd name="T12" fmla="*/ 70 w 93"/>
                <a:gd name="T13" fmla="*/ 2 h 12"/>
                <a:gd name="T14" fmla="*/ 63 w 93"/>
                <a:gd name="T15" fmla="*/ 0 h 12"/>
                <a:gd name="T16" fmla="*/ 57 w 93"/>
                <a:gd name="T17" fmla="*/ 0 h 12"/>
                <a:gd name="T18" fmla="*/ 51 w 93"/>
                <a:gd name="T19" fmla="*/ 0 h 12"/>
                <a:gd name="T20" fmla="*/ 44 w 93"/>
                <a:gd name="T21" fmla="*/ 0 h 12"/>
                <a:gd name="T22" fmla="*/ 35 w 93"/>
                <a:gd name="T23" fmla="*/ 0 h 12"/>
                <a:gd name="T24" fmla="*/ 30 w 93"/>
                <a:gd name="T25" fmla="*/ 0 h 12"/>
                <a:gd name="T26" fmla="*/ 24 w 93"/>
                <a:gd name="T27" fmla="*/ 2 h 12"/>
                <a:gd name="T28" fmla="*/ 18 w 93"/>
                <a:gd name="T29" fmla="*/ 2 h 12"/>
                <a:gd name="T30" fmla="*/ 8 w 93"/>
                <a:gd name="T31" fmla="*/ 2 h 12"/>
                <a:gd name="T32" fmla="*/ 2 w 93"/>
                <a:gd name="T33" fmla="*/ 2 h 12"/>
                <a:gd name="T34" fmla="*/ 1 w 93"/>
                <a:gd name="T35" fmla="*/ 2 h 12"/>
                <a:gd name="T36" fmla="*/ 0 w 93"/>
                <a:gd name="T37" fmla="*/ 3 h 12"/>
                <a:gd name="T38" fmla="*/ 0 w 93"/>
                <a:gd name="T39" fmla="*/ 5 h 12"/>
                <a:gd name="T40" fmla="*/ 1 w 93"/>
                <a:gd name="T41" fmla="*/ 10 h 12"/>
                <a:gd name="T42" fmla="*/ 6 w 93"/>
                <a:gd name="T43" fmla="*/ 12 h 12"/>
                <a:gd name="T44" fmla="*/ 10 w 93"/>
                <a:gd name="T45" fmla="*/ 13 h 12"/>
                <a:gd name="T46" fmla="*/ 18 w 93"/>
                <a:gd name="T47" fmla="*/ 13 h 12"/>
                <a:gd name="T48" fmla="*/ 23 w 93"/>
                <a:gd name="T49" fmla="*/ 12 h 12"/>
                <a:gd name="T50" fmla="*/ 31 w 93"/>
                <a:gd name="T51" fmla="*/ 11 h 12"/>
                <a:gd name="T52" fmla="*/ 43 w 93"/>
                <a:gd name="T53" fmla="*/ 10 h 12"/>
                <a:gd name="T54" fmla="*/ 52 w 93"/>
                <a:gd name="T55" fmla="*/ 5 h 12"/>
                <a:gd name="T56" fmla="*/ 62 w 93"/>
                <a:gd name="T57" fmla="*/ 5 h 12"/>
                <a:gd name="T58" fmla="*/ 73 w 93"/>
                <a:gd name="T59" fmla="*/ 5 h 12"/>
                <a:gd name="T60" fmla="*/ 80 w 93"/>
                <a:gd name="T61" fmla="*/ 10 h 12"/>
                <a:gd name="T62" fmla="*/ 91 w 93"/>
                <a:gd name="T63" fmla="*/ 12 h 12"/>
                <a:gd name="T64" fmla="*/ 101 w 93"/>
                <a:gd name="T65" fmla="*/ 15 h 12"/>
                <a:gd name="T66" fmla="*/ 103 w 93"/>
                <a:gd name="T67" fmla="*/ 15 h 12"/>
                <a:gd name="T68" fmla="*/ 105 w 93"/>
                <a:gd name="T69" fmla="*/ 15 h 12"/>
                <a:gd name="T70" fmla="*/ 105 w 93"/>
                <a:gd name="T71" fmla="*/ 13 h 12"/>
                <a:gd name="T72" fmla="*/ 102 w 93"/>
                <a:gd name="T73" fmla="*/ 12 h 12"/>
                <a:gd name="T74" fmla="*/ 102 w 93"/>
                <a:gd name="T75" fmla="*/ 12 h 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3" h="12">
                  <a:moveTo>
                    <a:pt x="90" y="9"/>
                  </a:moveTo>
                  <a:lnTo>
                    <a:pt x="85" y="8"/>
                  </a:lnTo>
                  <a:lnTo>
                    <a:pt x="80" y="5"/>
                  </a:lnTo>
                  <a:lnTo>
                    <a:pt x="76" y="4"/>
                  </a:lnTo>
                  <a:lnTo>
                    <a:pt x="71" y="3"/>
                  </a:lnTo>
                  <a:lnTo>
                    <a:pt x="66" y="3"/>
                  </a:lnTo>
                  <a:lnTo>
                    <a:pt x="61" y="2"/>
                  </a:lnTo>
                  <a:lnTo>
                    <a:pt x="56" y="0"/>
                  </a:lnTo>
                  <a:lnTo>
                    <a:pt x="51" y="0"/>
                  </a:lnTo>
                  <a:lnTo>
                    <a:pt x="45" y="0"/>
                  </a:lnTo>
                  <a:lnTo>
                    <a:pt x="38" y="0"/>
                  </a:lnTo>
                  <a:lnTo>
                    <a:pt x="32" y="0"/>
                  </a:lnTo>
                  <a:lnTo>
                    <a:pt x="27" y="0"/>
                  </a:lnTo>
                  <a:lnTo>
                    <a:pt x="21" y="2"/>
                  </a:lnTo>
                  <a:lnTo>
                    <a:pt x="15" y="2"/>
                  </a:lnTo>
                  <a:lnTo>
                    <a:pt x="8" y="2"/>
                  </a:lnTo>
                  <a:lnTo>
                    <a:pt x="2" y="2"/>
                  </a:lnTo>
                  <a:lnTo>
                    <a:pt x="1" y="2"/>
                  </a:lnTo>
                  <a:lnTo>
                    <a:pt x="0" y="3"/>
                  </a:lnTo>
                  <a:lnTo>
                    <a:pt x="0" y="5"/>
                  </a:lnTo>
                  <a:lnTo>
                    <a:pt x="1" y="7"/>
                  </a:lnTo>
                  <a:lnTo>
                    <a:pt x="6" y="9"/>
                  </a:lnTo>
                  <a:lnTo>
                    <a:pt x="10" y="10"/>
                  </a:lnTo>
                  <a:lnTo>
                    <a:pt x="15" y="10"/>
                  </a:lnTo>
                  <a:lnTo>
                    <a:pt x="20" y="9"/>
                  </a:lnTo>
                  <a:lnTo>
                    <a:pt x="28" y="8"/>
                  </a:lnTo>
                  <a:lnTo>
                    <a:pt x="37" y="7"/>
                  </a:lnTo>
                  <a:lnTo>
                    <a:pt x="46" y="5"/>
                  </a:lnTo>
                  <a:lnTo>
                    <a:pt x="55" y="5"/>
                  </a:lnTo>
                  <a:lnTo>
                    <a:pt x="64" y="5"/>
                  </a:lnTo>
                  <a:lnTo>
                    <a:pt x="71" y="7"/>
                  </a:lnTo>
                  <a:lnTo>
                    <a:pt x="80" y="9"/>
                  </a:lnTo>
                  <a:lnTo>
                    <a:pt x="89" y="12"/>
                  </a:lnTo>
                  <a:lnTo>
                    <a:pt x="91" y="12"/>
                  </a:lnTo>
                  <a:lnTo>
                    <a:pt x="93" y="12"/>
                  </a:lnTo>
                  <a:lnTo>
                    <a:pt x="93" y="10"/>
                  </a:lnTo>
                  <a:lnTo>
                    <a:pt x="9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30" name="Freeform 41"/>
            <p:cNvSpPr>
              <a:spLocks/>
            </p:cNvSpPr>
            <p:nvPr/>
          </p:nvSpPr>
          <p:spPr bwMode="auto">
            <a:xfrm flipH="1">
              <a:off x="918" y="1693"/>
              <a:ext cx="101" cy="34"/>
            </a:xfrm>
            <a:custGeom>
              <a:avLst/>
              <a:gdLst>
                <a:gd name="T0" fmla="*/ 0 w 98"/>
                <a:gd name="T1" fmla="*/ 4 h 32"/>
                <a:gd name="T2" fmla="*/ 9 w 98"/>
                <a:gd name="T3" fmla="*/ 16 h 32"/>
                <a:gd name="T4" fmla="*/ 23 w 98"/>
                <a:gd name="T5" fmla="*/ 23 h 32"/>
                <a:gd name="T6" fmla="*/ 35 w 98"/>
                <a:gd name="T7" fmla="*/ 31 h 32"/>
                <a:gd name="T8" fmla="*/ 47 w 98"/>
                <a:gd name="T9" fmla="*/ 36 h 32"/>
                <a:gd name="T10" fmla="*/ 63 w 98"/>
                <a:gd name="T11" fmla="*/ 38 h 32"/>
                <a:gd name="T12" fmla="*/ 75 w 98"/>
                <a:gd name="T13" fmla="*/ 38 h 32"/>
                <a:gd name="T14" fmla="*/ 91 w 98"/>
                <a:gd name="T15" fmla="*/ 35 h 32"/>
                <a:gd name="T16" fmla="*/ 102 w 98"/>
                <a:gd name="T17" fmla="*/ 28 h 32"/>
                <a:gd name="T18" fmla="*/ 105 w 98"/>
                <a:gd name="T19" fmla="*/ 22 h 32"/>
                <a:gd name="T20" fmla="*/ 107 w 98"/>
                <a:gd name="T21" fmla="*/ 17 h 32"/>
                <a:gd name="T22" fmla="*/ 106 w 98"/>
                <a:gd name="T23" fmla="*/ 13 h 32"/>
                <a:gd name="T24" fmla="*/ 102 w 98"/>
                <a:gd name="T25" fmla="*/ 12 h 32"/>
                <a:gd name="T26" fmla="*/ 96 w 98"/>
                <a:gd name="T27" fmla="*/ 13 h 32"/>
                <a:gd name="T28" fmla="*/ 91 w 98"/>
                <a:gd name="T29" fmla="*/ 15 h 32"/>
                <a:gd name="T30" fmla="*/ 82 w 98"/>
                <a:gd name="T31" fmla="*/ 17 h 32"/>
                <a:gd name="T32" fmla="*/ 75 w 98"/>
                <a:gd name="T33" fmla="*/ 18 h 32"/>
                <a:gd name="T34" fmla="*/ 70 w 98"/>
                <a:gd name="T35" fmla="*/ 20 h 32"/>
                <a:gd name="T36" fmla="*/ 64 w 98"/>
                <a:gd name="T37" fmla="*/ 20 h 32"/>
                <a:gd name="T38" fmla="*/ 58 w 98"/>
                <a:gd name="T39" fmla="*/ 21 h 32"/>
                <a:gd name="T40" fmla="*/ 49 w 98"/>
                <a:gd name="T41" fmla="*/ 21 h 32"/>
                <a:gd name="T42" fmla="*/ 42 w 98"/>
                <a:gd name="T43" fmla="*/ 20 h 32"/>
                <a:gd name="T44" fmla="*/ 37 w 98"/>
                <a:gd name="T45" fmla="*/ 20 h 32"/>
                <a:gd name="T46" fmla="*/ 31 w 98"/>
                <a:gd name="T47" fmla="*/ 17 h 32"/>
                <a:gd name="T48" fmla="*/ 26 w 98"/>
                <a:gd name="T49" fmla="*/ 16 h 32"/>
                <a:gd name="T50" fmla="*/ 21 w 98"/>
                <a:gd name="T51" fmla="*/ 13 h 32"/>
                <a:gd name="T52" fmla="*/ 12 w 98"/>
                <a:gd name="T53" fmla="*/ 7 h 32"/>
                <a:gd name="T54" fmla="*/ 8 w 98"/>
                <a:gd name="T55" fmla="*/ 4 h 32"/>
                <a:gd name="T56" fmla="*/ 3 w 98"/>
                <a:gd name="T57" fmla="*/ 0 h 32"/>
                <a:gd name="T58" fmla="*/ 3 w 98"/>
                <a:gd name="T59" fmla="*/ 0 h 32"/>
                <a:gd name="T60" fmla="*/ 2 w 98"/>
                <a:gd name="T61" fmla="*/ 1 h 32"/>
                <a:gd name="T62" fmla="*/ 0 w 98"/>
                <a:gd name="T63" fmla="*/ 3 h 32"/>
                <a:gd name="T64" fmla="*/ 0 w 98"/>
                <a:gd name="T65" fmla="*/ 4 h 32"/>
                <a:gd name="T66" fmla="*/ 0 w 98"/>
                <a:gd name="T67" fmla="*/ 4 h 3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8" h="32">
                  <a:moveTo>
                    <a:pt x="0" y="4"/>
                  </a:moveTo>
                  <a:lnTo>
                    <a:pt x="9" y="13"/>
                  </a:lnTo>
                  <a:lnTo>
                    <a:pt x="20" y="20"/>
                  </a:lnTo>
                  <a:lnTo>
                    <a:pt x="32" y="25"/>
                  </a:lnTo>
                  <a:lnTo>
                    <a:pt x="44" y="30"/>
                  </a:lnTo>
                  <a:lnTo>
                    <a:pt x="57" y="32"/>
                  </a:lnTo>
                  <a:lnTo>
                    <a:pt x="69" y="32"/>
                  </a:lnTo>
                  <a:lnTo>
                    <a:pt x="82" y="29"/>
                  </a:lnTo>
                  <a:lnTo>
                    <a:pt x="93" y="23"/>
                  </a:lnTo>
                  <a:lnTo>
                    <a:pt x="96" y="19"/>
                  </a:lnTo>
                  <a:lnTo>
                    <a:pt x="98" y="14"/>
                  </a:lnTo>
                  <a:lnTo>
                    <a:pt x="97" y="10"/>
                  </a:lnTo>
                  <a:lnTo>
                    <a:pt x="93" y="9"/>
                  </a:lnTo>
                  <a:lnTo>
                    <a:pt x="87" y="10"/>
                  </a:lnTo>
                  <a:lnTo>
                    <a:pt x="82" y="12"/>
                  </a:lnTo>
                  <a:lnTo>
                    <a:pt x="76" y="14"/>
                  </a:lnTo>
                  <a:lnTo>
                    <a:pt x="69" y="15"/>
                  </a:lnTo>
                  <a:lnTo>
                    <a:pt x="64" y="17"/>
                  </a:lnTo>
                  <a:lnTo>
                    <a:pt x="58" y="17"/>
                  </a:lnTo>
                  <a:lnTo>
                    <a:pt x="52" y="18"/>
                  </a:lnTo>
                  <a:lnTo>
                    <a:pt x="46" y="18"/>
                  </a:lnTo>
                  <a:lnTo>
                    <a:pt x="39" y="17"/>
                  </a:lnTo>
                  <a:lnTo>
                    <a:pt x="34" y="17"/>
                  </a:lnTo>
                  <a:lnTo>
                    <a:pt x="28" y="14"/>
                  </a:lnTo>
                  <a:lnTo>
                    <a:pt x="23" y="13"/>
                  </a:lnTo>
                  <a:lnTo>
                    <a:pt x="18" y="10"/>
                  </a:lnTo>
                  <a:lnTo>
                    <a:pt x="12" y="7"/>
                  </a:lnTo>
                  <a:lnTo>
                    <a:pt x="8" y="4"/>
                  </a:lnTo>
                  <a:lnTo>
                    <a:pt x="3" y="0"/>
                  </a:lnTo>
                  <a:lnTo>
                    <a:pt x="2" y="1"/>
                  </a:lnTo>
                  <a:lnTo>
                    <a:pt x="0" y="3"/>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31" name="Freeform 42"/>
            <p:cNvSpPr>
              <a:spLocks/>
            </p:cNvSpPr>
            <p:nvPr/>
          </p:nvSpPr>
          <p:spPr bwMode="auto">
            <a:xfrm flipH="1">
              <a:off x="902" y="1713"/>
              <a:ext cx="46" cy="11"/>
            </a:xfrm>
            <a:custGeom>
              <a:avLst/>
              <a:gdLst>
                <a:gd name="T0" fmla="*/ 50 w 44"/>
                <a:gd name="T1" fmla="*/ 0 h 11"/>
                <a:gd name="T2" fmla="*/ 45 w 44"/>
                <a:gd name="T3" fmla="*/ 1 h 11"/>
                <a:gd name="T4" fmla="*/ 42 w 44"/>
                <a:gd name="T5" fmla="*/ 3 h 11"/>
                <a:gd name="T6" fmla="*/ 35 w 44"/>
                <a:gd name="T7" fmla="*/ 4 h 11"/>
                <a:gd name="T8" fmla="*/ 29 w 44"/>
                <a:gd name="T9" fmla="*/ 4 h 11"/>
                <a:gd name="T10" fmla="*/ 24 w 44"/>
                <a:gd name="T11" fmla="*/ 4 h 11"/>
                <a:gd name="T12" fmla="*/ 19 w 44"/>
                <a:gd name="T13" fmla="*/ 1 h 11"/>
                <a:gd name="T14" fmla="*/ 9 w 44"/>
                <a:gd name="T15" fmla="*/ 0 h 11"/>
                <a:gd name="T16" fmla="*/ 4 w 44"/>
                <a:gd name="T17" fmla="*/ 0 h 11"/>
                <a:gd name="T18" fmla="*/ 3 w 44"/>
                <a:gd name="T19" fmla="*/ 0 h 11"/>
                <a:gd name="T20" fmla="*/ 2 w 44"/>
                <a:gd name="T21" fmla="*/ 3 h 11"/>
                <a:gd name="T22" fmla="*/ 0 w 44"/>
                <a:gd name="T23" fmla="*/ 5 h 11"/>
                <a:gd name="T24" fmla="*/ 2 w 44"/>
                <a:gd name="T25" fmla="*/ 8 h 11"/>
                <a:gd name="T26" fmla="*/ 7 w 44"/>
                <a:gd name="T27" fmla="*/ 10 h 11"/>
                <a:gd name="T28" fmla="*/ 15 w 44"/>
                <a:gd name="T29" fmla="*/ 11 h 11"/>
                <a:gd name="T30" fmla="*/ 21 w 44"/>
                <a:gd name="T31" fmla="*/ 11 h 11"/>
                <a:gd name="T32" fmla="*/ 26 w 44"/>
                <a:gd name="T33" fmla="*/ 10 h 11"/>
                <a:gd name="T34" fmla="*/ 32 w 44"/>
                <a:gd name="T35" fmla="*/ 9 h 11"/>
                <a:gd name="T36" fmla="*/ 40 w 44"/>
                <a:gd name="T37" fmla="*/ 8 h 11"/>
                <a:gd name="T38" fmla="*/ 45 w 44"/>
                <a:gd name="T39" fmla="*/ 5 h 11"/>
                <a:gd name="T40" fmla="*/ 49 w 44"/>
                <a:gd name="T41" fmla="*/ 3 h 11"/>
                <a:gd name="T42" fmla="*/ 50 w 44"/>
                <a:gd name="T43" fmla="*/ 1 h 11"/>
                <a:gd name="T44" fmla="*/ 50 w 44"/>
                <a:gd name="T45" fmla="*/ 0 h 11"/>
                <a:gd name="T46" fmla="*/ 50 w 44"/>
                <a:gd name="T47" fmla="*/ 0 h 11"/>
                <a:gd name="T48" fmla="*/ 50 w 44"/>
                <a:gd name="T49" fmla="*/ 0 h 11"/>
                <a:gd name="T50" fmla="*/ 50 w 44"/>
                <a:gd name="T51" fmla="*/ 0 h 1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4" h="11">
                  <a:moveTo>
                    <a:pt x="44" y="0"/>
                  </a:moveTo>
                  <a:lnTo>
                    <a:pt x="39" y="1"/>
                  </a:lnTo>
                  <a:lnTo>
                    <a:pt x="36" y="3"/>
                  </a:lnTo>
                  <a:lnTo>
                    <a:pt x="31" y="4"/>
                  </a:lnTo>
                  <a:lnTo>
                    <a:pt x="26" y="4"/>
                  </a:lnTo>
                  <a:lnTo>
                    <a:pt x="21" y="4"/>
                  </a:lnTo>
                  <a:lnTo>
                    <a:pt x="16" y="1"/>
                  </a:lnTo>
                  <a:lnTo>
                    <a:pt x="9" y="0"/>
                  </a:lnTo>
                  <a:lnTo>
                    <a:pt x="4" y="0"/>
                  </a:lnTo>
                  <a:lnTo>
                    <a:pt x="3" y="0"/>
                  </a:lnTo>
                  <a:lnTo>
                    <a:pt x="2" y="3"/>
                  </a:lnTo>
                  <a:lnTo>
                    <a:pt x="0" y="5"/>
                  </a:lnTo>
                  <a:lnTo>
                    <a:pt x="2" y="8"/>
                  </a:lnTo>
                  <a:lnTo>
                    <a:pt x="7" y="10"/>
                  </a:lnTo>
                  <a:lnTo>
                    <a:pt x="12" y="11"/>
                  </a:lnTo>
                  <a:lnTo>
                    <a:pt x="18" y="11"/>
                  </a:lnTo>
                  <a:lnTo>
                    <a:pt x="23" y="10"/>
                  </a:lnTo>
                  <a:lnTo>
                    <a:pt x="29" y="9"/>
                  </a:lnTo>
                  <a:lnTo>
                    <a:pt x="34" y="8"/>
                  </a:lnTo>
                  <a:lnTo>
                    <a:pt x="39" y="5"/>
                  </a:lnTo>
                  <a:lnTo>
                    <a:pt x="43" y="3"/>
                  </a:lnTo>
                  <a:lnTo>
                    <a:pt x="44" y="1"/>
                  </a:lnTo>
                  <a:lnTo>
                    <a:pt x="4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32" name="Freeform 43"/>
            <p:cNvSpPr>
              <a:spLocks/>
            </p:cNvSpPr>
            <p:nvPr/>
          </p:nvSpPr>
          <p:spPr bwMode="auto">
            <a:xfrm flipH="1">
              <a:off x="808" y="1406"/>
              <a:ext cx="324" cy="396"/>
            </a:xfrm>
            <a:custGeom>
              <a:avLst/>
              <a:gdLst>
                <a:gd name="T0" fmla="*/ 1 w 311"/>
                <a:gd name="T1" fmla="*/ 88 h 381"/>
                <a:gd name="T2" fmla="*/ 6 w 311"/>
                <a:gd name="T3" fmla="*/ 53 h 381"/>
                <a:gd name="T4" fmla="*/ 27 w 311"/>
                <a:gd name="T5" fmla="*/ 25 h 381"/>
                <a:gd name="T6" fmla="*/ 58 w 311"/>
                <a:gd name="T7" fmla="*/ 8 h 381"/>
                <a:gd name="T8" fmla="*/ 96 w 311"/>
                <a:gd name="T9" fmla="*/ 7 h 381"/>
                <a:gd name="T10" fmla="*/ 128 w 311"/>
                <a:gd name="T11" fmla="*/ 21 h 381"/>
                <a:gd name="T12" fmla="*/ 155 w 311"/>
                <a:gd name="T13" fmla="*/ 41 h 381"/>
                <a:gd name="T14" fmla="*/ 177 w 311"/>
                <a:gd name="T15" fmla="*/ 68 h 381"/>
                <a:gd name="T16" fmla="*/ 194 w 311"/>
                <a:gd name="T17" fmla="*/ 123 h 381"/>
                <a:gd name="T18" fmla="*/ 204 w 311"/>
                <a:gd name="T19" fmla="*/ 210 h 381"/>
                <a:gd name="T20" fmla="*/ 214 w 311"/>
                <a:gd name="T21" fmla="*/ 276 h 381"/>
                <a:gd name="T22" fmla="*/ 235 w 311"/>
                <a:gd name="T23" fmla="*/ 341 h 381"/>
                <a:gd name="T24" fmla="*/ 271 w 311"/>
                <a:gd name="T25" fmla="*/ 402 h 381"/>
                <a:gd name="T26" fmla="*/ 321 w 311"/>
                <a:gd name="T27" fmla="*/ 428 h 381"/>
                <a:gd name="T28" fmla="*/ 352 w 311"/>
                <a:gd name="T29" fmla="*/ 418 h 381"/>
                <a:gd name="T30" fmla="*/ 351 w 311"/>
                <a:gd name="T31" fmla="*/ 413 h 381"/>
                <a:gd name="T32" fmla="*/ 319 w 311"/>
                <a:gd name="T33" fmla="*/ 420 h 381"/>
                <a:gd name="T34" fmla="*/ 269 w 311"/>
                <a:gd name="T35" fmla="*/ 395 h 381"/>
                <a:gd name="T36" fmla="*/ 235 w 311"/>
                <a:gd name="T37" fmla="*/ 337 h 381"/>
                <a:gd name="T38" fmla="*/ 215 w 311"/>
                <a:gd name="T39" fmla="*/ 272 h 381"/>
                <a:gd name="T40" fmla="*/ 207 w 311"/>
                <a:gd name="T41" fmla="*/ 203 h 381"/>
                <a:gd name="T42" fmla="*/ 197 w 311"/>
                <a:gd name="T43" fmla="*/ 116 h 381"/>
                <a:gd name="T44" fmla="*/ 177 w 311"/>
                <a:gd name="T45" fmla="*/ 61 h 381"/>
                <a:gd name="T46" fmla="*/ 156 w 311"/>
                <a:gd name="T47" fmla="*/ 35 h 381"/>
                <a:gd name="T48" fmla="*/ 131 w 311"/>
                <a:gd name="T49" fmla="*/ 19 h 381"/>
                <a:gd name="T50" fmla="*/ 103 w 311"/>
                <a:gd name="T51" fmla="*/ 5 h 381"/>
                <a:gd name="T52" fmla="*/ 64 w 311"/>
                <a:gd name="T53" fmla="*/ 0 h 381"/>
                <a:gd name="T54" fmla="*/ 28 w 311"/>
                <a:gd name="T55" fmla="*/ 16 h 381"/>
                <a:gd name="T56" fmla="*/ 6 w 311"/>
                <a:gd name="T57" fmla="*/ 48 h 381"/>
                <a:gd name="T58" fmla="*/ 0 w 311"/>
                <a:gd name="T59" fmla="*/ 87 h 381"/>
                <a:gd name="T60" fmla="*/ 4 w 311"/>
                <a:gd name="T61" fmla="*/ 108 h 381"/>
                <a:gd name="T62" fmla="*/ 5 w 311"/>
                <a:gd name="T63" fmla="*/ 108 h 381"/>
                <a:gd name="T64" fmla="*/ 5 w 311"/>
                <a:gd name="T65" fmla="*/ 108 h 3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1" h="381">
                  <a:moveTo>
                    <a:pt x="5" y="96"/>
                  </a:moveTo>
                  <a:lnTo>
                    <a:pt x="1" y="79"/>
                  </a:lnTo>
                  <a:lnTo>
                    <a:pt x="3" y="62"/>
                  </a:lnTo>
                  <a:lnTo>
                    <a:pt x="6" y="47"/>
                  </a:lnTo>
                  <a:lnTo>
                    <a:pt x="14" y="34"/>
                  </a:lnTo>
                  <a:lnTo>
                    <a:pt x="24" y="22"/>
                  </a:lnTo>
                  <a:lnTo>
                    <a:pt x="37" y="13"/>
                  </a:lnTo>
                  <a:lnTo>
                    <a:pt x="52" y="8"/>
                  </a:lnTo>
                  <a:lnTo>
                    <a:pt x="69" y="6"/>
                  </a:lnTo>
                  <a:lnTo>
                    <a:pt x="84" y="7"/>
                  </a:lnTo>
                  <a:lnTo>
                    <a:pt x="100" y="12"/>
                  </a:lnTo>
                  <a:lnTo>
                    <a:pt x="113" y="18"/>
                  </a:lnTo>
                  <a:lnTo>
                    <a:pt x="126" y="27"/>
                  </a:lnTo>
                  <a:lnTo>
                    <a:pt x="137" y="37"/>
                  </a:lnTo>
                  <a:lnTo>
                    <a:pt x="147" y="49"/>
                  </a:lnTo>
                  <a:lnTo>
                    <a:pt x="156" y="61"/>
                  </a:lnTo>
                  <a:lnTo>
                    <a:pt x="162" y="74"/>
                  </a:lnTo>
                  <a:lnTo>
                    <a:pt x="172" y="110"/>
                  </a:lnTo>
                  <a:lnTo>
                    <a:pt x="177" y="148"/>
                  </a:lnTo>
                  <a:lnTo>
                    <a:pt x="180" y="187"/>
                  </a:lnTo>
                  <a:lnTo>
                    <a:pt x="184" y="225"/>
                  </a:lnTo>
                  <a:lnTo>
                    <a:pt x="189" y="246"/>
                  </a:lnTo>
                  <a:lnTo>
                    <a:pt x="196" y="275"/>
                  </a:lnTo>
                  <a:lnTo>
                    <a:pt x="208" y="304"/>
                  </a:lnTo>
                  <a:lnTo>
                    <a:pt x="223" y="334"/>
                  </a:lnTo>
                  <a:lnTo>
                    <a:pt x="240" y="358"/>
                  </a:lnTo>
                  <a:lnTo>
                    <a:pt x="260" y="376"/>
                  </a:lnTo>
                  <a:lnTo>
                    <a:pt x="284" y="381"/>
                  </a:lnTo>
                  <a:lnTo>
                    <a:pt x="311" y="372"/>
                  </a:lnTo>
                  <a:lnTo>
                    <a:pt x="311" y="369"/>
                  </a:lnTo>
                  <a:lnTo>
                    <a:pt x="310" y="368"/>
                  </a:lnTo>
                  <a:lnTo>
                    <a:pt x="282" y="374"/>
                  </a:lnTo>
                  <a:lnTo>
                    <a:pt x="258" y="368"/>
                  </a:lnTo>
                  <a:lnTo>
                    <a:pt x="238" y="352"/>
                  </a:lnTo>
                  <a:lnTo>
                    <a:pt x="221" y="329"/>
                  </a:lnTo>
                  <a:lnTo>
                    <a:pt x="208" y="300"/>
                  </a:lnTo>
                  <a:lnTo>
                    <a:pt x="198" y="271"/>
                  </a:lnTo>
                  <a:lnTo>
                    <a:pt x="190" y="242"/>
                  </a:lnTo>
                  <a:lnTo>
                    <a:pt x="186" y="218"/>
                  </a:lnTo>
                  <a:lnTo>
                    <a:pt x="183" y="181"/>
                  </a:lnTo>
                  <a:lnTo>
                    <a:pt x="179" y="142"/>
                  </a:lnTo>
                  <a:lnTo>
                    <a:pt x="174" y="104"/>
                  </a:lnTo>
                  <a:lnTo>
                    <a:pt x="162" y="67"/>
                  </a:lnTo>
                  <a:lnTo>
                    <a:pt x="156" y="55"/>
                  </a:lnTo>
                  <a:lnTo>
                    <a:pt x="149" y="42"/>
                  </a:lnTo>
                  <a:lnTo>
                    <a:pt x="138" y="32"/>
                  </a:lnTo>
                  <a:lnTo>
                    <a:pt x="128" y="23"/>
                  </a:lnTo>
                  <a:lnTo>
                    <a:pt x="116" y="16"/>
                  </a:lnTo>
                  <a:lnTo>
                    <a:pt x="103" y="10"/>
                  </a:lnTo>
                  <a:lnTo>
                    <a:pt x="91" y="5"/>
                  </a:lnTo>
                  <a:lnTo>
                    <a:pt x="77" y="1"/>
                  </a:lnTo>
                  <a:lnTo>
                    <a:pt x="57" y="0"/>
                  </a:lnTo>
                  <a:lnTo>
                    <a:pt x="39" y="5"/>
                  </a:lnTo>
                  <a:lnTo>
                    <a:pt x="25" y="13"/>
                  </a:lnTo>
                  <a:lnTo>
                    <a:pt x="14" y="26"/>
                  </a:lnTo>
                  <a:lnTo>
                    <a:pt x="6" y="42"/>
                  </a:lnTo>
                  <a:lnTo>
                    <a:pt x="1" y="59"/>
                  </a:lnTo>
                  <a:lnTo>
                    <a:pt x="0" y="78"/>
                  </a:lnTo>
                  <a:lnTo>
                    <a:pt x="4" y="95"/>
                  </a:lnTo>
                  <a:lnTo>
                    <a:pt x="4" y="96"/>
                  </a:lnTo>
                  <a:lnTo>
                    <a:pt x="5" y="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33" name="Freeform 44"/>
            <p:cNvSpPr>
              <a:spLocks/>
            </p:cNvSpPr>
            <p:nvPr/>
          </p:nvSpPr>
          <p:spPr bwMode="auto">
            <a:xfrm flipH="1">
              <a:off x="769" y="1460"/>
              <a:ext cx="313" cy="444"/>
            </a:xfrm>
            <a:custGeom>
              <a:avLst/>
              <a:gdLst>
                <a:gd name="T0" fmla="*/ 19 w 301"/>
                <a:gd name="T1" fmla="*/ 10 h 427"/>
                <a:gd name="T2" fmla="*/ 49 w 301"/>
                <a:gd name="T3" fmla="*/ 9 h 427"/>
                <a:gd name="T4" fmla="*/ 74 w 301"/>
                <a:gd name="T5" fmla="*/ 42 h 427"/>
                <a:gd name="T6" fmla="*/ 96 w 301"/>
                <a:gd name="T7" fmla="*/ 80 h 427"/>
                <a:gd name="T8" fmla="*/ 116 w 301"/>
                <a:gd name="T9" fmla="*/ 124 h 427"/>
                <a:gd name="T10" fmla="*/ 136 w 301"/>
                <a:gd name="T11" fmla="*/ 180 h 427"/>
                <a:gd name="T12" fmla="*/ 150 w 301"/>
                <a:gd name="T13" fmla="*/ 238 h 427"/>
                <a:gd name="T14" fmla="*/ 161 w 301"/>
                <a:gd name="T15" fmla="*/ 295 h 427"/>
                <a:gd name="T16" fmla="*/ 174 w 301"/>
                <a:gd name="T17" fmla="*/ 343 h 427"/>
                <a:gd name="T18" fmla="*/ 187 w 301"/>
                <a:gd name="T19" fmla="*/ 378 h 427"/>
                <a:gd name="T20" fmla="*/ 203 w 301"/>
                <a:gd name="T21" fmla="*/ 414 h 427"/>
                <a:gd name="T22" fmla="*/ 226 w 301"/>
                <a:gd name="T23" fmla="*/ 444 h 427"/>
                <a:gd name="T24" fmla="*/ 252 w 301"/>
                <a:gd name="T25" fmla="*/ 469 h 427"/>
                <a:gd name="T26" fmla="*/ 280 w 301"/>
                <a:gd name="T27" fmla="*/ 480 h 427"/>
                <a:gd name="T28" fmla="*/ 307 w 301"/>
                <a:gd name="T29" fmla="*/ 478 h 427"/>
                <a:gd name="T30" fmla="*/ 330 w 301"/>
                <a:gd name="T31" fmla="*/ 461 h 427"/>
                <a:gd name="T32" fmla="*/ 338 w 301"/>
                <a:gd name="T33" fmla="*/ 440 h 427"/>
                <a:gd name="T34" fmla="*/ 329 w 301"/>
                <a:gd name="T35" fmla="*/ 430 h 427"/>
                <a:gd name="T36" fmla="*/ 313 w 301"/>
                <a:gd name="T37" fmla="*/ 452 h 427"/>
                <a:gd name="T38" fmla="*/ 282 w 301"/>
                <a:gd name="T39" fmla="*/ 463 h 427"/>
                <a:gd name="T40" fmla="*/ 251 w 301"/>
                <a:gd name="T41" fmla="*/ 450 h 427"/>
                <a:gd name="T42" fmla="*/ 221 w 301"/>
                <a:gd name="T43" fmla="*/ 423 h 427"/>
                <a:gd name="T44" fmla="*/ 203 w 301"/>
                <a:gd name="T45" fmla="*/ 395 h 427"/>
                <a:gd name="T46" fmla="*/ 191 w 301"/>
                <a:gd name="T47" fmla="*/ 366 h 427"/>
                <a:gd name="T48" fmla="*/ 181 w 301"/>
                <a:gd name="T49" fmla="*/ 335 h 427"/>
                <a:gd name="T50" fmla="*/ 174 w 301"/>
                <a:gd name="T51" fmla="*/ 306 h 427"/>
                <a:gd name="T52" fmla="*/ 164 w 301"/>
                <a:gd name="T53" fmla="*/ 266 h 427"/>
                <a:gd name="T54" fmla="*/ 153 w 301"/>
                <a:gd name="T55" fmla="*/ 218 h 427"/>
                <a:gd name="T56" fmla="*/ 139 w 301"/>
                <a:gd name="T57" fmla="*/ 169 h 427"/>
                <a:gd name="T58" fmla="*/ 125 w 301"/>
                <a:gd name="T59" fmla="*/ 124 h 427"/>
                <a:gd name="T60" fmla="*/ 105 w 301"/>
                <a:gd name="T61" fmla="*/ 84 h 427"/>
                <a:gd name="T62" fmla="*/ 79 w 301"/>
                <a:gd name="T63" fmla="*/ 40 h 427"/>
                <a:gd name="T64" fmla="*/ 50 w 301"/>
                <a:gd name="T65" fmla="*/ 5 h 427"/>
                <a:gd name="T66" fmla="*/ 17 w 301"/>
                <a:gd name="T67" fmla="*/ 5 h 427"/>
                <a:gd name="T68" fmla="*/ 0 w 301"/>
                <a:gd name="T69" fmla="*/ 29 h 427"/>
                <a:gd name="T70" fmla="*/ 1 w 301"/>
                <a:gd name="T71" fmla="*/ 30 h 427"/>
                <a:gd name="T72" fmla="*/ 2 w 301"/>
                <a:gd name="T73" fmla="*/ 30 h 4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01" h="427">
                  <a:moveTo>
                    <a:pt x="2" y="27"/>
                  </a:moveTo>
                  <a:lnTo>
                    <a:pt x="16" y="10"/>
                  </a:lnTo>
                  <a:lnTo>
                    <a:pt x="29" y="5"/>
                  </a:lnTo>
                  <a:lnTo>
                    <a:pt x="43" y="9"/>
                  </a:lnTo>
                  <a:lnTo>
                    <a:pt x="54" y="20"/>
                  </a:lnTo>
                  <a:lnTo>
                    <a:pt x="65" y="37"/>
                  </a:lnTo>
                  <a:lnTo>
                    <a:pt x="77" y="54"/>
                  </a:lnTo>
                  <a:lnTo>
                    <a:pt x="85" y="71"/>
                  </a:lnTo>
                  <a:lnTo>
                    <a:pt x="93" y="86"/>
                  </a:lnTo>
                  <a:lnTo>
                    <a:pt x="104" y="110"/>
                  </a:lnTo>
                  <a:lnTo>
                    <a:pt x="113" y="135"/>
                  </a:lnTo>
                  <a:lnTo>
                    <a:pt x="121" y="160"/>
                  </a:lnTo>
                  <a:lnTo>
                    <a:pt x="127" y="185"/>
                  </a:lnTo>
                  <a:lnTo>
                    <a:pt x="133" y="212"/>
                  </a:lnTo>
                  <a:lnTo>
                    <a:pt x="138" y="238"/>
                  </a:lnTo>
                  <a:lnTo>
                    <a:pt x="143" y="263"/>
                  </a:lnTo>
                  <a:lnTo>
                    <a:pt x="150" y="290"/>
                  </a:lnTo>
                  <a:lnTo>
                    <a:pt x="155" y="305"/>
                  </a:lnTo>
                  <a:lnTo>
                    <a:pt x="160" y="321"/>
                  </a:lnTo>
                  <a:lnTo>
                    <a:pt x="166" y="337"/>
                  </a:lnTo>
                  <a:lnTo>
                    <a:pt x="173" y="352"/>
                  </a:lnTo>
                  <a:lnTo>
                    <a:pt x="181" y="368"/>
                  </a:lnTo>
                  <a:lnTo>
                    <a:pt x="190" y="381"/>
                  </a:lnTo>
                  <a:lnTo>
                    <a:pt x="201" y="395"/>
                  </a:lnTo>
                  <a:lnTo>
                    <a:pt x="212" y="408"/>
                  </a:lnTo>
                  <a:lnTo>
                    <a:pt x="224" y="417"/>
                  </a:lnTo>
                  <a:lnTo>
                    <a:pt x="236" y="423"/>
                  </a:lnTo>
                  <a:lnTo>
                    <a:pt x="249" y="427"/>
                  </a:lnTo>
                  <a:lnTo>
                    <a:pt x="262" y="427"/>
                  </a:lnTo>
                  <a:lnTo>
                    <a:pt x="273" y="425"/>
                  </a:lnTo>
                  <a:lnTo>
                    <a:pt x="284" y="419"/>
                  </a:lnTo>
                  <a:lnTo>
                    <a:pt x="293" y="410"/>
                  </a:lnTo>
                  <a:lnTo>
                    <a:pt x="301" y="398"/>
                  </a:lnTo>
                  <a:lnTo>
                    <a:pt x="301" y="391"/>
                  </a:lnTo>
                  <a:lnTo>
                    <a:pt x="297" y="386"/>
                  </a:lnTo>
                  <a:lnTo>
                    <a:pt x="292" y="383"/>
                  </a:lnTo>
                  <a:lnTo>
                    <a:pt x="288" y="385"/>
                  </a:lnTo>
                  <a:lnTo>
                    <a:pt x="278" y="402"/>
                  </a:lnTo>
                  <a:lnTo>
                    <a:pt x="265" y="409"/>
                  </a:lnTo>
                  <a:lnTo>
                    <a:pt x="251" y="412"/>
                  </a:lnTo>
                  <a:lnTo>
                    <a:pt x="238" y="408"/>
                  </a:lnTo>
                  <a:lnTo>
                    <a:pt x="223" y="400"/>
                  </a:lnTo>
                  <a:lnTo>
                    <a:pt x="210" y="389"/>
                  </a:lnTo>
                  <a:lnTo>
                    <a:pt x="197" y="376"/>
                  </a:lnTo>
                  <a:lnTo>
                    <a:pt x="189" y="364"/>
                  </a:lnTo>
                  <a:lnTo>
                    <a:pt x="181" y="351"/>
                  </a:lnTo>
                  <a:lnTo>
                    <a:pt x="176" y="339"/>
                  </a:lnTo>
                  <a:lnTo>
                    <a:pt x="170" y="326"/>
                  </a:lnTo>
                  <a:lnTo>
                    <a:pt x="166" y="312"/>
                  </a:lnTo>
                  <a:lnTo>
                    <a:pt x="161" y="298"/>
                  </a:lnTo>
                  <a:lnTo>
                    <a:pt x="157" y="286"/>
                  </a:lnTo>
                  <a:lnTo>
                    <a:pt x="155" y="272"/>
                  </a:lnTo>
                  <a:lnTo>
                    <a:pt x="151" y="258"/>
                  </a:lnTo>
                  <a:lnTo>
                    <a:pt x="146" y="237"/>
                  </a:lnTo>
                  <a:lnTo>
                    <a:pt x="141" y="215"/>
                  </a:lnTo>
                  <a:lnTo>
                    <a:pt x="136" y="194"/>
                  </a:lnTo>
                  <a:lnTo>
                    <a:pt x="131" y="173"/>
                  </a:lnTo>
                  <a:lnTo>
                    <a:pt x="124" y="151"/>
                  </a:lnTo>
                  <a:lnTo>
                    <a:pt x="118" y="131"/>
                  </a:lnTo>
                  <a:lnTo>
                    <a:pt x="111" y="110"/>
                  </a:lnTo>
                  <a:lnTo>
                    <a:pt x="101" y="90"/>
                  </a:lnTo>
                  <a:lnTo>
                    <a:pt x="93" y="75"/>
                  </a:lnTo>
                  <a:lnTo>
                    <a:pt x="83" y="56"/>
                  </a:lnTo>
                  <a:lnTo>
                    <a:pt x="70" y="36"/>
                  </a:lnTo>
                  <a:lnTo>
                    <a:pt x="58" y="18"/>
                  </a:lnTo>
                  <a:lnTo>
                    <a:pt x="44" y="5"/>
                  </a:lnTo>
                  <a:lnTo>
                    <a:pt x="29" y="0"/>
                  </a:lnTo>
                  <a:lnTo>
                    <a:pt x="14" y="5"/>
                  </a:lnTo>
                  <a:lnTo>
                    <a:pt x="0" y="24"/>
                  </a:lnTo>
                  <a:lnTo>
                    <a:pt x="0" y="26"/>
                  </a:lnTo>
                  <a:lnTo>
                    <a:pt x="1" y="26"/>
                  </a:lnTo>
                  <a:lnTo>
                    <a:pt x="1" y="27"/>
                  </a:lnTo>
                  <a:lnTo>
                    <a:pt x="2"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34" name="Freeform 45"/>
            <p:cNvSpPr>
              <a:spLocks/>
            </p:cNvSpPr>
            <p:nvPr/>
          </p:nvSpPr>
          <p:spPr bwMode="auto">
            <a:xfrm flipH="1">
              <a:off x="1111" y="1444"/>
              <a:ext cx="60" cy="126"/>
            </a:xfrm>
            <a:custGeom>
              <a:avLst/>
              <a:gdLst>
                <a:gd name="T0" fmla="*/ 64 w 58"/>
                <a:gd name="T1" fmla="*/ 21 h 121"/>
                <a:gd name="T2" fmla="*/ 58 w 58"/>
                <a:gd name="T3" fmla="*/ 10 h 121"/>
                <a:gd name="T4" fmla="*/ 50 w 58"/>
                <a:gd name="T5" fmla="*/ 5 h 121"/>
                <a:gd name="T6" fmla="*/ 41 w 58"/>
                <a:gd name="T7" fmla="*/ 1 h 121"/>
                <a:gd name="T8" fmla="*/ 34 w 58"/>
                <a:gd name="T9" fmla="*/ 0 h 121"/>
                <a:gd name="T10" fmla="*/ 27 w 58"/>
                <a:gd name="T11" fmla="*/ 1 h 121"/>
                <a:gd name="T12" fmla="*/ 21 w 58"/>
                <a:gd name="T13" fmla="*/ 5 h 121"/>
                <a:gd name="T14" fmla="*/ 12 w 58"/>
                <a:gd name="T15" fmla="*/ 11 h 121"/>
                <a:gd name="T16" fmla="*/ 7 w 58"/>
                <a:gd name="T17" fmla="*/ 23 h 121"/>
                <a:gd name="T18" fmla="*/ 0 w 58"/>
                <a:gd name="T19" fmla="*/ 51 h 121"/>
                <a:gd name="T20" fmla="*/ 2 w 58"/>
                <a:gd name="T21" fmla="*/ 81 h 121"/>
                <a:gd name="T22" fmla="*/ 10 w 58"/>
                <a:gd name="T23" fmla="*/ 109 h 121"/>
                <a:gd name="T24" fmla="*/ 26 w 58"/>
                <a:gd name="T25" fmla="*/ 136 h 121"/>
                <a:gd name="T26" fmla="*/ 26 w 58"/>
                <a:gd name="T27" fmla="*/ 136 h 121"/>
                <a:gd name="T28" fmla="*/ 27 w 58"/>
                <a:gd name="T29" fmla="*/ 134 h 121"/>
                <a:gd name="T30" fmla="*/ 29 w 58"/>
                <a:gd name="T31" fmla="*/ 132 h 121"/>
                <a:gd name="T32" fmla="*/ 29 w 58"/>
                <a:gd name="T33" fmla="*/ 131 h 121"/>
                <a:gd name="T34" fmla="*/ 22 w 58"/>
                <a:gd name="T35" fmla="*/ 115 h 121"/>
                <a:gd name="T36" fmla="*/ 13 w 58"/>
                <a:gd name="T37" fmla="*/ 100 h 121"/>
                <a:gd name="T38" fmla="*/ 8 w 58"/>
                <a:gd name="T39" fmla="*/ 82 h 121"/>
                <a:gd name="T40" fmla="*/ 4 w 58"/>
                <a:gd name="T41" fmla="*/ 65 h 121"/>
                <a:gd name="T42" fmla="*/ 4 w 58"/>
                <a:gd name="T43" fmla="*/ 46 h 121"/>
                <a:gd name="T44" fmla="*/ 9 w 58"/>
                <a:gd name="T45" fmla="*/ 24 h 121"/>
                <a:gd name="T46" fmla="*/ 22 w 58"/>
                <a:gd name="T47" fmla="*/ 6 h 121"/>
                <a:gd name="T48" fmla="*/ 39 w 58"/>
                <a:gd name="T49" fmla="*/ 3 h 121"/>
                <a:gd name="T50" fmla="*/ 46 w 58"/>
                <a:gd name="T51" fmla="*/ 5 h 121"/>
                <a:gd name="T52" fmla="*/ 53 w 58"/>
                <a:gd name="T53" fmla="*/ 10 h 121"/>
                <a:gd name="T54" fmla="*/ 59 w 58"/>
                <a:gd name="T55" fmla="*/ 18 h 121"/>
                <a:gd name="T56" fmla="*/ 63 w 58"/>
                <a:gd name="T57" fmla="*/ 22 h 121"/>
                <a:gd name="T58" fmla="*/ 63 w 58"/>
                <a:gd name="T59" fmla="*/ 22 h 121"/>
                <a:gd name="T60" fmla="*/ 64 w 58"/>
                <a:gd name="T61" fmla="*/ 22 h 121"/>
                <a:gd name="T62" fmla="*/ 64 w 58"/>
                <a:gd name="T63" fmla="*/ 21 h 121"/>
                <a:gd name="T64" fmla="*/ 64 w 58"/>
                <a:gd name="T65" fmla="*/ 21 h 121"/>
                <a:gd name="T66" fmla="*/ 64 w 58"/>
                <a:gd name="T67" fmla="*/ 21 h 1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 h="121">
                  <a:moveTo>
                    <a:pt x="58" y="18"/>
                  </a:moveTo>
                  <a:lnTo>
                    <a:pt x="52" y="10"/>
                  </a:lnTo>
                  <a:lnTo>
                    <a:pt x="44" y="5"/>
                  </a:lnTo>
                  <a:lnTo>
                    <a:pt x="38" y="1"/>
                  </a:lnTo>
                  <a:lnTo>
                    <a:pt x="31" y="0"/>
                  </a:lnTo>
                  <a:lnTo>
                    <a:pt x="24" y="1"/>
                  </a:lnTo>
                  <a:lnTo>
                    <a:pt x="18" y="5"/>
                  </a:lnTo>
                  <a:lnTo>
                    <a:pt x="12" y="11"/>
                  </a:lnTo>
                  <a:lnTo>
                    <a:pt x="7" y="20"/>
                  </a:lnTo>
                  <a:lnTo>
                    <a:pt x="0" y="45"/>
                  </a:lnTo>
                  <a:lnTo>
                    <a:pt x="2" y="72"/>
                  </a:lnTo>
                  <a:lnTo>
                    <a:pt x="10" y="97"/>
                  </a:lnTo>
                  <a:lnTo>
                    <a:pt x="23" y="121"/>
                  </a:lnTo>
                  <a:lnTo>
                    <a:pt x="24" y="119"/>
                  </a:lnTo>
                  <a:lnTo>
                    <a:pt x="26" y="117"/>
                  </a:lnTo>
                  <a:lnTo>
                    <a:pt x="26" y="116"/>
                  </a:lnTo>
                  <a:lnTo>
                    <a:pt x="19" y="102"/>
                  </a:lnTo>
                  <a:lnTo>
                    <a:pt x="13" y="88"/>
                  </a:lnTo>
                  <a:lnTo>
                    <a:pt x="8" y="73"/>
                  </a:lnTo>
                  <a:lnTo>
                    <a:pt x="4" y="58"/>
                  </a:lnTo>
                  <a:lnTo>
                    <a:pt x="4" y="40"/>
                  </a:lnTo>
                  <a:lnTo>
                    <a:pt x="9" y="21"/>
                  </a:lnTo>
                  <a:lnTo>
                    <a:pt x="19" y="6"/>
                  </a:lnTo>
                  <a:lnTo>
                    <a:pt x="36" y="3"/>
                  </a:lnTo>
                  <a:lnTo>
                    <a:pt x="42" y="5"/>
                  </a:lnTo>
                  <a:lnTo>
                    <a:pt x="47" y="10"/>
                  </a:lnTo>
                  <a:lnTo>
                    <a:pt x="53" y="15"/>
                  </a:lnTo>
                  <a:lnTo>
                    <a:pt x="57" y="19"/>
                  </a:lnTo>
                  <a:lnTo>
                    <a:pt x="58" y="19"/>
                  </a:lnTo>
                  <a:lnTo>
                    <a:pt x="5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35" name="Freeform 46"/>
            <p:cNvSpPr>
              <a:spLocks/>
            </p:cNvSpPr>
            <p:nvPr/>
          </p:nvSpPr>
          <p:spPr bwMode="auto">
            <a:xfrm flipH="1">
              <a:off x="648" y="1401"/>
              <a:ext cx="372" cy="610"/>
            </a:xfrm>
            <a:custGeom>
              <a:avLst/>
              <a:gdLst>
                <a:gd name="T0" fmla="*/ 17 w 358"/>
                <a:gd name="T1" fmla="*/ 16 h 586"/>
                <a:gd name="T2" fmla="*/ 46 w 358"/>
                <a:gd name="T3" fmla="*/ 10 h 586"/>
                <a:gd name="T4" fmla="*/ 77 w 358"/>
                <a:gd name="T5" fmla="*/ 7 h 586"/>
                <a:gd name="T6" fmla="*/ 108 w 358"/>
                <a:gd name="T7" fmla="*/ 8 h 586"/>
                <a:gd name="T8" fmla="*/ 138 w 358"/>
                <a:gd name="T9" fmla="*/ 11 h 586"/>
                <a:gd name="T10" fmla="*/ 169 w 358"/>
                <a:gd name="T11" fmla="*/ 20 h 586"/>
                <a:gd name="T12" fmla="*/ 201 w 358"/>
                <a:gd name="T13" fmla="*/ 28 h 586"/>
                <a:gd name="T14" fmla="*/ 229 w 358"/>
                <a:gd name="T15" fmla="*/ 36 h 586"/>
                <a:gd name="T16" fmla="*/ 268 w 358"/>
                <a:gd name="T17" fmla="*/ 58 h 586"/>
                <a:gd name="T18" fmla="*/ 309 w 358"/>
                <a:gd name="T19" fmla="*/ 101 h 586"/>
                <a:gd name="T20" fmla="*/ 336 w 358"/>
                <a:gd name="T21" fmla="*/ 153 h 586"/>
                <a:gd name="T22" fmla="*/ 349 w 358"/>
                <a:gd name="T23" fmla="*/ 212 h 586"/>
                <a:gd name="T24" fmla="*/ 351 w 358"/>
                <a:gd name="T25" fmla="*/ 300 h 586"/>
                <a:gd name="T26" fmla="*/ 357 w 358"/>
                <a:gd name="T27" fmla="*/ 414 h 586"/>
                <a:gd name="T28" fmla="*/ 381 w 358"/>
                <a:gd name="T29" fmla="*/ 488 h 586"/>
                <a:gd name="T30" fmla="*/ 394 w 358"/>
                <a:gd name="T31" fmla="*/ 530 h 586"/>
                <a:gd name="T32" fmla="*/ 398 w 358"/>
                <a:gd name="T33" fmla="*/ 571 h 586"/>
                <a:gd name="T34" fmla="*/ 384 w 358"/>
                <a:gd name="T35" fmla="*/ 609 h 586"/>
                <a:gd name="T36" fmla="*/ 363 w 358"/>
                <a:gd name="T37" fmla="*/ 632 h 586"/>
                <a:gd name="T38" fmla="*/ 338 w 358"/>
                <a:gd name="T39" fmla="*/ 640 h 586"/>
                <a:gd name="T40" fmla="*/ 311 w 358"/>
                <a:gd name="T41" fmla="*/ 642 h 586"/>
                <a:gd name="T42" fmla="*/ 286 w 358"/>
                <a:gd name="T43" fmla="*/ 636 h 586"/>
                <a:gd name="T44" fmla="*/ 275 w 358"/>
                <a:gd name="T45" fmla="*/ 627 h 586"/>
                <a:gd name="T46" fmla="*/ 267 w 358"/>
                <a:gd name="T47" fmla="*/ 635 h 586"/>
                <a:gd name="T48" fmla="*/ 277 w 358"/>
                <a:gd name="T49" fmla="*/ 654 h 586"/>
                <a:gd name="T50" fmla="*/ 309 w 358"/>
                <a:gd name="T51" fmla="*/ 661 h 586"/>
                <a:gd name="T52" fmla="*/ 347 w 358"/>
                <a:gd name="T53" fmla="*/ 647 h 586"/>
                <a:gd name="T54" fmla="*/ 379 w 358"/>
                <a:gd name="T55" fmla="*/ 627 h 586"/>
                <a:gd name="T56" fmla="*/ 399 w 358"/>
                <a:gd name="T57" fmla="*/ 590 h 586"/>
                <a:gd name="T58" fmla="*/ 401 w 358"/>
                <a:gd name="T59" fmla="*/ 543 h 586"/>
                <a:gd name="T60" fmla="*/ 393 w 358"/>
                <a:gd name="T61" fmla="*/ 502 h 586"/>
                <a:gd name="T62" fmla="*/ 379 w 358"/>
                <a:gd name="T63" fmla="*/ 468 h 586"/>
                <a:gd name="T64" fmla="*/ 365 w 358"/>
                <a:gd name="T65" fmla="*/ 426 h 586"/>
                <a:gd name="T66" fmla="*/ 357 w 358"/>
                <a:gd name="T67" fmla="*/ 375 h 586"/>
                <a:gd name="T68" fmla="*/ 356 w 358"/>
                <a:gd name="T69" fmla="*/ 309 h 586"/>
                <a:gd name="T70" fmla="*/ 356 w 358"/>
                <a:gd name="T71" fmla="*/ 237 h 586"/>
                <a:gd name="T72" fmla="*/ 349 w 358"/>
                <a:gd name="T73" fmla="*/ 166 h 586"/>
                <a:gd name="T74" fmla="*/ 316 w 358"/>
                <a:gd name="T75" fmla="*/ 98 h 586"/>
                <a:gd name="T76" fmla="*/ 273 w 358"/>
                <a:gd name="T77" fmla="*/ 52 h 586"/>
                <a:gd name="T78" fmla="*/ 242 w 358"/>
                <a:gd name="T79" fmla="*/ 33 h 586"/>
                <a:gd name="T80" fmla="*/ 208 w 358"/>
                <a:gd name="T81" fmla="*/ 20 h 586"/>
                <a:gd name="T82" fmla="*/ 170 w 358"/>
                <a:gd name="T83" fmla="*/ 7 h 586"/>
                <a:gd name="T84" fmla="*/ 133 w 358"/>
                <a:gd name="T85" fmla="*/ 2 h 586"/>
                <a:gd name="T86" fmla="*/ 92 w 358"/>
                <a:gd name="T87" fmla="*/ 0 h 586"/>
                <a:gd name="T88" fmla="*/ 55 w 358"/>
                <a:gd name="T89" fmla="*/ 2 h 586"/>
                <a:gd name="T90" fmla="*/ 21 w 358"/>
                <a:gd name="T91" fmla="*/ 7 h 586"/>
                <a:gd name="T92" fmla="*/ 3 w 358"/>
                <a:gd name="T93" fmla="*/ 12 h 586"/>
                <a:gd name="T94" fmla="*/ 0 w 358"/>
                <a:gd name="T95" fmla="*/ 20 h 586"/>
                <a:gd name="T96" fmla="*/ 1 w 358"/>
                <a:gd name="T97" fmla="*/ 20 h 5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58" h="586">
                  <a:moveTo>
                    <a:pt x="1" y="17"/>
                  </a:moveTo>
                  <a:lnTo>
                    <a:pt x="14" y="13"/>
                  </a:lnTo>
                  <a:lnTo>
                    <a:pt x="26" y="11"/>
                  </a:lnTo>
                  <a:lnTo>
                    <a:pt x="40" y="10"/>
                  </a:lnTo>
                  <a:lnTo>
                    <a:pt x="54" y="8"/>
                  </a:lnTo>
                  <a:lnTo>
                    <a:pt x="68" y="7"/>
                  </a:lnTo>
                  <a:lnTo>
                    <a:pt x="82" y="7"/>
                  </a:lnTo>
                  <a:lnTo>
                    <a:pt x="96" y="8"/>
                  </a:lnTo>
                  <a:lnTo>
                    <a:pt x="109" y="10"/>
                  </a:lnTo>
                  <a:lnTo>
                    <a:pt x="123" y="11"/>
                  </a:lnTo>
                  <a:lnTo>
                    <a:pt x="137" y="13"/>
                  </a:lnTo>
                  <a:lnTo>
                    <a:pt x="151" y="17"/>
                  </a:lnTo>
                  <a:lnTo>
                    <a:pt x="165" y="20"/>
                  </a:lnTo>
                  <a:lnTo>
                    <a:pt x="179" y="25"/>
                  </a:lnTo>
                  <a:lnTo>
                    <a:pt x="191" y="28"/>
                  </a:lnTo>
                  <a:lnTo>
                    <a:pt x="204" y="33"/>
                  </a:lnTo>
                  <a:lnTo>
                    <a:pt x="215" y="39"/>
                  </a:lnTo>
                  <a:lnTo>
                    <a:pt x="239" y="52"/>
                  </a:lnTo>
                  <a:lnTo>
                    <a:pt x="259" y="69"/>
                  </a:lnTo>
                  <a:lnTo>
                    <a:pt x="275" y="89"/>
                  </a:lnTo>
                  <a:lnTo>
                    <a:pt x="289" y="111"/>
                  </a:lnTo>
                  <a:lnTo>
                    <a:pt x="299" y="135"/>
                  </a:lnTo>
                  <a:lnTo>
                    <a:pt x="307" y="162"/>
                  </a:lnTo>
                  <a:lnTo>
                    <a:pt x="311" y="188"/>
                  </a:lnTo>
                  <a:lnTo>
                    <a:pt x="313" y="215"/>
                  </a:lnTo>
                  <a:lnTo>
                    <a:pt x="313" y="266"/>
                  </a:lnTo>
                  <a:lnTo>
                    <a:pt x="314" y="318"/>
                  </a:lnTo>
                  <a:lnTo>
                    <a:pt x="319" y="367"/>
                  </a:lnTo>
                  <a:lnTo>
                    <a:pt x="333" y="417"/>
                  </a:lnTo>
                  <a:lnTo>
                    <a:pt x="340" y="433"/>
                  </a:lnTo>
                  <a:lnTo>
                    <a:pt x="346" y="451"/>
                  </a:lnTo>
                  <a:lnTo>
                    <a:pt x="351" y="470"/>
                  </a:lnTo>
                  <a:lnTo>
                    <a:pt x="353" y="487"/>
                  </a:lnTo>
                  <a:lnTo>
                    <a:pt x="355" y="506"/>
                  </a:lnTo>
                  <a:lnTo>
                    <a:pt x="351" y="524"/>
                  </a:lnTo>
                  <a:lnTo>
                    <a:pt x="343" y="540"/>
                  </a:lnTo>
                  <a:lnTo>
                    <a:pt x="331" y="555"/>
                  </a:lnTo>
                  <a:lnTo>
                    <a:pt x="323" y="560"/>
                  </a:lnTo>
                  <a:lnTo>
                    <a:pt x="312" y="565"/>
                  </a:lnTo>
                  <a:lnTo>
                    <a:pt x="301" y="568"/>
                  </a:lnTo>
                  <a:lnTo>
                    <a:pt x="288" y="570"/>
                  </a:lnTo>
                  <a:lnTo>
                    <a:pt x="277" y="570"/>
                  </a:lnTo>
                  <a:lnTo>
                    <a:pt x="265" y="569"/>
                  </a:lnTo>
                  <a:lnTo>
                    <a:pt x="255" y="564"/>
                  </a:lnTo>
                  <a:lnTo>
                    <a:pt x="249" y="557"/>
                  </a:lnTo>
                  <a:lnTo>
                    <a:pt x="245" y="555"/>
                  </a:lnTo>
                  <a:lnTo>
                    <a:pt x="242" y="558"/>
                  </a:lnTo>
                  <a:lnTo>
                    <a:pt x="238" y="563"/>
                  </a:lnTo>
                  <a:lnTo>
                    <a:pt x="238" y="568"/>
                  </a:lnTo>
                  <a:lnTo>
                    <a:pt x="247" y="579"/>
                  </a:lnTo>
                  <a:lnTo>
                    <a:pt x="260" y="586"/>
                  </a:lnTo>
                  <a:lnTo>
                    <a:pt x="275" y="586"/>
                  </a:lnTo>
                  <a:lnTo>
                    <a:pt x="293" y="582"/>
                  </a:lnTo>
                  <a:lnTo>
                    <a:pt x="309" y="574"/>
                  </a:lnTo>
                  <a:lnTo>
                    <a:pt x="326" y="565"/>
                  </a:lnTo>
                  <a:lnTo>
                    <a:pt x="338" y="555"/>
                  </a:lnTo>
                  <a:lnTo>
                    <a:pt x="347" y="545"/>
                  </a:lnTo>
                  <a:lnTo>
                    <a:pt x="356" y="524"/>
                  </a:lnTo>
                  <a:lnTo>
                    <a:pt x="358" y="504"/>
                  </a:lnTo>
                  <a:lnTo>
                    <a:pt x="357" y="481"/>
                  </a:lnTo>
                  <a:lnTo>
                    <a:pt x="353" y="459"/>
                  </a:lnTo>
                  <a:lnTo>
                    <a:pt x="350" y="445"/>
                  </a:lnTo>
                  <a:lnTo>
                    <a:pt x="345" y="430"/>
                  </a:lnTo>
                  <a:lnTo>
                    <a:pt x="338" y="415"/>
                  </a:lnTo>
                  <a:lnTo>
                    <a:pt x="332" y="401"/>
                  </a:lnTo>
                  <a:lnTo>
                    <a:pt x="325" y="378"/>
                  </a:lnTo>
                  <a:lnTo>
                    <a:pt x="321" y="354"/>
                  </a:lnTo>
                  <a:lnTo>
                    <a:pt x="319" y="332"/>
                  </a:lnTo>
                  <a:lnTo>
                    <a:pt x="318" y="306"/>
                  </a:lnTo>
                  <a:lnTo>
                    <a:pt x="318" y="274"/>
                  </a:lnTo>
                  <a:lnTo>
                    <a:pt x="318" y="241"/>
                  </a:lnTo>
                  <a:lnTo>
                    <a:pt x="318" y="210"/>
                  </a:lnTo>
                  <a:lnTo>
                    <a:pt x="317" y="178"/>
                  </a:lnTo>
                  <a:lnTo>
                    <a:pt x="311" y="147"/>
                  </a:lnTo>
                  <a:lnTo>
                    <a:pt x="299" y="116"/>
                  </a:lnTo>
                  <a:lnTo>
                    <a:pt x="282" y="86"/>
                  </a:lnTo>
                  <a:lnTo>
                    <a:pt x="254" y="56"/>
                  </a:lnTo>
                  <a:lnTo>
                    <a:pt x="243" y="46"/>
                  </a:lnTo>
                  <a:lnTo>
                    <a:pt x="230" y="37"/>
                  </a:lnTo>
                  <a:lnTo>
                    <a:pt x="216" y="30"/>
                  </a:lnTo>
                  <a:lnTo>
                    <a:pt x="201" y="23"/>
                  </a:lnTo>
                  <a:lnTo>
                    <a:pt x="185" y="17"/>
                  </a:lnTo>
                  <a:lnTo>
                    <a:pt x="169" y="12"/>
                  </a:lnTo>
                  <a:lnTo>
                    <a:pt x="152" y="7"/>
                  </a:lnTo>
                  <a:lnTo>
                    <a:pt x="135" y="5"/>
                  </a:lnTo>
                  <a:lnTo>
                    <a:pt x="118" y="2"/>
                  </a:lnTo>
                  <a:lnTo>
                    <a:pt x="101" y="1"/>
                  </a:lnTo>
                  <a:lnTo>
                    <a:pt x="83" y="0"/>
                  </a:lnTo>
                  <a:lnTo>
                    <a:pt x="67" y="1"/>
                  </a:lnTo>
                  <a:lnTo>
                    <a:pt x="49" y="2"/>
                  </a:lnTo>
                  <a:lnTo>
                    <a:pt x="34" y="3"/>
                  </a:lnTo>
                  <a:lnTo>
                    <a:pt x="18" y="7"/>
                  </a:lnTo>
                  <a:lnTo>
                    <a:pt x="4" y="11"/>
                  </a:lnTo>
                  <a:lnTo>
                    <a:pt x="3" y="12"/>
                  </a:lnTo>
                  <a:lnTo>
                    <a:pt x="1" y="15"/>
                  </a:lnTo>
                  <a:lnTo>
                    <a:pt x="0" y="17"/>
                  </a:lnTo>
                  <a:lnTo>
                    <a:pt x="1"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36" name="Freeform 47"/>
            <p:cNvSpPr>
              <a:spLocks/>
            </p:cNvSpPr>
            <p:nvPr/>
          </p:nvSpPr>
          <p:spPr bwMode="auto">
            <a:xfrm flipH="1">
              <a:off x="849" y="1818"/>
              <a:ext cx="58" cy="158"/>
            </a:xfrm>
            <a:custGeom>
              <a:avLst/>
              <a:gdLst>
                <a:gd name="T0" fmla="*/ 0 w 56"/>
                <a:gd name="T1" fmla="*/ 5 h 152"/>
                <a:gd name="T2" fmla="*/ 7 w 56"/>
                <a:gd name="T3" fmla="*/ 22 h 152"/>
                <a:gd name="T4" fmla="*/ 13 w 56"/>
                <a:gd name="T5" fmla="*/ 34 h 152"/>
                <a:gd name="T6" fmla="*/ 24 w 56"/>
                <a:gd name="T7" fmla="*/ 50 h 152"/>
                <a:gd name="T8" fmla="*/ 31 w 56"/>
                <a:gd name="T9" fmla="*/ 62 h 152"/>
                <a:gd name="T10" fmla="*/ 36 w 56"/>
                <a:gd name="T11" fmla="*/ 73 h 152"/>
                <a:gd name="T12" fmla="*/ 41 w 56"/>
                <a:gd name="T13" fmla="*/ 82 h 152"/>
                <a:gd name="T14" fmla="*/ 48 w 56"/>
                <a:gd name="T15" fmla="*/ 90 h 152"/>
                <a:gd name="T16" fmla="*/ 50 w 56"/>
                <a:gd name="T17" fmla="*/ 102 h 152"/>
                <a:gd name="T18" fmla="*/ 52 w 56"/>
                <a:gd name="T19" fmla="*/ 109 h 152"/>
                <a:gd name="T20" fmla="*/ 53 w 56"/>
                <a:gd name="T21" fmla="*/ 115 h 152"/>
                <a:gd name="T22" fmla="*/ 54 w 56"/>
                <a:gd name="T23" fmla="*/ 121 h 152"/>
                <a:gd name="T24" fmla="*/ 54 w 56"/>
                <a:gd name="T25" fmla="*/ 129 h 152"/>
                <a:gd name="T26" fmla="*/ 42 w 56"/>
                <a:gd name="T27" fmla="*/ 146 h 152"/>
                <a:gd name="T28" fmla="*/ 35 w 56"/>
                <a:gd name="T29" fmla="*/ 155 h 152"/>
                <a:gd name="T30" fmla="*/ 26 w 56"/>
                <a:gd name="T31" fmla="*/ 154 h 152"/>
                <a:gd name="T32" fmla="*/ 17 w 56"/>
                <a:gd name="T33" fmla="*/ 143 h 152"/>
                <a:gd name="T34" fmla="*/ 13 w 56"/>
                <a:gd name="T35" fmla="*/ 143 h 152"/>
                <a:gd name="T36" fmla="*/ 11 w 56"/>
                <a:gd name="T37" fmla="*/ 144 h 152"/>
                <a:gd name="T38" fmla="*/ 9 w 56"/>
                <a:gd name="T39" fmla="*/ 148 h 152"/>
                <a:gd name="T40" fmla="*/ 9 w 56"/>
                <a:gd name="T41" fmla="*/ 150 h 152"/>
                <a:gd name="T42" fmla="*/ 17 w 56"/>
                <a:gd name="T43" fmla="*/ 164 h 152"/>
                <a:gd name="T44" fmla="*/ 25 w 56"/>
                <a:gd name="T45" fmla="*/ 169 h 152"/>
                <a:gd name="T46" fmla="*/ 31 w 56"/>
                <a:gd name="T47" fmla="*/ 170 h 152"/>
                <a:gd name="T48" fmla="*/ 39 w 56"/>
                <a:gd name="T49" fmla="*/ 166 h 152"/>
                <a:gd name="T50" fmla="*/ 49 w 56"/>
                <a:gd name="T51" fmla="*/ 161 h 152"/>
                <a:gd name="T52" fmla="*/ 54 w 56"/>
                <a:gd name="T53" fmla="*/ 153 h 152"/>
                <a:gd name="T54" fmla="*/ 59 w 56"/>
                <a:gd name="T55" fmla="*/ 142 h 152"/>
                <a:gd name="T56" fmla="*/ 62 w 56"/>
                <a:gd name="T57" fmla="*/ 132 h 152"/>
                <a:gd name="T58" fmla="*/ 62 w 56"/>
                <a:gd name="T59" fmla="*/ 112 h 152"/>
                <a:gd name="T60" fmla="*/ 59 w 56"/>
                <a:gd name="T61" fmla="*/ 94 h 152"/>
                <a:gd name="T62" fmla="*/ 53 w 56"/>
                <a:gd name="T63" fmla="*/ 79 h 152"/>
                <a:gd name="T64" fmla="*/ 42 w 56"/>
                <a:gd name="T65" fmla="*/ 61 h 152"/>
                <a:gd name="T66" fmla="*/ 32 w 56"/>
                <a:gd name="T67" fmla="*/ 47 h 152"/>
                <a:gd name="T68" fmla="*/ 24 w 56"/>
                <a:gd name="T69" fmla="*/ 30 h 152"/>
                <a:gd name="T70" fmla="*/ 12 w 56"/>
                <a:gd name="T71" fmla="*/ 17 h 152"/>
                <a:gd name="T72" fmla="*/ 4 w 56"/>
                <a:gd name="T73" fmla="*/ 0 h 152"/>
                <a:gd name="T74" fmla="*/ 3 w 56"/>
                <a:gd name="T75" fmla="*/ 0 h 152"/>
                <a:gd name="T76" fmla="*/ 2 w 56"/>
                <a:gd name="T77" fmla="*/ 1 h 152"/>
                <a:gd name="T78" fmla="*/ 0 w 56"/>
                <a:gd name="T79" fmla="*/ 3 h 152"/>
                <a:gd name="T80" fmla="*/ 0 w 56"/>
                <a:gd name="T81" fmla="*/ 5 h 152"/>
                <a:gd name="T82" fmla="*/ 0 w 56"/>
                <a:gd name="T83" fmla="*/ 5 h 15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 h="152">
                  <a:moveTo>
                    <a:pt x="0" y="5"/>
                  </a:moveTo>
                  <a:lnTo>
                    <a:pt x="7" y="19"/>
                  </a:lnTo>
                  <a:lnTo>
                    <a:pt x="13" y="31"/>
                  </a:lnTo>
                  <a:lnTo>
                    <a:pt x="21" y="44"/>
                  </a:lnTo>
                  <a:lnTo>
                    <a:pt x="28" y="56"/>
                  </a:lnTo>
                  <a:lnTo>
                    <a:pt x="33" y="64"/>
                  </a:lnTo>
                  <a:lnTo>
                    <a:pt x="38" y="73"/>
                  </a:lnTo>
                  <a:lnTo>
                    <a:pt x="42" y="81"/>
                  </a:lnTo>
                  <a:lnTo>
                    <a:pt x="44" y="90"/>
                  </a:lnTo>
                  <a:lnTo>
                    <a:pt x="46" y="97"/>
                  </a:lnTo>
                  <a:lnTo>
                    <a:pt x="47" y="103"/>
                  </a:lnTo>
                  <a:lnTo>
                    <a:pt x="48" y="108"/>
                  </a:lnTo>
                  <a:lnTo>
                    <a:pt x="48" y="114"/>
                  </a:lnTo>
                  <a:lnTo>
                    <a:pt x="39" y="130"/>
                  </a:lnTo>
                  <a:lnTo>
                    <a:pt x="32" y="138"/>
                  </a:lnTo>
                  <a:lnTo>
                    <a:pt x="23" y="137"/>
                  </a:lnTo>
                  <a:lnTo>
                    <a:pt x="14" y="128"/>
                  </a:lnTo>
                  <a:lnTo>
                    <a:pt x="13" y="128"/>
                  </a:lnTo>
                  <a:lnTo>
                    <a:pt x="11" y="129"/>
                  </a:lnTo>
                  <a:lnTo>
                    <a:pt x="9" y="132"/>
                  </a:lnTo>
                  <a:lnTo>
                    <a:pt x="9" y="134"/>
                  </a:lnTo>
                  <a:lnTo>
                    <a:pt x="14" y="146"/>
                  </a:lnTo>
                  <a:lnTo>
                    <a:pt x="22" y="151"/>
                  </a:lnTo>
                  <a:lnTo>
                    <a:pt x="28" y="152"/>
                  </a:lnTo>
                  <a:lnTo>
                    <a:pt x="36" y="148"/>
                  </a:lnTo>
                  <a:lnTo>
                    <a:pt x="43" y="143"/>
                  </a:lnTo>
                  <a:lnTo>
                    <a:pt x="48" y="136"/>
                  </a:lnTo>
                  <a:lnTo>
                    <a:pt x="53" y="127"/>
                  </a:lnTo>
                  <a:lnTo>
                    <a:pt x="56" y="117"/>
                  </a:lnTo>
                  <a:lnTo>
                    <a:pt x="56" y="100"/>
                  </a:lnTo>
                  <a:lnTo>
                    <a:pt x="53" y="84"/>
                  </a:lnTo>
                  <a:lnTo>
                    <a:pt x="47" y="70"/>
                  </a:lnTo>
                  <a:lnTo>
                    <a:pt x="39" y="55"/>
                  </a:lnTo>
                  <a:lnTo>
                    <a:pt x="29" y="41"/>
                  </a:lnTo>
                  <a:lnTo>
                    <a:pt x="21" y="27"/>
                  </a:lnTo>
                  <a:lnTo>
                    <a:pt x="12" y="14"/>
                  </a:lnTo>
                  <a:lnTo>
                    <a:pt x="4" y="0"/>
                  </a:lnTo>
                  <a:lnTo>
                    <a:pt x="3" y="0"/>
                  </a:lnTo>
                  <a:lnTo>
                    <a:pt x="2" y="1"/>
                  </a:lnTo>
                  <a:lnTo>
                    <a:pt x="0" y="3"/>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37" name="Freeform 48"/>
            <p:cNvSpPr>
              <a:spLocks/>
            </p:cNvSpPr>
            <p:nvPr/>
          </p:nvSpPr>
          <p:spPr bwMode="auto">
            <a:xfrm flipH="1">
              <a:off x="727" y="1922"/>
              <a:ext cx="180" cy="86"/>
            </a:xfrm>
            <a:custGeom>
              <a:avLst/>
              <a:gdLst>
                <a:gd name="T0" fmla="*/ 191 w 173"/>
                <a:gd name="T1" fmla="*/ 3 h 83"/>
                <a:gd name="T2" fmla="*/ 191 w 173"/>
                <a:gd name="T3" fmla="*/ 26 h 83"/>
                <a:gd name="T4" fmla="*/ 186 w 173"/>
                <a:gd name="T5" fmla="*/ 42 h 83"/>
                <a:gd name="T6" fmla="*/ 175 w 173"/>
                <a:gd name="T7" fmla="*/ 59 h 83"/>
                <a:gd name="T8" fmla="*/ 159 w 173"/>
                <a:gd name="T9" fmla="*/ 69 h 83"/>
                <a:gd name="T10" fmla="*/ 140 w 173"/>
                <a:gd name="T11" fmla="*/ 80 h 83"/>
                <a:gd name="T12" fmla="*/ 123 w 173"/>
                <a:gd name="T13" fmla="*/ 85 h 83"/>
                <a:gd name="T14" fmla="*/ 102 w 173"/>
                <a:gd name="T15" fmla="*/ 87 h 83"/>
                <a:gd name="T16" fmla="*/ 82 w 173"/>
                <a:gd name="T17" fmla="*/ 87 h 83"/>
                <a:gd name="T18" fmla="*/ 72 w 173"/>
                <a:gd name="T19" fmla="*/ 86 h 83"/>
                <a:gd name="T20" fmla="*/ 59 w 173"/>
                <a:gd name="T21" fmla="*/ 84 h 83"/>
                <a:gd name="T22" fmla="*/ 50 w 173"/>
                <a:gd name="T23" fmla="*/ 81 h 83"/>
                <a:gd name="T24" fmla="*/ 37 w 173"/>
                <a:gd name="T25" fmla="*/ 74 h 83"/>
                <a:gd name="T26" fmla="*/ 30 w 173"/>
                <a:gd name="T27" fmla="*/ 68 h 83"/>
                <a:gd name="T28" fmla="*/ 21 w 173"/>
                <a:gd name="T29" fmla="*/ 62 h 83"/>
                <a:gd name="T30" fmla="*/ 11 w 173"/>
                <a:gd name="T31" fmla="*/ 55 h 83"/>
                <a:gd name="T32" fmla="*/ 3 w 173"/>
                <a:gd name="T33" fmla="*/ 48 h 83"/>
                <a:gd name="T34" fmla="*/ 2 w 173"/>
                <a:gd name="T35" fmla="*/ 48 h 83"/>
                <a:gd name="T36" fmla="*/ 2 w 173"/>
                <a:gd name="T37" fmla="*/ 49 h 83"/>
                <a:gd name="T38" fmla="*/ 0 w 173"/>
                <a:gd name="T39" fmla="*/ 52 h 83"/>
                <a:gd name="T40" fmla="*/ 0 w 173"/>
                <a:gd name="T41" fmla="*/ 54 h 83"/>
                <a:gd name="T42" fmla="*/ 25 w 173"/>
                <a:gd name="T43" fmla="*/ 74 h 83"/>
                <a:gd name="T44" fmla="*/ 56 w 173"/>
                <a:gd name="T45" fmla="*/ 89 h 83"/>
                <a:gd name="T46" fmla="*/ 89 w 173"/>
                <a:gd name="T47" fmla="*/ 92 h 83"/>
                <a:gd name="T48" fmla="*/ 124 w 173"/>
                <a:gd name="T49" fmla="*/ 90 h 83"/>
                <a:gd name="T50" fmla="*/ 156 w 173"/>
                <a:gd name="T51" fmla="*/ 81 h 83"/>
                <a:gd name="T52" fmla="*/ 180 w 173"/>
                <a:gd name="T53" fmla="*/ 60 h 83"/>
                <a:gd name="T54" fmla="*/ 195 w 173"/>
                <a:gd name="T55" fmla="*/ 35 h 83"/>
                <a:gd name="T56" fmla="*/ 195 w 173"/>
                <a:gd name="T57" fmla="*/ 0 h 83"/>
                <a:gd name="T58" fmla="*/ 192 w 173"/>
                <a:gd name="T59" fmla="*/ 0 h 83"/>
                <a:gd name="T60" fmla="*/ 192 w 173"/>
                <a:gd name="T61" fmla="*/ 0 h 83"/>
                <a:gd name="T62" fmla="*/ 191 w 173"/>
                <a:gd name="T63" fmla="*/ 2 h 83"/>
                <a:gd name="T64" fmla="*/ 191 w 173"/>
                <a:gd name="T65" fmla="*/ 3 h 83"/>
                <a:gd name="T66" fmla="*/ 191 w 173"/>
                <a:gd name="T67" fmla="*/ 3 h 8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3" h="83">
                  <a:moveTo>
                    <a:pt x="170" y="3"/>
                  </a:moveTo>
                  <a:lnTo>
                    <a:pt x="170" y="23"/>
                  </a:lnTo>
                  <a:lnTo>
                    <a:pt x="165" y="39"/>
                  </a:lnTo>
                  <a:lnTo>
                    <a:pt x="155" y="53"/>
                  </a:lnTo>
                  <a:lnTo>
                    <a:pt x="141" y="63"/>
                  </a:lnTo>
                  <a:lnTo>
                    <a:pt x="125" y="71"/>
                  </a:lnTo>
                  <a:lnTo>
                    <a:pt x="109" y="76"/>
                  </a:lnTo>
                  <a:lnTo>
                    <a:pt x="90" y="78"/>
                  </a:lnTo>
                  <a:lnTo>
                    <a:pt x="73" y="78"/>
                  </a:lnTo>
                  <a:lnTo>
                    <a:pt x="63" y="77"/>
                  </a:lnTo>
                  <a:lnTo>
                    <a:pt x="53" y="75"/>
                  </a:lnTo>
                  <a:lnTo>
                    <a:pt x="44" y="72"/>
                  </a:lnTo>
                  <a:lnTo>
                    <a:pt x="34" y="67"/>
                  </a:lnTo>
                  <a:lnTo>
                    <a:pt x="27" y="62"/>
                  </a:lnTo>
                  <a:lnTo>
                    <a:pt x="18" y="56"/>
                  </a:lnTo>
                  <a:lnTo>
                    <a:pt x="11" y="49"/>
                  </a:lnTo>
                  <a:lnTo>
                    <a:pt x="3" y="42"/>
                  </a:lnTo>
                  <a:lnTo>
                    <a:pt x="2" y="42"/>
                  </a:lnTo>
                  <a:lnTo>
                    <a:pt x="2" y="43"/>
                  </a:lnTo>
                  <a:lnTo>
                    <a:pt x="0" y="46"/>
                  </a:lnTo>
                  <a:lnTo>
                    <a:pt x="0" y="48"/>
                  </a:lnTo>
                  <a:lnTo>
                    <a:pt x="22" y="67"/>
                  </a:lnTo>
                  <a:lnTo>
                    <a:pt x="50" y="80"/>
                  </a:lnTo>
                  <a:lnTo>
                    <a:pt x="80" y="83"/>
                  </a:lnTo>
                  <a:lnTo>
                    <a:pt x="110" y="81"/>
                  </a:lnTo>
                  <a:lnTo>
                    <a:pt x="138" y="72"/>
                  </a:lnTo>
                  <a:lnTo>
                    <a:pt x="160" y="54"/>
                  </a:lnTo>
                  <a:lnTo>
                    <a:pt x="173" y="32"/>
                  </a:lnTo>
                  <a:lnTo>
                    <a:pt x="173" y="0"/>
                  </a:lnTo>
                  <a:lnTo>
                    <a:pt x="171" y="0"/>
                  </a:lnTo>
                  <a:lnTo>
                    <a:pt x="170" y="2"/>
                  </a:lnTo>
                  <a:lnTo>
                    <a:pt x="17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38" name="Freeform 49"/>
            <p:cNvSpPr>
              <a:spLocks/>
            </p:cNvSpPr>
            <p:nvPr/>
          </p:nvSpPr>
          <p:spPr bwMode="auto">
            <a:xfrm flipH="1">
              <a:off x="1009" y="1965"/>
              <a:ext cx="58" cy="151"/>
            </a:xfrm>
            <a:custGeom>
              <a:avLst/>
              <a:gdLst>
                <a:gd name="T0" fmla="*/ 4 w 56"/>
                <a:gd name="T1" fmla="*/ 163 h 145"/>
                <a:gd name="T2" fmla="*/ 11 w 56"/>
                <a:gd name="T3" fmla="*/ 160 h 145"/>
                <a:gd name="T4" fmla="*/ 22 w 56"/>
                <a:gd name="T5" fmla="*/ 156 h 145"/>
                <a:gd name="T6" fmla="*/ 29 w 56"/>
                <a:gd name="T7" fmla="*/ 151 h 145"/>
                <a:gd name="T8" fmla="*/ 35 w 56"/>
                <a:gd name="T9" fmla="*/ 145 h 145"/>
                <a:gd name="T10" fmla="*/ 42 w 56"/>
                <a:gd name="T11" fmla="*/ 137 h 145"/>
                <a:gd name="T12" fmla="*/ 50 w 56"/>
                <a:gd name="T13" fmla="*/ 130 h 145"/>
                <a:gd name="T14" fmla="*/ 54 w 56"/>
                <a:gd name="T15" fmla="*/ 122 h 145"/>
                <a:gd name="T16" fmla="*/ 57 w 56"/>
                <a:gd name="T17" fmla="*/ 111 h 145"/>
                <a:gd name="T18" fmla="*/ 61 w 56"/>
                <a:gd name="T19" fmla="*/ 84 h 145"/>
                <a:gd name="T20" fmla="*/ 62 w 56"/>
                <a:gd name="T21" fmla="*/ 56 h 145"/>
                <a:gd name="T22" fmla="*/ 60 w 56"/>
                <a:gd name="T23" fmla="*/ 26 h 145"/>
                <a:gd name="T24" fmla="*/ 54 w 56"/>
                <a:gd name="T25" fmla="*/ 1 h 145"/>
                <a:gd name="T26" fmla="*/ 51 w 56"/>
                <a:gd name="T27" fmla="*/ 0 h 145"/>
                <a:gd name="T28" fmla="*/ 46 w 56"/>
                <a:gd name="T29" fmla="*/ 0 h 145"/>
                <a:gd name="T30" fmla="*/ 39 w 56"/>
                <a:gd name="T31" fmla="*/ 3 h 145"/>
                <a:gd name="T32" fmla="*/ 38 w 56"/>
                <a:gd name="T33" fmla="*/ 6 h 145"/>
                <a:gd name="T34" fmla="*/ 38 w 56"/>
                <a:gd name="T35" fmla="*/ 28 h 145"/>
                <a:gd name="T36" fmla="*/ 41 w 56"/>
                <a:gd name="T37" fmla="*/ 51 h 145"/>
                <a:gd name="T38" fmla="*/ 44 w 56"/>
                <a:gd name="T39" fmla="*/ 73 h 145"/>
                <a:gd name="T40" fmla="*/ 46 w 56"/>
                <a:gd name="T41" fmla="*/ 94 h 145"/>
                <a:gd name="T42" fmla="*/ 44 w 56"/>
                <a:gd name="T43" fmla="*/ 112 h 145"/>
                <a:gd name="T44" fmla="*/ 38 w 56"/>
                <a:gd name="T45" fmla="*/ 132 h 145"/>
                <a:gd name="T46" fmla="*/ 25 w 56"/>
                <a:gd name="T47" fmla="*/ 149 h 145"/>
                <a:gd name="T48" fmla="*/ 2 w 56"/>
                <a:gd name="T49" fmla="*/ 161 h 145"/>
                <a:gd name="T50" fmla="*/ 0 w 56"/>
                <a:gd name="T51" fmla="*/ 162 h 145"/>
                <a:gd name="T52" fmla="*/ 0 w 56"/>
                <a:gd name="T53" fmla="*/ 163 h 145"/>
                <a:gd name="T54" fmla="*/ 1 w 56"/>
                <a:gd name="T55" fmla="*/ 163 h 145"/>
                <a:gd name="T56" fmla="*/ 4 w 56"/>
                <a:gd name="T57" fmla="*/ 163 h 145"/>
                <a:gd name="T58" fmla="*/ 4 w 56"/>
                <a:gd name="T59" fmla="*/ 163 h 14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 h="145">
                  <a:moveTo>
                    <a:pt x="4" y="145"/>
                  </a:moveTo>
                  <a:lnTo>
                    <a:pt x="11" y="142"/>
                  </a:lnTo>
                  <a:lnTo>
                    <a:pt x="19" y="138"/>
                  </a:lnTo>
                  <a:lnTo>
                    <a:pt x="26" y="133"/>
                  </a:lnTo>
                  <a:lnTo>
                    <a:pt x="32" y="128"/>
                  </a:lnTo>
                  <a:lnTo>
                    <a:pt x="39" y="122"/>
                  </a:lnTo>
                  <a:lnTo>
                    <a:pt x="44" y="115"/>
                  </a:lnTo>
                  <a:lnTo>
                    <a:pt x="48" y="108"/>
                  </a:lnTo>
                  <a:lnTo>
                    <a:pt x="51" y="99"/>
                  </a:lnTo>
                  <a:lnTo>
                    <a:pt x="55" y="75"/>
                  </a:lnTo>
                  <a:lnTo>
                    <a:pt x="56" y="50"/>
                  </a:lnTo>
                  <a:lnTo>
                    <a:pt x="54" y="23"/>
                  </a:lnTo>
                  <a:lnTo>
                    <a:pt x="48" y="1"/>
                  </a:lnTo>
                  <a:lnTo>
                    <a:pt x="45" y="0"/>
                  </a:lnTo>
                  <a:lnTo>
                    <a:pt x="41" y="0"/>
                  </a:lnTo>
                  <a:lnTo>
                    <a:pt x="36" y="3"/>
                  </a:lnTo>
                  <a:lnTo>
                    <a:pt x="35" y="6"/>
                  </a:lnTo>
                  <a:lnTo>
                    <a:pt x="35" y="25"/>
                  </a:lnTo>
                  <a:lnTo>
                    <a:pt x="38" y="45"/>
                  </a:lnTo>
                  <a:lnTo>
                    <a:pt x="40" y="64"/>
                  </a:lnTo>
                  <a:lnTo>
                    <a:pt x="41" y="83"/>
                  </a:lnTo>
                  <a:lnTo>
                    <a:pt x="40" y="100"/>
                  </a:lnTo>
                  <a:lnTo>
                    <a:pt x="35" y="117"/>
                  </a:lnTo>
                  <a:lnTo>
                    <a:pt x="22" y="132"/>
                  </a:lnTo>
                  <a:lnTo>
                    <a:pt x="2" y="143"/>
                  </a:lnTo>
                  <a:lnTo>
                    <a:pt x="0" y="144"/>
                  </a:lnTo>
                  <a:lnTo>
                    <a:pt x="0" y="145"/>
                  </a:lnTo>
                  <a:lnTo>
                    <a:pt x="1" y="145"/>
                  </a:lnTo>
                  <a:lnTo>
                    <a:pt x="4" y="1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39" name="Freeform 50"/>
            <p:cNvSpPr>
              <a:spLocks/>
            </p:cNvSpPr>
            <p:nvPr/>
          </p:nvSpPr>
          <p:spPr bwMode="auto">
            <a:xfrm flipH="1">
              <a:off x="384" y="2017"/>
              <a:ext cx="392" cy="218"/>
            </a:xfrm>
            <a:custGeom>
              <a:avLst/>
              <a:gdLst>
                <a:gd name="T0" fmla="*/ 0 w 377"/>
                <a:gd name="T1" fmla="*/ 1 h 210"/>
                <a:gd name="T2" fmla="*/ 21 w 377"/>
                <a:gd name="T3" fmla="*/ 23 h 210"/>
                <a:gd name="T4" fmla="*/ 42 w 377"/>
                <a:gd name="T5" fmla="*/ 38 h 210"/>
                <a:gd name="T6" fmla="*/ 63 w 377"/>
                <a:gd name="T7" fmla="*/ 55 h 210"/>
                <a:gd name="T8" fmla="*/ 88 w 377"/>
                <a:gd name="T9" fmla="*/ 65 h 210"/>
                <a:gd name="T10" fmla="*/ 113 w 377"/>
                <a:gd name="T11" fmla="*/ 78 h 210"/>
                <a:gd name="T12" fmla="*/ 140 w 377"/>
                <a:gd name="T13" fmla="*/ 86 h 210"/>
                <a:gd name="T14" fmla="*/ 167 w 377"/>
                <a:gd name="T15" fmla="*/ 93 h 210"/>
                <a:gd name="T16" fmla="*/ 194 w 377"/>
                <a:gd name="T17" fmla="*/ 105 h 210"/>
                <a:gd name="T18" fmla="*/ 225 w 377"/>
                <a:gd name="T19" fmla="*/ 115 h 210"/>
                <a:gd name="T20" fmla="*/ 253 w 377"/>
                <a:gd name="T21" fmla="*/ 130 h 210"/>
                <a:gd name="T22" fmla="*/ 281 w 377"/>
                <a:gd name="T23" fmla="*/ 144 h 210"/>
                <a:gd name="T24" fmla="*/ 310 w 377"/>
                <a:gd name="T25" fmla="*/ 161 h 210"/>
                <a:gd name="T26" fmla="*/ 337 w 377"/>
                <a:gd name="T27" fmla="*/ 180 h 210"/>
                <a:gd name="T28" fmla="*/ 363 w 377"/>
                <a:gd name="T29" fmla="*/ 198 h 210"/>
                <a:gd name="T30" fmla="*/ 390 w 377"/>
                <a:gd name="T31" fmla="*/ 217 h 210"/>
                <a:gd name="T32" fmla="*/ 417 w 377"/>
                <a:gd name="T33" fmla="*/ 235 h 210"/>
                <a:gd name="T34" fmla="*/ 420 w 377"/>
                <a:gd name="T35" fmla="*/ 235 h 210"/>
                <a:gd name="T36" fmla="*/ 423 w 377"/>
                <a:gd name="T37" fmla="*/ 235 h 210"/>
                <a:gd name="T38" fmla="*/ 424 w 377"/>
                <a:gd name="T39" fmla="*/ 234 h 210"/>
                <a:gd name="T40" fmla="*/ 424 w 377"/>
                <a:gd name="T41" fmla="*/ 231 h 210"/>
                <a:gd name="T42" fmla="*/ 404 w 377"/>
                <a:gd name="T43" fmla="*/ 217 h 210"/>
                <a:gd name="T44" fmla="*/ 384 w 377"/>
                <a:gd name="T45" fmla="*/ 199 h 210"/>
                <a:gd name="T46" fmla="*/ 362 w 377"/>
                <a:gd name="T47" fmla="*/ 186 h 210"/>
                <a:gd name="T48" fmla="*/ 339 w 377"/>
                <a:gd name="T49" fmla="*/ 170 h 210"/>
                <a:gd name="T50" fmla="*/ 317 w 377"/>
                <a:gd name="T51" fmla="*/ 155 h 210"/>
                <a:gd name="T52" fmla="*/ 294 w 377"/>
                <a:gd name="T53" fmla="*/ 143 h 210"/>
                <a:gd name="T54" fmla="*/ 272 w 377"/>
                <a:gd name="T55" fmla="*/ 131 h 210"/>
                <a:gd name="T56" fmla="*/ 247 w 377"/>
                <a:gd name="T57" fmla="*/ 119 h 210"/>
                <a:gd name="T58" fmla="*/ 232 w 377"/>
                <a:gd name="T59" fmla="*/ 112 h 210"/>
                <a:gd name="T60" fmla="*/ 215 w 377"/>
                <a:gd name="T61" fmla="*/ 106 h 210"/>
                <a:gd name="T62" fmla="*/ 200 w 377"/>
                <a:gd name="T63" fmla="*/ 100 h 210"/>
                <a:gd name="T64" fmla="*/ 182 w 377"/>
                <a:gd name="T65" fmla="*/ 93 h 210"/>
                <a:gd name="T66" fmla="*/ 167 w 377"/>
                <a:gd name="T67" fmla="*/ 89 h 210"/>
                <a:gd name="T68" fmla="*/ 151 w 377"/>
                <a:gd name="T69" fmla="*/ 84 h 210"/>
                <a:gd name="T70" fmla="*/ 135 w 377"/>
                <a:gd name="T71" fmla="*/ 79 h 210"/>
                <a:gd name="T72" fmla="*/ 117 w 377"/>
                <a:gd name="T73" fmla="*/ 73 h 210"/>
                <a:gd name="T74" fmla="*/ 103 w 377"/>
                <a:gd name="T75" fmla="*/ 66 h 210"/>
                <a:gd name="T76" fmla="*/ 86 w 377"/>
                <a:gd name="T77" fmla="*/ 60 h 210"/>
                <a:gd name="T78" fmla="*/ 73 w 377"/>
                <a:gd name="T79" fmla="*/ 54 h 210"/>
                <a:gd name="T80" fmla="*/ 57 w 377"/>
                <a:gd name="T81" fmla="*/ 46 h 210"/>
                <a:gd name="T82" fmla="*/ 44 w 377"/>
                <a:gd name="T83" fmla="*/ 34 h 210"/>
                <a:gd name="T84" fmla="*/ 30 w 377"/>
                <a:gd name="T85" fmla="*/ 25 h 210"/>
                <a:gd name="T86" fmla="*/ 18 w 377"/>
                <a:gd name="T87" fmla="*/ 11 h 210"/>
                <a:gd name="T88" fmla="*/ 4 w 377"/>
                <a:gd name="T89" fmla="*/ 0 h 210"/>
                <a:gd name="T90" fmla="*/ 3 w 377"/>
                <a:gd name="T91" fmla="*/ 0 h 210"/>
                <a:gd name="T92" fmla="*/ 1 w 377"/>
                <a:gd name="T93" fmla="*/ 0 h 210"/>
                <a:gd name="T94" fmla="*/ 0 w 377"/>
                <a:gd name="T95" fmla="*/ 0 h 210"/>
                <a:gd name="T96" fmla="*/ 0 w 377"/>
                <a:gd name="T97" fmla="*/ 1 h 210"/>
                <a:gd name="T98" fmla="*/ 0 w 377"/>
                <a:gd name="T99" fmla="*/ 1 h 2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77" h="210">
                  <a:moveTo>
                    <a:pt x="0" y="1"/>
                  </a:moveTo>
                  <a:lnTo>
                    <a:pt x="18" y="20"/>
                  </a:lnTo>
                  <a:lnTo>
                    <a:pt x="37" y="35"/>
                  </a:lnTo>
                  <a:lnTo>
                    <a:pt x="57" y="49"/>
                  </a:lnTo>
                  <a:lnTo>
                    <a:pt x="79" y="59"/>
                  </a:lnTo>
                  <a:lnTo>
                    <a:pt x="101" y="69"/>
                  </a:lnTo>
                  <a:lnTo>
                    <a:pt x="125" y="77"/>
                  </a:lnTo>
                  <a:lnTo>
                    <a:pt x="149" y="84"/>
                  </a:lnTo>
                  <a:lnTo>
                    <a:pt x="173" y="93"/>
                  </a:lnTo>
                  <a:lnTo>
                    <a:pt x="200" y="103"/>
                  </a:lnTo>
                  <a:lnTo>
                    <a:pt x="225" y="116"/>
                  </a:lnTo>
                  <a:lnTo>
                    <a:pt x="250" y="129"/>
                  </a:lnTo>
                  <a:lnTo>
                    <a:pt x="276" y="144"/>
                  </a:lnTo>
                  <a:lnTo>
                    <a:pt x="300" y="161"/>
                  </a:lnTo>
                  <a:lnTo>
                    <a:pt x="323" y="177"/>
                  </a:lnTo>
                  <a:lnTo>
                    <a:pt x="347" y="194"/>
                  </a:lnTo>
                  <a:lnTo>
                    <a:pt x="371" y="210"/>
                  </a:lnTo>
                  <a:lnTo>
                    <a:pt x="374" y="210"/>
                  </a:lnTo>
                  <a:lnTo>
                    <a:pt x="376" y="210"/>
                  </a:lnTo>
                  <a:lnTo>
                    <a:pt x="377" y="209"/>
                  </a:lnTo>
                  <a:lnTo>
                    <a:pt x="377" y="207"/>
                  </a:lnTo>
                  <a:lnTo>
                    <a:pt x="360" y="194"/>
                  </a:lnTo>
                  <a:lnTo>
                    <a:pt x="341" y="178"/>
                  </a:lnTo>
                  <a:lnTo>
                    <a:pt x="322" y="166"/>
                  </a:lnTo>
                  <a:lnTo>
                    <a:pt x="302" y="152"/>
                  </a:lnTo>
                  <a:lnTo>
                    <a:pt x="282" y="139"/>
                  </a:lnTo>
                  <a:lnTo>
                    <a:pt x="262" y="128"/>
                  </a:lnTo>
                  <a:lnTo>
                    <a:pt x="242" y="117"/>
                  </a:lnTo>
                  <a:lnTo>
                    <a:pt x="220" y="107"/>
                  </a:lnTo>
                  <a:lnTo>
                    <a:pt x="206" y="100"/>
                  </a:lnTo>
                  <a:lnTo>
                    <a:pt x="191" y="94"/>
                  </a:lnTo>
                  <a:lnTo>
                    <a:pt x="178" y="89"/>
                  </a:lnTo>
                  <a:lnTo>
                    <a:pt x="162" y="84"/>
                  </a:lnTo>
                  <a:lnTo>
                    <a:pt x="149" y="80"/>
                  </a:lnTo>
                  <a:lnTo>
                    <a:pt x="134" y="75"/>
                  </a:lnTo>
                  <a:lnTo>
                    <a:pt x="120" y="70"/>
                  </a:lnTo>
                  <a:lnTo>
                    <a:pt x="105" y="65"/>
                  </a:lnTo>
                  <a:lnTo>
                    <a:pt x="91" y="60"/>
                  </a:lnTo>
                  <a:lnTo>
                    <a:pt x="77" y="54"/>
                  </a:lnTo>
                  <a:lnTo>
                    <a:pt x="64" y="48"/>
                  </a:lnTo>
                  <a:lnTo>
                    <a:pt x="51" y="40"/>
                  </a:lnTo>
                  <a:lnTo>
                    <a:pt x="38" y="31"/>
                  </a:lnTo>
                  <a:lnTo>
                    <a:pt x="27" y="22"/>
                  </a:lnTo>
                  <a:lnTo>
                    <a:pt x="15" y="11"/>
                  </a:lnTo>
                  <a:lnTo>
                    <a:pt x="4" y="0"/>
                  </a:lnTo>
                  <a:lnTo>
                    <a:pt x="3" y="0"/>
                  </a:lnTo>
                  <a:lnTo>
                    <a:pt x="1" y="0"/>
                  </a:lnTo>
                  <a:lnTo>
                    <a:pt x="0"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40" name="Freeform 51"/>
            <p:cNvSpPr>
              <a:spLocks/>
            </p:cNvSpPr>
            <p:nvPr/>
          </p:nvSpPr>
          <p:spPr bwMode="auto">
            <a:xfrm flipH="1">
              <a:off x="402" y="2240"/>
              <a:ext cx="216" cy="835"/>
            </a:xfrm>
            <a:custGeom>
              <a:avLst/>
              <a:gdLst>
                <a:gd name="T0" fmla="*/ 226 w 208"/>
                <a:gd name="T1" fmla="*/ 1 h 802"/>
                <a:gd name="T2" fmla="*/ 211 w 208"/>
                <a:gd name="T3" fmla="*/ 60 h 802"/>
                <a:gd name="T4" fmla="*/ 201 w 208"/>
                <a:gd name="T5" fmla="*/ 122 h 802"/>
                <a:gd name="T6" fmla="*/ 199 w 208"/>
                <a:gd name="T7" fmla="*/ 184 h 802"/>
                <a:gd name="T8" fmla="*/ 199 w 208"/>
                <a:gd name="T9" fmla="*/ 245 h 802"/>
                <a:gd name="T10" fmla="*/ 199 w 208"/>
                <a:gd name="T11" fmla="*/ 312 h 802"/>
                <a:gd name="T12" fmla="*/ 196 w 208"/>
                <a:gd name="T13" fmla="*/ 379 h 802"/>
                <a:gd name="T14" fmla="*/ 190 w 208"/>
                <a:gd name="T15" fmla="*/ 445 h 802"/>
                <a:gd name="T16" fmla="*/ 174 w 208"/>
                <a:gd name="T17" fmla="*/ 509 h 802"/>
                <a:gd name="T18" fmla="*/ 167 w 208"/>
                <a:gd name="T19" fmla="*/ 536 h 802"/>
                <a:gd name="T20" fmla="*/ 158 w 208"/>
                <a:gd name="T21" fmla="*/ 563 h 802"/>
                <a:gd name="T22" fmla="*/ 147 w 208"/>
                <a:gd name="T23" fmla="*/ 588 h 802"/>
                <a:gd name="T24" fmla="*/ 137 w 208"/>
                <a:gd name="T25" fmla="*/ 613 h 802"/>
                <a:gd name="T26" fmla="*/ 125 w 208"/>
                <a:gd name="T27" fmla="*/ 639 h 802"/>
                <a:gd name="T28" fmla="*/ 113 w 208"/>
                <a:gd name="T29" fmla="*/ 665 h 802"/>
                <a:gd name="T30" fmla="*/ 101 w 208"/>
                <a:gd name="T31" fmla="*/ 690 h 802"/>
                <a:gd name="T32" fmla="*/ 87 w 208"/>
                <a:gd name="T33" fmla="*/ 715 h 802"/>
                <a:gd name="T34" fmla="*/ 76 w 208"/>
                <a:gd name="T35" fmla="*/ 737 h 802"/>
                <a:gd name="T36" fmla="*/ 62 w 208"/>
                <a:gd name="T37" fmla="*/ 760 h 802"/>
                <a:gd name="T38" fmla="*/ 50 w 208"/>
                <a:gd name="T39" fmla="*/ 783 h 802"/>
                <a:gd name="T40" fmla="*/ 37 w 208"/>
                <a:gd name="T41" fmla="*/ 805 h 802"/>
                <a:gd name="T42" fmla="*/ 27 w 208"/>
                <a:gd name="T43" fmla="*/ 827 h 802"/>
                <a:gd name="T44" fmla="*/ 18 w 208"/>
                <a:gd name="T45" fmla="*/ 850 h 802"/>
                <a:gd name="T46" fmla="*/ 7 w 208"/>
                <a:gd name="T47" fmla="*/ 875 h 802"/>
                <a:gd name="T48" fmla="*/ 0 w 208"/>
                <a:gd name="T49" fmla="*/ 899 h 802"/>
                <a:gd name="T50" fmla="*/ 2 w 208"/>
                <a:gd name="T51" fmla="*/ 903 h 802"/>
                <a:gd name="T52" fmla="*/ 7 w 208"/>
                <a:gd name="T53" fmla="*/ 905 h 802"/>
                <a:gd name="T54" fmla="*/ 12 w 208"/>
                <a:gd name="T55" fmla="*/ 905 h 802"/>
                <a:gd name="T56" fmla="*/ 18 w 208"/>
                <a:gd name="T57" fmla="*/ 903 h 802"/>
                <a:gd name="T58" fmla="*/ 39 w 208"/>
                <a:gd name="T59" fmla="*/ 854 h 802"/>
                <a:gd name="T60" fmla="*/ 64 w 208"/>
                <a:gd name="T61" fmla="*/ 807 h 802"/>
                <a:gd name="T62" fmla="*/ 90 w 208"/>
                <a:gd name="T63" fmla="*/ 760 h 802"/>
                <a:gd name="T64" fmla="*/ 114 w 208"/>
                <a:gd name="T65" fmla="*/ 712 h 802"/>
                <a:gd name="T66" fmla="*/ 139 w 208"/>
                <a:gd name="T67" fmla="*/ 663 h 802"/>
                <a:gd name="T68" fmla="*/ 162 w 208"/>
                <a:gd name="T69" fmla="*/ 615 h 802"/>
                <a:gd name="T70" fmla="*/ 180 w 208"/>
                <a:gd name="T71" fmla="*/ 567 h 802"/>
                <a:gd name="T72" fmla="*/ 196 w 208"/>
                <a:gd name="T73" fmla="*/ 515 h 802"/>
                <a:gd name="T74" fmla="*/ 209 w 208"/>
                <a:gd name="T75" fmla="*/ 451 h 802"/>
                <a:gd name="T76" fmla="*/ 215 w 208"/>
                <a:gd name="T77" fmla="*/ 387 h 802"/>
                <a:gd name="T78" fmla="*/ 216 w 208"/>
                <a:gd name="T79" fmla="*/ 324 h 802"/>
                <a:gd name="T80" fmla="*/ 215 w 208"/>
                <a:gd name="T81" fmla="*/ 258 h 802"/>
                <a:gd name="T82" fmla="*/ 213 w 208"/>
                <a:gd name="T83" fmla="*/ 194 h 802"/>
                <a:gd name="T84" fmla="*/ 215 w 208"/>
                <a:gd name="T85" fmla="*/ 131 h 802"/>
                <a:gd name="T86" fmla="*/ 221 w 208"/>
                <a:gd name="T87" fmla="*/ 67 h 802"/>
                <a:gd name="T88" fmla="*/ 233 w 208"/>
                <a:gd name="T89" fmla="*/ 2 h 802"/>
                <a:gd name="T90" fmla="*/ 232 w 208"/>
                <a:gd name="T91" fmla="*/ 1 h 802"/>
                <a:gd name="T92" fmla="*/ 230 w 208"/>
                <a:gd name="T93" fmla="*/ 0 h 802"/>
                <a:gd name="T94" fmla="*/ 227 w 208"/>
                <a:gd name="T95" fmla="*/ 0 h 802"/>
                <a:gd name="T96" fmla="*/ 226 w 208"/>
                <a:gd name="T97" fmla="*/ 1 h 802"/>
                <a:gd name="T98" fmla="*/ 226 w 208"/>
                <a:gd name="T99" fmla="*/ 1 h 80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08" h="802">
                  <a:moveTo>
                    <a:pt x="202" y="1"/>
                  </a:moveTo>
                  <a:lnTo>
                    <a:pt x="188" y="54"/>
                  </a:lnTo>
                  <a:lnTo>
                    <a:pt x="180" y="108"/>
                  </a:lnTo>
                  <a:lnTo>
                    <a:pt x="178" y="163"/>
                  </a:lnTo>
                  <a:lnTo>
                    <a:pt x="178" y="217"/>
                  </a:lnTo>
                  <a:lnTo>
                    <a:pt x="178" y="277"/>
                  </a:lnTo>
                  <a:lnTo>
                    <a:pt x="175" y="336"/>
                  </a:lnTo>
                  <a:lnTo>
                    <a:pt x="169" y="394"/>
                  </a:lnTo>
                  <a:lnTo>
                    <a:pt x="156" y="451"/>
                  </a:lnTo>
                  <a:lnTo>
                    <a:pt x="149" y="475"/>
                  </a:lnTo>
                  <a:lnTo>
                    <a:pt x="141" y="499"/>
                  </a:lnTo>
                  <a:lnTo>
                    <a:pt x="132" y="522"/>
                  </a:lnTo>
                  <a:lnTo>
                    <a:pt x="122" y="544"/>
                  </a:lnTo>
                  <a:lnTo>
                    <a:pt x="112" y="567"/>
                  </a:lnTo>
                  <a:lnTo>
                    <a:pt x="101" y="590"/>
                  </a:lnTo>
                  <a:lnTo>
                    <a:pt x="90" y="612"/>
                  </a:lnTo>
                  <a:lnTo>
                    <a:pt x="78" y="634"/>
                  </a:lnTo>
                  <a:lnTo>
                    <a:pt x="67" y="653"/>
                  </a:lnTo>
                  <a:lnTo>
                    <a:pt x="56" y="673"/>
                  </a:lnTo>
                  <a:lnTo>
                    <a:pt x="44" y="693"/>
                  </a:lnTo>
                  <a:lnTo>
                    <a:pt x="34" y="713"/>
                  </a:lnTo>
                  <a:lnTo>
                    <a:pt x="24" y="733"/>
                  </a:lnTo>
                  <a:lnTo>
                    <a:pt x="15" y="753"/>
                  </a:lnTo>
                  <a:lnTo>
                    <a:pt x="7" y="775"/>
                  </a:lnTo>
                  <a:lnTo>
                    <a:pt x="0" y="796"/>
                  </a:lnTo>
                  <a:lnTo>
                    <a:pt x="2" y="800"/>
                  </a:lnTo>
                  <a:lnTo>
                    <a:pt x="7" y="802"/>
                  </a:lnTo>
                  <a:lnTo>
                    <a:pt x="12" y="802"/>
                  </a:lnTo>
                  <a:lnTo>
                    <a:pt x="15" y="800"/>
                  </a:lnTo>
                  <a:lnTo>
                    <a:pt x="36" y="757"/>
                  </a:lnTo>
                  <a:lnTo>
                    <a:pt x="58" y="715"/>
                  </a:lnTo>
                  <a:lnTo>
                    <a:pt x="81" y="673"/>
                  </a:lnTo>
                  <a:lnTo>
                    <a:pt x="102" y="631"/>
                  </a:lnTo>
                  <a:lnTo>
                    <a:pt x="124" y="588"/>
                  </a:lnTo>
                  <a:lnTo>
                    <a:pt x="144" y="546"/>
                  </a:lnTo>
                  <a:lnTo>
                    <a:pt x="161" y="502"/>
                  </a:lnTo>
                  <a:lnTo>
                    <a:pt x="175" y="456"/>
                  </a:lnTo>
                  <a:lnTo>
                    <a:pt x="187" y="400"/>
                  </a:lnTo>
                  <a:lnTo>
                    <a:pt x="192" y="343"/>
                  </a:lnTo>
                  <a:lnTo>
                    <a:pt x="193" y="287"/>
                  </a:lnTo>
                  <a:lnTo>
                    <a:pt x="192" y="229"/>
                  </a:lnTo>
                  <a:lnTo>
                    <a:pt x="190" y="172"/>
                  </a:lnTo>
                  <a:lnTo>
                    <a:pt x="192" y="116"/>
                  </a:lnTo>
                  <a:lnTo>
                    <a:pt x="197" y="59"/>
                  </a:lnTo>
                  <a:lnTo>
                    <a:pt x="208" y="2"/>
                  </a:lnTo>
                  <a:lnTo>
                    <a:pt x="207" y="1"/>
                  </a:lnTo>
                  <a:lnTo>
                    <a:pt x="205" y="0"/>
                  </a:lnTo>
                  <a:lnTo>
                    <a:pt x="203" y="0"/>
                  </a:lnTo>
                  <a:lnTo>
                    <a:pt x="202"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41" name="Freeform 52"/>
            <p:cNvSpPr>
              <a:spLocks/>
            </p:cNvSpPr>
            <p:nvPr/>
          </p:nvSpPr>
          <p:spPr bwMode="auto">
            <a:xfrm flipH="1">
              <a:off x="468" y="2214"/>
              <a:ext cx="399" cy="526"/>
            </a:xfrm>
            <a:custGeom>
              <a:avLst/>
              <a:gdLst>
                <a:gd name="T0" fmla="*/ 429 w 383"/>
                <a:gd name="T1" fmla="*/ 37 h 505"/>
                <a:gd name="T2" fmla="*/ 429 w 383"/>
                <a:gd name="T3" fmla="*/ 5 h 505"/>
                <a:gd name="T4" fmla="*/ 408 w 383"/>
                <a:gd name="T5" fmla="*/ 0 h 505"/>
                <a:gd name="T6" fmla="*/ 384 w 383"/>
                <a:gd name="T7" fmla="*/ 5 h 505"/>
                <a:gd name="T8" fmla="*/ 345 w 383"/>
                <a:gd name="T9" fmla="*/ 20 h 505"/>
                <a:gd name="T10" fmla="*/ 294 w 383"/>
                <a:gd name="T11" fmla="*/ 46 h 505"/>
                <a:gd name="T12" fmla="*/ 246 w 383"/>
                <a:gd name="T13" fmla="*/ 77 h 505"/>
                <a:gd name="T14" fmla="*/ 201 w 383"/>
                <a:gd name="T15" fmla="*/ 111 h 505"/>
                <a:gd name="T16" fmla="*/ 158 w 383"/>
                <a:gd name="T17" fmla="*/ 149 h 505"/>
                <a:gd name="T18" fmla="*/ 104 w 383"/>
                <a:gd name="T19" fmla="*/ 201 h 505"/>
                <a:gd name="T20" fmla="*/ 36 w 383"/>
                <a:gd name="T21" fmla="*/ 294 h 505"/>
                <a:gd name="T22" fmla="*/ 2 w 383"/>
                <a:gd name="T23" fmla="*/ 400 h 505"/>
                <a:gd name="T24" fmla="*/ 4 w 383"/>
                <a:gd name="T25" fmla="*/ 466 h 505"/>
                <a:gd name="T26" fmla="*/ 24 w 383"/>
                <a:gd name="T27" fmla="*/ 507 h 505"/>
                <a:gd name="T28" fmla="*/ 58 w 383"/>
                <a:gd name="T29" fmla="*/ 531 h 505"/>
                <a:gd name="T30" fmla="*/ 79 w 383"/>
                <a:gd name="T31" fmla="*/ 535 h 505"/>
                <a:gd name="T32" fmla="*/ 99 w 383"/>
                <a:gd name="T33" fmla="*/ 532 h 505"/>
                <a:gd name="T34" fmla="*/ 120 w 383"/>
                <a:gd name="T35" fmla="*/ 530 h 505"/>
                <a:gd name="T36" fmla="*/ 144 w 383"/>
                <a:gd name="T37" fmla="*/ 524 h 505"/>
                <a:gd name="T38" fmla="*/ 150 w 383"/>
                <a:gd name="T39" fmla="*/ 523 h 505"/>
                <a:gd name="T40" fmla="*/ 177 w 383"/>
                <a:gd name="T41" fmla="*/ 524 h 505"/>
                <a:gd name="T42" fmla="*/ 177 w 383"/>
                <a:gd name="T43" fmla="*/ 547 h 505"/>
                <a:gd name="T44" fmla="*/ 154 w 383"/>
                <a:gd name="T45" fmla="*/ 566 h 505"/>
                <a:gd name="T46" fmla="*/ 153 w 383"/>
                <a:gd name="T47" fmla="*/ 571 h 505"/>
                <a:gd name="T48" fmla="*/ 179 w 383"/>
                <a:gd name="T49" fmla="*/ 557 h 505"/>
                <a:gd name="T50" fmla="*/ 192 w 383"/>
                <a:gd name="T51" fmla="*/ 526 h 505"/>
                <a:gd name="T52" fmla="*/ 167 w 383"/>
                <a:gd name="T53" fmla="*/ 515 h 505"/>
                <a:gd name="T54" fmla="*/ 121 w 383"/>
                <a:gd name="T55" fmla="*/ 526 h 505"/>
                <a:gd name="T56" fmla="*/ 75 w 383"/>
                <a:gd name="T57" fmla="*/ 530 h 505"/>
                <a:gd name="T58" fmla="*/ 30 w 383"/>
                <a:gd name="T59" fmla="*/ 507 h 505"/>
                <a:gd name="T60" fmla="*/ 7 w 383"/>
                <a:gd name="T61" fmla="*/ 454 h 505"/>
                <a:gd name="T62" fmla="*/ 8 w 383"/>
                <a:gd name="T63" fmla="*/ 395 h 505"/>
                <a:gd name="T64" fmla="*/ 34 w 383"/>
                <a:gd name="T65" fmla="*/ 308 h 505"/>
                <a:gd name="T66" fmla="*/ 97 w 383"/>
                <a:gd name="T67" fmla="*/ 217 h 505"/>
                <a:gd name="T68" fmla="*/ 173 w 383"/>
                <a:gd name="T69" fmla="*/ 139 h 505"/>
                <a:gd name="T70" fmla="*/ 215 w 383"/>
                <a:gd name="T71" fmla="*/ 105 h 505"/>
                <a:gd name="T72" fmla="*/ 259 w 383"/>
                <a:gd name="T73" fmla="*/ 73 h 505"/>
                <a:gd name="T74" fmla="*/ 300 w 383"/>
                <a:gd name="T75" fmla="*/ 46 h 505"/>
                <a:gd name="T76" fmla="*/ 328 w 383"/>
                <a:gd name="T77" fmla="*/ 30 h 505"/>
                <a:gd name="T78" fmla="*/ 355 w 383"/>
                <a:gd name="T79" fmla="*/ 19 h 505"/>
                <a:gd name="T80" fmla="*/ 379 w 383"/>
                <a:gd name="T81" fmla="*/ 7 h 505"/>
                <a:gd name="T82" fmla="*/ 399 w 383"/>
                <a:gd name="T83" fmla="*/ 4 h 505"/>
                <a:gd name="T84" fmla="*/ 414 w 383"/>
                <a:gd name="T85" fmla="*/ 2 h 505"/>
                <a:gd name="T86" fmla="*/ 423 w 383"/>
                <a:gd name="T87" fmla="*/ 34 h 505"/>
                <a:gd name="T88" fmla="*/ 405 w 383"/>
                <a:gd name="T89" fmla="*/ 51 h 505"/>
                <a:gd name="T90" fmla="*/ 406 w 383"/>
                <a:gd name="T91" fmla="*/ 51 h 5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83" h="505">
                  <a:moveTo>
                    <a:pt x="359" y="45"/>
                  </a:moveTo>
                  <a:lnTo>
                    <a:pt x="371" y="40"/>
                  </a:lnTo>
                  <a:lnTo>
                    <a:pt x="379" y="34"/>
                  </a:lnTo>
                  <a:lnTo>
                    <a:pt x="383" y="24"/>
                  </a:lnTo>
                  <a:lnTo>
                    <a:pt x="381" y="11"/>
                  </a:lnTo>
                  <a:lnTo>
                    <a:pt x="379" y="5"/>
                  </a:lnTo>
                  <a:lnTo>
                    <a:pt x="375" y="1"/>
                  </a:lnTo>
                  <a:lnTo>
                    <a:pt x="369" y="0"/>
                  </a:lnTo>
                  <a:lnTo>
                    <a:pt x="361" y="0"/>
                  </a:lnTo>
                  <a:lnTo>
                    <a:pt x="354" y="1"/>
                  </a:lnTo>
                  <a:lnTo>
                    <a:pt x="346" y="2"/>
                  </a:lnTo>
                  <a:lnTo>
                    <a:pt x="340" y="5"/>
                  </a:lnTo>
                  <a:lnTo>
                    <a:pt x="335" y="6"/>
                  </a:lnTo>
                  <a:lnTo>
                    <a:pt x="320" y="11"/>
                  </a:lnTo>
                  <a:lnTo>
                    <a:pt x="305" y="17"/>
                  </a:lnTo>
                  <a:lnTo>
                    <a:pt x="290" y="25"/>
                  </a:lnTo>
                  <a:lnTo>
                    <a:pt x="275" y="32"/>
                  </a:lnTo>
                  <a:lnTo>
                    <a:pt x="260" y="40"/>
                  </a:lnTo>
                  <a:lnTo>
                    <a:pt x="246" y="49"/>
                  </a:lnTo>
                  <a:lnTo>
                    <a:pt x="232" y="59"/>
                  </a:lnTo>
                  <a:lnTo>
                    <a:pt x="218" y="68"/>
                  </a:lnTo>
                  <a:lnTo>
                    <a:pt x="204" y="78"/>
                  </a:lnTo>
                  <a:lnTo>
                    <a:pt x="190" y="88"/>
                  </a:lnTo>
                  <a:lnTo>
                    <a:pt x="178" y="99"/>
                  </a:lnTo>
                  <a:lnTo>
                    <a:pt x="165" y="109"/>
                  </a:lnTo>
                  <a:lnTo>
                    <a:pt x="153" y="120"/>
                  </a:lnTo>
                  <a:lnTo>
                    <a:pt x="140" y="132"/>
                  </a:lnTo>
                  <a:lnTo>
                    <a:pt x="127" y="143"/>
                  </a:lnTo>
                  <a:lnTo>
                    <a:pt x="116" y="154"/>
                  </a:lnTo>
                  <a:lnTo>
                    <a:pt x="92" y="178"/>
                  </a:lnTo>
                  <a:lnTo>
                    <a:pt x="71" y="203"/>
                  </a:lnTo>
                  <a:lnTo>
                    <a:pt x="51" y="231"/>
                  </a:lnTo>
                  <a:lnTo>
                    <a:pt x="33" y="260"/>
                  </a:lnTo>
                  <a:lnTo>
                    <a:pt x="19" y="290"/>
                  </a:lnTo>
                  <a:lnTo>
                    <a:pt x="8" y="322"/>
                  </a:lnTo>
                  <a:lnTo>
                    <a:pt x="2" y="354"/>
                  </a:lnTo>
                  <a:lnTo>
                    <a:pt x="0" y="388"/>
                  </a:lnTo>
                  <a:lnTo>
                    <a:pt x="2" y="400"/>
                  </a:lnTo>
                  <a:lnTo>
                    <a:pt x="4" y="412"/>
                  </a:lnTo>
                  <a:lnTo>
                    <a:pt x="8" y="426"/>
                  </a:lnTo>
                  <a:lnTo>
                    <a:pt x="14" y="437"/>
                  </a:lnTo>
                  <a:lnTo>
                    <a:pt x="21" y="449"/>
                  </a:lnTo>
                  <a:lnTo>
                    <a:pt x="29" y="459"/>
                  </a:lnTo>
                  <a:lnTo>
                    <a:pt x="41" y="465"/>
                  </a:lnTo>
                  <a:lnTo>
                    <a:pt x="52" y="470"/>
                  </a:lnTo>
                  <a:lnTo>
                    <a:pt x="58" y="471"/>
                  </a:lnTo>
                  <a:lnTo>
                    <a:pt x="63" y="473"/>
                  </a:lnTo>
                  <a:lnTo>
                    <a:pt x="70" y="473"/>
                  </a:lnTo>
                  <a:lnTo>
                    <a:pt x="76" y="473"/>
                  </a:lnTo>
                  <a:lnTo>
                    <a:pt x="81" y="473"/>
                  </a:lnTo>
                  <a:lnTo>
                    <a:pt x="87" y="471"/>
                  </a:lnTo>
                  <a:lnTo>
                    <a:pt x="92" y="471"/>
                  </a:lnTo>
                  <a:lnTo>
                    <a:pt x="99" y="470"/>
                  </a:lnTo>
                  <a:lnTo>
                    <a:pt x="106" y="469"/>
                  </a:lnTo>
                  <a:lnTo>
                    <a:pt x="114" y="466"/>
                  </a:lnTo>
                  <a:lnTo>
                    <a:pt x="120" y="465"/>
                  </a:lnTo>
                  <a:lnTo>
                    <a:pt x="127" y="464"/>
                  </a:lnTo>
                  <a:lnTo>
                    <a:pt x="129" y="463"/>
                  </a:lnTo>
                  <a:lnTo>
                    <a:pt x="131" y="463"/>
                  </a:lnTo>
                  <a:lnTo>
                    <a:pt x="132" y="463"/>
                  </a:lnTo>
                  <a:lnTo>
                    <a:pt x="134" y="461"/>
                  </a:lnTo>
                  <a:lnTo>
                    <a:pt x="148" y="461"/>
                  </a:lnTo>
                  <a:lnTo>
                    <a:pt x="156" y="464"/>
                  </a:lnTo>
                  <a:lnTo>
                    <a:pt x="160" y="470"/>
                  </a:lnTo>
                  <a:lnTo>
                    <a:pt x="160" y="476"/>
                  </a:lnTo>
                  <a:lnTo>
                    <a:pt x="156" y="484"/>
                  </a:lnTo>
                  <a:lnTo>
                    <a:pt x="151" y="490"/>
                  </a:lnTo>
                  <a:lnTo>
                    <a:pt x="144" y="497"/>
                  </a:lnTo>
                  <a:lnTo>
                    <a:pt x="136" y="500"/>
                  </a:lnTo>
                  <a:lnTo>
                    <a:pt x="134" y="503"/>
                  </a:lnTo>
                  <a:lnTo>
                    <a:pt x="134" y="504"/>
                  </a:lnTo>
                  <a:lnTo>
                    <a:pt x="135" y="505"/>
                  </a:lnTo>
                  <a:lnTo>
                    <a:pt x="139" y="504"/>
                  </a:lnTo>
                  <a:lnTo>
                    <a:pt x="148" y="499"/>
                  </a:lnTo>
                  <a:lnTo>
                    <a:pt x="158" y="493"/>
                  </a:lnTo>
                  <a:lnTo>
                    <a:pt x="168" y="485"/>
                  </a:lnTo>
                  <a:lnTo>
                    <a:pt x="171" y="475"/>
                  </a:lnTo>
                  <a:lnTo>
                    <a:pt x="170" y="466"/>
                  </a:lnTo>
                  <a:lnTo>
                    <a:pt x="165" y="459"/>
                  </a:lnTo>
                  <a:lnTo>
                    <a:pt x="158" y="455"/>
                  </a:lnTo>
                  <a:lnTo>
                    <a:pt x="148" y="455"/>
                  </a:lnTo>
                  <a:lnTo>
                    <a:pt x="134" y="459"/>
                  </a:lnTo>
                  <a:lnTo>
                    <a:pt x="121" y="463"/>
                  </a:lnTo>
                  <a:lnTo>
                    <a:pt x="107" y="466"/>
                  </a:lnTo>
                  <a:lnTo>
                    <a:pt x="94" y="468"/>
                  </a:lnTo>
                  <a:lnTo>
                    <a:pt x="80" y="469"/>
                  </a:lnTo>
                  <a:lnTo>
                    <a:pt x="66" y="469"/>
                  </a:lnTo>
                  <a:lnTo>
                    <a:pt x="53" y="465"/>
                  </a:lnTo>
                  <a:lnTo>
                    <a:pt x="39" y="459"/>
                  </a:lnTo>
                  <a:lnTo>
                    <a:pt x="27" y="449"/>
                  </a:lnTo>
                  <a:lnTo>
                    <a:pt x="17" y="435"/>
                  </a:lnTo>
                  <a:lnTo>
                    <a:pt x="11" y="419"/>
                  </a:lnTo>
                  <a:lnTo>
                    <a:pt x="7" y="402"/>
                  </a:lnTo>
                  <a:lnTo>
                    <a:pt x="5" y="385"/>
                  </a:lnTo>
                  <a:lnTo>
                    <a:pt x="7" y="367"/>
                  </a:lnTo>
                  <a:lnTo>
                    <a:pt x="8" y="349"/>
                  </a:lnTo>
                  <a:lnTo>
                    <a:pt x="11" y="334"/>
                  </a:lnTo>
                  <a:lnTo>
                    <a:pt x="19" y="303"/>
                  </a:lnTo>
                  <a:lnTo>
                    <a:pt x="31" y="273"/>
                  </a:lnTo>
                  <a:lnTo>
                    <a:pt x="46" y="244"/>
                  </a:lnTo>
                  <a:lnTo>
                    <a:pt x="65" y="217"/>
                  </a:lnTo>
                  <a:lnTo>
                    <a:pt x="85" y="192"/>
                  </a:lnTo>
                  <a:lnTo>
                    <a:pt x="106" y="168"/>
                  </a:lnTo>
                  <a:lnTo>
                    <a:pt x="129" y="144"/>
                  </a:lnTo>
                  <a:lnTo>
                    <a:pt x="153" y="123"/>
                  </a:lnTo>
                  <a:lnTo>
                    <a:pt x="165" y="113"/>
                  </a:lnTo>
                  <a:lnTo>
                    <a:pt x="178" y="103"/>
                  </a:lnTo>
                  <a:lnTo>
                    <a:pt x="190" y="93"/>
                  </a:lnTo>
                  <a:lnTo>
                    <a:pt x="203" y="83"/>
                  </a:lnTo>
                  <a:lnTo>
                    <a:pt x="217" y="73"/>
                  </a:lnTo>
                  <a:lnTo>
                    <a:pt x="229" y="64"/>
                  </a:lnTo>
                  <a:lnTo>
                    <a:pt x="243" y="54"/>
                  </a:lnTo>
                  <a:lnTo>
                    <a:pt x="257" y="45"/>
                  </a:lnTo>
                  <a:lnTo>
                    <a:pt x="265" y="40"/>
                  </a:lnTo>
                  <a:lnTo>
                    <a:pt x="273" y="36"/>
                  </a:lnTo>
                  <a:lnTo>
                    <a:pt x="281" y="31"/>
                  </a:lnTo>
                  <a:lnTo>
                    <a:pt x="290" y="27"/>
                  </a:lnTo>
                  <a:lnTo>
                    <a:pt x="297" y="24"/>
                  </a:lnTo>
                  <a:lnTo>
                    <a:pt x="306" y="20"/>
                  </a:lnTo>
                  <a:lnTo>
                    <a:pt x="314" y="16"/>
                  </a:lnTo>
                  <a:lnTo>
                    <a:pt x="322" y="12"/>
                  </a:lnTo>
                  <a:lnTo>
                    <a:pt x="329" y="10"/>
                  </a:lnTo>
                  <a:lnTo>
                    <a:pt x="335" y="7"/>
                  </a:lnTo>
                  <a:lnTo>
                    <a:pt x="341" y="6"/>
                  </a:lnTo>
                  <a:lnTo>
                    <a:pt x="348" y="4"/>
                  </a:lnTo>
                  <a:lnTo>
                    <a:pt x="353" y="4"/>
                  </a:lnTo>
                  <a:lnTo>
                    <a:pt x="358" y="4"/>
                  </a:lnTo>
                  <a:lnTo>
                    <a:pt x="361" y="4"/>
                  </a:lnTo>
                  <a:lnTo>
                    <a:pt x="366" y="2"/>
                  </a:lnTo>
                  <a:lnTo>
                    <a:pt x="378" y="11"/>
                  </a:lnTo>
                  <a:lnTo>
                    <a:pt x="380" y="20"/>
                  </a:lnTo>
                  <a:lnTo>
                    <a:pt x="374" y="31"/>
                  </a:lnTo>
                  <a:lnTo>
                    <a:pt x="359" y="44"/>
                  </a:lnTo>
                  <a:lnTo>
                    <a:pt x="358" y="44"/>
                  </a:lnTo>
                  <a:lnTo>
                    <a:pt x="358" y="45"/>
                  </a:lnTo>
                  <a:lnTo>
                    <a:pt x="359"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42" name="Freeform 53"/>
            <p:cNvSpPr>
              <a:spLocks/>
            </p:cNvSpPr>
            <p:nvPr/>
          </p:nvSpPr>
          <p:spPr bwMode="auto">
            <a:xfrm flipH="1">
              <a:off x="913" y="2806"/>
              <a:ext cx="152" cy="149"/>
            </a:xfrm>
            <a:custGeom>
              <a:avLst/>
              <a:gdLst>
                <a:gd name="T0" fmla="*/ 158 w 146"/>
                <a:gd name="T1" fmla="*/ 3 h 143"/>
                <a:gd name="T2" fmla="*/ 160 w 146"/>
                <a:gd name="T3" fmla="*/ 26 h 143"/>
                <a:gd name="T4" fmla="*/ 157 w 146"/>
                <a:gd name="T5" fmla="*/ 48 h 143"/>
                <a:gd name="T6" fmla="*/ 147 w 146"/>
                <a:gd name="T7" fmla="*/ 66 h 143"/>
                <a:gd name="T8" fmla="*/ 128 w 146"/>
                <a:gd name="T9" fmla="*/ 80 h 143"/>
                <a:gd name="T10" fmla="*/ 121 w 146"/>
                <a:gd name="T11" fmla="*/ 82 h 143"/>
                <a:gd name="T12" fmla="*/ 113 w 146"/>
                <a:gd name="T13" fmla="*/ 85 h 143"/>
                <a:gd name="T14" fmla="*/ 107 w 146"/>
                <a:gd name="T15" fmla="*/ 88 h 143"/>
                <a:gd name="T16" fmla="*/ 100 w 146"/>
                <a:gd name="T17" fmla="*/ 90 h 143"/>
                <a:gd name="T18" fmla="*/ 92 w 146"/>
                <a:gd name="T19" fmla="*/ 93 h 143"/>
                <a:gd name="T20" fmla="*/ 85 w 146"/>
                <a:gd name="T21" fmla="*/ 97 h 143"/>
                <a:gd name="T22" fmla="*/ 78 w 146"/>
                <a:gd name="T23" fmla="*/ 99 h 143"/>
                <a:gd name="T24" fmla="*/ 72 w 146"/>
                <a:gd name="T25" fmla="*/ 102 h 143"/>
                <a:gd name="T26" fmla="*/ 60 w 146"/>
                <a:gd name="T27" fmla="*/ 107 h 143"/>
                <a:gd name="T28" fmla="*/ 52 w 146"/>
                <a:gd name="T29" fmla="*/ 113 h 143"/>
                <a:gd name="T30" fmla="*/ 44 w 146"/>
                <a:gd name="T31" fmla="*/ 120 h 143"/>
                <a:gd name="T32" fmla="*/ 32 w 146"/>
                <a:gd name="T33" fmla="*/ 126 h 143"/>
                <a:gd name="T34" fmla="*/ 25 w 146"/>
                <a:gd name="T35" fmla="*/ 134 h 143"/>
                <a:gd name="T36" fmla="*/ 17 w 146"/>
                <a:gd name="T37" fmla="*/ 141 h 143"/>
                <a:gd name="T38" fmla="*/ 8 w 146"/>
                <a:gd name="T39" fmla="*/ 150 h 143"/>
                <a:gd name="T40" fmla="*/ 2 w 146"/>
                <a:gd name="T41" fmla="*/ 158 h 143"/>
                <a:gd name="T42" fmla="*/ 0 w 146"/>
                <a:gd name="T43" fmla="*/ 162 h 143"/>
                <a:gd name="T44" fmla="*/ 2 w 146"/>
                <a:gd name="T45" fmla="*/ 162 h 143"/>
                <a:gd name="T46" fmla="*/ 3 w 146"/>
                <a:gd name="T47" fmla="*/ 162 h 143"/>
                <a:gd name="T48" fmla="*/ 5 w 146"/>
                <a:gd name="T49" fmla="*/ 159 h 143"/>
                <a:gd name="T50" fmla="*/ 16 w 146"/>
                <a:gd name="T51" fmla="*/ 150 h 143"/>
                <a:gd name="T52" fmla="*/ 25 w 146"/>
                <a:gd name="T53" fmla="*/ 141 h 143"/>
                <a:gd name="T54" fmla="*/ 32 w 146"/>
                <a:gd name="T55" fmla="*/ 132 h 143"/>
                <a:gd name="T56" fmla="*/ 44 w 146"/>
                <a:gd name="T57" fmla="*/ 126 h 143"/>
                <a:gd name="T58" fmla="*/ 54 w 146"/>
                <a:gd name="T59" fmla="*/ 119 h 143"/>
                <a:gd name="T60" fmla="*/ 64 w 146"/>
                <a:gd name="T61" fmla="*/ 113 h 143"/>
                <a:gd name="T62" fmla="*/ 76 w 146"/>
                <a:gd name="T63" fmla="*/ 107 h 143"/>
                <a:gd name="T64" fmla="*/ 87 w 146"/>
                <a:gd name="T65" fmla="*/ 102 h 143"/>
                <a:gd name="T66" fmla="*/ 94 w 146"/>
                <a:gd name="T67" fmla="*/ 100 h 143"/>
                <a:gd name="T68" fmla="*/ 102 w 146"/>
                <a:gd name="T69" fmla="*/ 99 h 143"/>
                <a:gd name="T70" fmla="*/ 108 w 146"/>
                <a:gd name="T71" fmla="*/ 97 h 143"/>
                <a:gd name="T72" fmla="*/ 115 w 146"/>
                <a:gd name="T73" fmla="*/ 93 h 143"/>
                <a:gd name="T74" fmla="*/ 122 w 146"/>
                <a:gd name="T75" fmla="*/ 90 h 143"/>
                <a:gd name="T76" fmla="*/ 128 w 146"/>
                <a:gd name="T77" fmla="*/ 86 h 143"/>
                <a:gd name="T78" fmla="*/ 134 w 146"/>
                <a:gd name="T79" fmla="*/ 84 h 143"/>
                <a:gd name="T80" fmla="*/ 140 w 146"/>
                <a:gd name="T81" fmla="*/ 80 h 143"/>
                <a:gd name="T82" fmla="*/ 154 w 146"/>
                <a:gd name="T83" fmla="*/ 63 h 143"/>
                <a:gd name="T84" fmla="*/ 162 w 146"/>
                <a:gd name="T85" fmla="*/ 45 h 143"/>
                <a:gd name="T86" fmla="*/ 164 w 146"/>
                <a:gd name="T87" fmla="*/ 24 h 143"/>
                <a:gd name="T88" fmla="*/ 162 w 146"/>
                <a:gd name="T89" fmla="*/ 0 h 143"/>
                <a:gd name="T90" fmla="*/ 160 w 146"/>
                <a:gd name="T91" fmla="*/ 0 h 143"/>
                <a:gd name="T92" fmla="*/ 159 w 146"/>
                <a:gd name="T93" fmla="*/ 0 h 143"/>
                <a:gd name="T94" fmla="*/ 158 w 146"/>
                <a:gd name="T95" fmla="*/ 2 h 143"/>
                <a:gd name="T96" fmla="*/ 158 w 146"/>
                <a:gd name="T97" fmla="*/ 3 h 143"/>
                <a:gd name="T98" fmla="*/ 158 w 146"/>
                <a:gd name="T99" fmla="*/ 3 h 1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46" h="143">
                  <a:moveTo>
                    <a:pt x="140" y="3"/>
                  </a:moveTo>
                  <a:lnTo>
                    <a:pt x="142" y="23"/>
                  </a:lnTo>
                  <a:lnTo>
                    <a:pt x="139" y="42"/>
                  </a:lnTo>
                  <a:lnTo>
                    <a:pt x="130" y="58"/>
                  </a:lnTo>
                  <a:lnTo>
                    <a:pt x="113" y="71"/>
                  </a:lnTo>
                  <a:lnTo>
                    <a:pt x="107" y="73"/>
                  </a:lnTo>
                  <a:lnTo>
                    <a:pt x="101" y="76"/>
                  </a:lnTo>
                  <a:lnTo>
                    <a:pt x="95" y="78"/>
                  </a:lnTo>
                  <a:lnTo>
                    <a:pt x="88" y="80"/>
                  </a:lnTo>
                  <a:lnTo>
                    <a:pt x="82" y="82"/>
                  </a:lnTo>
                  <a:lnTo>
                    <a:pt x="76" y="85"/>
                  </a:lnTo>
                  <a:lnTo>
                    <a:pt x="69" y="87"/>
                  </a:lnTo>
                  <a:lnTo>
                    <a:pt x="63" y="90"/>
                  </a:lnTo>
                  <a:lnTo>
                    <a:pt x="54" y="95"/>
                  </a:lnTo>
                  <a:lnTo>
                    <a:pt x="46" y="100"/>
                  </a:lnTo>
                  <a:lnTo>
                    <a:pt x="38" y="106"/>
                  </a:lnTo>
                  <a:lnTo>
                    <a:pt x="29" y="111"/>
                  </a:lnTo>
                  <a:lnTo>
                    <a:pt x="22" y="119"/>
                  </a:lnTo>
                  <a:lnTo>
                    <a:pt x="14" y="125"/>
                  </a:lnTo>
                  <a:lnTo>
                    <a:pt x="8" y="132"/>
                  </a:lnTo>
                  <a:lnTo>
                    <a:pt x="2" y="140"/>
                  </a:lnTo>
                  <a:lnTo>
                    <a:pt x="0" y="143"/>
                  </a:lnTo>
                  <a:lnTo>
                    <a:pt x="2" y="143"/>
                  </a:lnTo>
                  <a:lnTo>
                    <a:pt x="3" y="143"/>
                  </a:lnTo>
                  <a:lnTo>
                    <a:pt x="5" y="141"/>
                  </a:lnTo>
                  <a:lnTo>
                    <a:pt x="13" y="132"/>
                  </a:lnTo>
                  <a:lnTo>
                    <a:pt x="22" y="125"/>
                  </a:lnTo>
                  <a:lnTo>
                    <a:pt x="29" y="117"/>
                  </a:lnTo>
                  <a:lnTo>
                    <a:pt x="38" y="111"/>
                  </a:lnTo>
                  <a:lnTo>
                    <a:pt x="48" y="105"/>
                  </a:lnTo>
                  <a:lnTo>
                    <a:pt x="57" y="100"/>
                  </a:lnTo>
                  <a:lnTo>
                    <a:pt x="67" y="95"/>
                  </a:lnTo>
                  <a:lnTo>
                    <a:pt x="78" y="90"/>
                  </a:lnTo>
                  <a:lnTo>
                    <a:pt x="83" y="88"/>
                  </a:lnTo>
                  <a:lnTo>
                    <a:pt x="90" y="87"/>
                  </a:lnTo>
                  <a:lnTo>
                    <a:pt x="96" y="85"/>
                  </a:lnTo>
                  <a:lnTo>
                    <a:pt x="102" y="82"/>
                  </a:lnTo>
                  <a:lnTo>
                    <a:pt x="108" y="80"/>
                  </a:lnTo>
                  <a:lnTo>
                    <a:pt x="113" y="77"/>
                  </a:lnTo>
                  <a:lnTo>
                    <a:pt x="119" y="75"/>
                  </a:lnTo>
                  <a:lnTo>
                    <a:pt x="124" y="71"/>
                  </a:lnTo>
                  <a:lnTo>
                    <a:pt x="136" y="56"/>
                  </a:lnTo>
                  <a:lnTo>
                    <a:pt x="144" y="39"/>
                  </a:lnTo>
                  <a:lnTo>
                    <a:pt x="146" y="21"/>
                  </a:lnTo>
                  <a:lnTo>
                    <a:pt x="144" y="0"/>
                  </a:lnTo>
                  <a:lnTo>
                    <a:pt x="142" y="0"/>
                  </a:lnTo>
                  <a:lnTo>
                    <a:pt x="141" y="0"/>
                  </a:lnTo>
                  <a:lnTo>
                    <a:pt x="140" y="2"/>
                  </a:lnTo>
                  <a:lnTo>
                    <a:pt x="14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43" name="Freeform 54"/>
            <p:cNvSpPr>
              <a:spLocks/>
            </p:cNvSpPr>
            <p:nvPr/>
          </p:nvSpPr>
          <p:spPr bwMode="auto">
            <a:xfrm flipH="1">
              <a:off x="954" y="2844"/>
              <a:ext cx="124" cy="125"/>
            </a:xfrm>
            <a:custGeom>
              <a:avLst/>
              <a:gdLst>
                <a:gd name="T0" fmla="*/ 133 w 119"/>
                <a:gd name="T1" fmla="*/ 0 h 120"/>
                <a:gd name="T2" fmla="*/ 116 w 119"/>
                <a:gd name="T3" fmla="*/ 0 h 120"/>
                <a:gd name="T4" fmla="*/ 100 w 119"/>
                <a:gd name="T5" fmla="*/ 2 h 120"/>
                <a:gd name="T6" fmla="*/ 83 w 119"/>
                <a:gd name="T7" fmla="*/ 6 h 120"/>
                <a:gd name="T8" fmla="*/ 69 w 119"/>
                <a:gd name="T9" fmla="*/ 11 h 120"/>
                <a:gd name="T10" fmla="*/ 52 w 119"/>
                <a:gd name="T11" fmla="*/ 20 h 120"/>
                <a:gd name="T12" fmla="*/ 38 w 119"/>
                <a:gd name="T13" fmla="*/ 29 h 120"/>
                <a:gd name="T14" fmla="*/ 25 w 119"/>
                <a:gd name="T15" fmla="*/ 42 h 120"/>
                <a:gd name="T16" fmla="*/ 17 w 119"/>
                <a:gd name="T17" fmla="*/ 53 h 120"/>
                <a:gd name="T18" fmla="*/ 3 w 119"/>
                <a:gd name="T19" fmla="*/ 75 h 120"/>
                <a:gd name="T20" fmla="*/ 0 w 119"/>
                <a:gd name="T21" fmla="*/ 98 h 120"/>
                <a:gd name="T22" fmla="*/ 3 w 119"/>
                <a:gd name="T23" fmla="*/ 119 h 120"/>
                <a:gd name="T24" fmla="*/ 22 w 119"/>
                <a:gd name="T25" fmla="*/ 135 h 120"/>
                <a:gd name="T26" fmla="*/ 24 w 119"/>
                <a:gd name="T27" fmla="*/ 135 h 120"/>
                <a:gd name="T28" fmla="*/ 24 w 119"/>
                <a:gd name="T29" fmla="*/ 133 h 120"/>
                <a:gd name="T30" fmla="*/ 24 w 119"/>
                <a:gd name="T31" fmla="*/ 129 h 120"/>
                <a:gd name="T32" fmla="*/ 23 w 119"/>
                <a:gd name="T33" fmla="*/ 127 h 120"/>
                <a:gd name="T34" fmla="*/ 9 w 119"/>
                <a:gd name="T35" fmla="*/ 102 h 120"/>
                <a:gd name="T36" fmla="*/ 9 w 119"/>
                <a:gd name="T37" fmla="*/ 80 h 120"/>
                <a:gd name="T38" fmla="*/ 20 w 119"/>
                <a:gd name="T39" fmla="*/ 60 h 120"/>
                <a:gd name="T40" fmla="*/ 38 w 119"/>
                <a:gd name="T41" fmla="*/ 43 h 120"/>
                <a:gd name="T42" fmla="*/ 60 w 119"/>
                <a:gd name="T43" fmla="*/ 28 h 120"/>
                <a:gd name="T44" fmla="*/ 85 w 119"/>
                <a:gd name="T45" fmla="*/ 18 h 120"/>
                <a:gd name="T46" fmla="*/ 111 w 119"/>
                <a:gd name="T47" fmla="*/ 7 h 120"/>
                <a:gd name="T48" fmla="*/ 133 w 119"/>
                <a:gd name="T49" fmla="*/ 3 h 120"/>
                <a:gd name="T50" fmla="*/ 134 w 119"/>
                <a:gd name="T51" fmla="*/ 3 h 120"/>
                <a:gd name="T52" fmla="*/ 134 w 119"/>
                <a:gd name="T53" fmla="*/ 1 h 120"/>
                <a:gd name="T54" fmla="*/ 134 w 119"/>
                <a:gd name="T55" fmla="*/ 0 h 120"/>
                <a:gd name="T56" fmla="*/ 133 w 119"/>
                <a:gd name="T57" fmla="*/ 0 h 120"/>
                <a:gd name="T58" fmla="*/ 133 w 119"/>
                <a:gd name="T59" fmla="*/ 0 h 12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19" h="120">
                  <a:moveTo>
                    <a:pt x="118" y="0"/>
                  </a:moveTo>
                  <a:lnTo>
                    <a:pt x="103" y="0"/>
                  </a:lnTo>
                  <a:lnTo>
                    <a:pt x="88" y="2"/>
                  </a:lnTo>
                  <a:lnTo>
                    <a:pt x="74" y="6"/>
                  </a:lnTo>
                  <a:lnTo>
                    <a:pt x="60" y="11"/>
                  </a:lnTo>
                  <a:lnTo>
                    <a:pt x="46" y="17"/>
                  </a:lnTo>
                  <a:lnTo>
                    <a:pt x="34" y="26"/>
                  </a:lnTo>
                  <a:lnTo>
                    <a:pt x="22" y="36"/>
                  </a:lnTo>
                  <a:lnTo>
                    <a:pt x="14" y="47"/>
                  </a:lnTo>
                  <a:lnTo>
                    <a:pt x="3" y="66"/>
                  </a:lnTo>
                  <a:lnTo>
                    <a:pt x="0" y="86"/>
                  </a:lnTo>
                  <a:lnTo>
                    <a:pt x="3" y="105"/>
                  </a:lnTo>
                  <a:lnTo>
                    <a:pt x="19" y="120"/>
                  </a:lnTo>
                  <a:lnTo>
                    <a:pt x="21" y="120"/>
                  </a:lnTo>
                  <a:lnTo>
                    <a:pt x="21" y="118"/>
                  </a:lnTo>
                  <a:lnTo>
                    <a:pt x="21" y="114"/>
                  </a:lnTo>
                  <a:lnTo>
                    <a:pt x="20" y="112"/>
                  </a:lnTo>
                  <a:lnTo>
                    <a:pt x="9" y="90"/>
                  </a:lnTo>
                  <a:lnTo>
                    <a:pt x="9" y="71"/>
                  </a:lnTo>
                  <a:lnTo>
                    <a:pt x="17" y="54"/>
                  </a:lnTo>
                  <a:lnTo>
                    <a:pt x="34" y="37"/>
                  </a:lnTo>
                  <a:lnTo>
                    <a:pt x="54" y="25"/>
                  </a:lnTo>
                  <a:lnTo>
                    <a:pt x="76" y="15"/>
                  </a:lnTo>
                  <a:lnTo>
                    <a:pt x="99" y="7"/>
                  </a:lnTo>
                  <a:lnTo>
                    <a:pt x="118" y="3"/>
                  </a:lnTo>
                  <a:lnTo>
                    <a:pt x="119" y="3"/>
                  </a:lnTo>
                  <a:lnTo>
                    <a:pt x="119" y="1"/>
                  </a:lnTo>
                  <a:lnTo>
                    <a:pt x="119" y="0"/>
                  </a:lnTo>
                  <a:lnTo>
                    <a:pt x="11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44" name="Freeform 55"/>
            <p:cNvSpPr>
              <a:spLocks/>
            </p:cNvSpPr>
            <p:nvPr/>
          </p:nvSpPr>
          <p:spPr bwMode="auto">
            <a:xfrm flipH="1">
              <a:off x="965" y="2881"/>
              <a:ext cx="92" cy="67"/>
            </a:xfrm>
            <a:custGeom>
              <a:avLst/>
              <a:gdLst>
                <a:gd name="T0" fmla="*/ 96 w 88"/>
                <a:gd name="T1" fmla="*/ 1 h 64"/>
                <a:gd name="T2" fmla="*/ 91 w 88"/>
                <a:gd name="T3" fmla="*/ 14 h 64"/>
                <a:gd name="T4" fmla="*/ 85 w 88"/>
                <a:gd name="T5" fmla="*/ 25 h 64"/>
                <a:gd name="T6" fmla="*/ 77 w 88"/>
                <a:gd name="T7" fmla="*/ 38 h 64"/>
                <a:gd name="T8" fmla="*/ 69 w 88"/>
                <a:gd name="T9" fmla="*/ 46 h 64"/>
                <a:gd name="T10" fmla="*/ 61 w 88"/>
                <a:gd name="T11" fmla="*/ 54 h 64"/>
                <a:gd name="T12" fmla="*/ 51 w 88"/>
                <a:gd name="T13" fmla="*/ 63 h 64"/>
                <a:gd name="T14" fmla="*/ 41 w 88"/>
                <a:gd name="T15" fmla="*/ 66 h 64"/>
                <a:gd name="T16" fmla="*/ 28 w 88"/>
                <a:gd name="T17" fmla="*/ 67 h 64"/>
                <a:gd name="T18" fmla="*/ 23 w 88"/>
                <a:gd name="T19" fmla="*/ 67 h 64"/>
                <a:gd name="T20" fmla="*/ 18 w 88"/>
                <a:gd name="T21" fmla="*/ 66 h 64"/>
                <a:gd name="T22" fmla="*/ 9 w 88"/>
                <a:gd name="T23" fmla="*/ 64 h 64"/>
                <a:gd name="T24" fmla="*/ 4 w 88"/>
                <a:gd name="T25" fmla="*/ 63 h 64"/>
                <a:gd name="T26" fmla="*/ 1 w 88"/>
                <a:gd name="T27" fmla="*/ 63 h 64"/>
                <a:gd name="T28" fmla="*/ 0 w 88"/>
                <a:gd name="T29" fmla="*/ 64 h 64"/>
                <a:gd name="T30" fmla="*/ 0 w 88"/>
                <a:gd name="T31" fmla="*/ 66 h 64"/>
                <a:gd name="T32" fmla="*/ 1 w 88"/>
                <a:gd name="T33" fmla="*/ 67 h 64"/>
                <a:gd name="T34" fmla="*/ 7 w 88"/>
                <a:gd name="T35" fmla="*/ 68 h 64"/>
                <a:gd name="T36" fmla="*/ 15 w 88"/>
                <a:gd name="T37" fmla="*/ 71 h 64"/>
                <a:gd name="T38" fmla="*/ 22 w 88"/>
                <a:gd name="T39" fmla="*/ 72 h 64"/>
                <a:gd name="T40" fmla="*/ 28 w 88"/>
                <a:gd name="T41" fmla="*/ 73 h 64"/>
                <a:gd name="T42" fmla="*/ 35 w 88"/>
                <a:gd name="T43" fmla="*/ 73 h 64"/>
                <a:gd name="T44" fmla="*/ 44 w 88"/>
                <a:gd name="T45" fmla="*/ 72 h 64"/>
                <a:gd name="T46" fmla="*/ 50 w 88"/>
                <a:gd name="T47" fmla="*/ 71 h 64"/>
                <a:gd name="T48" fmla="*/ 55 w 88"/>
                <a:gd name="T49" fmla="*/ 68 h 64"/>
                <a:gd name="T50" fmla="*/ 65 w 88"/>
                <a:gd name="T51" fmla="*/ 63 h 64"/>
                <a:gd name="T52" fmla="*/ 72 w 88"/>
                <a:gd name="T53" fmla="*/ 55 h 64"/>
                <a:gd name="T54" fmla="*/ 78 w 88"/>
                <a:gd name="T55" fmla="*/ 48 h 64"/>
                <a:gd name="T56" fmla="*/ 85 w 88"/>
                <a:gd name="T57" fmla="*/ 40 h 64"/>
                <a:gd name="T58" fmla="*/ 90 w 88"/>
                <a:gd name="T59" fmla="*/ 30 h 64"/>
                <a:gd name="T60" fmla="*/ 94 w 88"/>
                <a:gd name="T61" fmla="*/ 22 h 64"/>
                <a:gd name="T62" fmla="*/ 97 w 88"/>
                <a:gd name="T63" fmla="*/ 10 h 64"/>
                <a:gd name="T64" fmla="*/ 100 w 88"/>
                <a:gd name="T65" fmla="*/ 1 h 64"/>
                <a:gd name="T66" fmla="*/ 100 w 88"/>
                <a:gd name="T67" fmla="*/ 0 h 64"/>
                <a:gd name="T68" fmla="*/ 99 w 88"/>
                <a:gd name="T69" fmla="*/ 0 h 64"/>
                <a:gd name="T70" fmla="*/ 97 w 88"/>
                <a:gd name="T71" fmla="*/ 0 h 64"/>
                <a:gd name="T72" fmla="*/ 96 w 88"/>
                <a:gd name="T73" fmla="*/ 1 h 64"/>
                <a:gd name="T74" fmla="*/ 96 w 88"/>
                <a:gd name="T75" fmla="*/ 1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8" h="64">
                  <a:moveTo>
                    <a:pt x="84" y="1"/>
                  </a:moveTo>
                  <a:lnTo>
                    <a:pt x="79" y="11"/>
                  </a:lnTo>
                  <a:lnTo>
                    <a:pt x="74" y="22"/>
                  </a:lnTo>
                  <a:lnTo>
                    <a:pt x="68" y="32"/>
                  </a:lnTo>
                  <a:lnTo>
                    <a:pt x="60" y="40"/>
                  </a:lnTo>
                  <a:lnTo>
                    <a:pt x="53" y="48"/>
                  </a:lnTo>
                  <a:lnTo>
                    <a:pt x="45" y="54"/>
                  </a:lnTo>
                  <a:lnTo>
                    <a:pt x="35" y="57"/>
                  </a:lnTo>
                  <a:lnTo>
                    <a:pt x="25" y="58"/>
                  </a:lnTo>
                  <a:lnTo>
                    <a:pt x="20" y="58"/>
                  </a:lnTo>
                  <a:lnTo>
                    <a:pt x="15" y="57"/>
                  </a:lnTo>
                  <a:lnTo>
                    <a:pt x="9" y="55"/>
                  </a:lnTo>
                  <a:lnTo>
                    <a:pt x="4" y="54"/>
                  </a:lnTo>
                  <a:lnTo>
                    <a:pt x="1" y="54"/>
                  </a:lnTo>
                  <a:lnTo>
                    <a:pt x="0" y="55"/>
                  </a:lnTo>
                  <a:lnTo>
                    <a:pt x="0" y="57"/>
                  </a:lnTo>
                  <a:lnTo>
                    <a:pt x="1" y="58"/>
                  </a:lnTo>
                  <a:lnTo>
                    <a:pt x="7" y="59"/>
                  </a:lnTo>
                  <a:lnTo>
                    <a:pt x="12" y="62"/>
                  </a:lnTo>
                  <a:lnTo>
                    <a:pt x="19" y="63"/>
                  </a:lnTo>
                  <a:lnTo>
                    <a:pt x="25" y="64"/>
                  </a:lnTo>
                  <a:lnTo>
                    <a:pt x="31" y="64"/>
                  </a:lnTo>
                  <a:lnTo>
                    <a:pt x="38" y="63"/>
                  </a:lnTo>
                  <a:lnTo>
                    <a:pt x="44" y="62"/>
                  </a:lnTo>
                  <a:lnTo>
                    <a:pt x="49" y="59"/>
                  </a:lnTo>
                  <a:lnTo>
                    <a:pt x="56" y="54"/>
                  </a:lnTo>
                  <a:lnTo>
                    <a:pt x="63" y="49"/>
                  </a:lnTo>
                  <a:lnTo>
                    <a:pt x="69" y="42"/>
                  </a:lnTo>
                  <a:lnTo>
                    <a:pt x="74" y="34"/>
                  </a:lnTo>
                  <a:lnTo>
                    <a:pt x="78" y="27"/>
                  </a:lnTo>
                  <a:lnTo>
                    <a:pt x="82" y="19"/>
                  </a:lnTo>
                  <a:lnTo>
                    <a:pt x="85" y="10"/>
                  </a:lnTo>
                  <a:lnTo>
                    <a:pt x="88" y="1"/>
                  </a:lnTo>
                  <a:lnTo>
                    <a:pt x="88" y="0"/>
                  </a:lnTo>
                  <a:lnTo>
                    <a:pt x="87" y="0"/>
                  </a:lnTo>
                  <a:lnTo>
                    <a:pt x="85" y="0"/>
                  </a:lnTo>
                  <a:lnTo>
                    <a:pt x="84"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45" name="Freeform 56"/>
            <p:cNvSpPr>
              <a:spLocks/>
            </p:cNvSpPr>
            <p:nvPr/>
          </p:nvSpPr>
          <p:spPr bwMode="auto">
            <a:xfrm flipH="1">
              <a:off x="1063" y="2889"/>
              <a:ext cx="101" cy="23"/>
            </a:xfrm>
            <a:custGeom>
              <a:avLst/>
              <a:gdLst>
                <a:gd name="T0" fmla="*/ 106 w 97"/>
                <a:gd name="T1" fmla="*/ 0 h 22"/>
                <a:gd name="T2" fmla="*/ 91 w 97"/>
                <a:gd name="T3" fmla="*/ 0 h 22"/>
                <a:gd name="T4" fmla="*/ 79 w 97"/>
                <a:gd name="T5" fmla="*/ 0 h 22"/>
                <a:gd name="T6" fmla="*/ 65 w 97"/>
                <a:gd name="T7" fmla="*/ 0 h 22"/>
                <a:gd name="T8" fmla="*/ 51 w 97"/>
                <a:gd name="T9" fmla="*/ 1 h 22"/>
                <a:gd name="T10" fmla="*/ 35 w 97"/>
                <a:gd name="T11" fmla="*/ 3 h 22"/>
                <a:gd name="T12" fmla="*/ 24 w 97"/>
                <a:gd name="T13" fmla="*/ 6 h 22"/>
                <a:gd name="T14" fmla="*/ 10 w 97"/>
                <a:gd name="T15" fmla="*/ 14 h 22"/>
                <a:gd name="T16" fmla="*/ 0 w 97"/>
                <a:gd name="T17" fmla="*/ 22 h 22"/>
                <a:gd name="T18" fmla="*/ 0 w 97"/>
                <a:gd name="T19" fmla="*/ 23 h 22"/>
                <a:gd name="T20" fmla="*/ 2 w 97"/>
                <a:gd name="T21" fmla="*/ 25 h 22"/>
                <a:gd name="T22" fmla="*/ 5 w 97"/>
                <a:gd name="T23" fmla="*/ 25 h 22"/>
                <a:gd name="T24" fmla="*/ 6 w 97"/>
                <a:gd name="T25" fmla="*/ 25 h 22"/>
                <a:gd name="T26" fmla="*/ 11 w 97"/>
                <a:gd name="T27" fmla="*/ 23 h 22"/>
                <a:gd name="T28" fmla="*/ 20 w 97"/>
                <a:gd name="T29" fmla="*/ 20 h 22"/>
                <a:gd name="T30" fmla="*/ 25 w 97"/>
                <a:gd name="T31" fmla="*/ 18 h 22"/>
                <a:gd name="T32" fmla="*/ 30 w 97"/>
                <a:gd name="T33" fmla="*/ 17 h 22"/>
                <a:gd name="T34" fmla="*/ 35 w 97"/>
                <a:gd name="T35" fmla="*/ 14 h 22"/>
                <a:gd name="T36" fmla="*/ 45 w 97"/>
                <a:gd name="T37" fmla="*/ 10 h 22"/>
                <a:gd name="T38" fmla="*/ 50 w 97"/>
                <a:gd name="T39" fmla="*/ 7 h 22"/>
                <a:gd name="T40" fmla="*/ 56 w 97"/>
                <a:gd name="T41" fmla="*/ 6 h 22"/>
                <a:gd name="T42" fmla="*/ 62 w 97"/>
                <a:gd name="T43" fmla="*/ 5 h 22"/>
                <a:gd name="T44" fmla="*/ 70 w 97"/>
                <a:gd name="T45" fmla="*/ 3 h 22"/>
                <a:gd name="T46" fmla="*/ 77 w 97"/>
                <a:gd name="T47" fmla="*/ 3 h 22"/>
                <a:gd name="T48" fmla="*/ 82 w 97"/>
                <a:gd name="T49" fmla="*/ 2 h 22"/>
                <a:gd name="T50" fmla="*/ 89 w 97"/>
                <a:gd name="T51" fmla="*/ 2 h 22"/>
                <a:gd name="T52" fmla="*/ 95 w 97"/>
                <a:gd name="T53" fmla="*/ 2 h 22"/>
                <a:gd name="T54" fmla="*/ 102 w 97"/>
                <a:gd name="T55" fmla="*/ 2 h 22"/>
                <a:gd name="T56" fmla="*/ 107 w 97"/>
                <a:gd name="T57" fmla="*/ 2 h 22"/>
                <a:gd name="T58" fmla="*/ 109 w 97"/>
                <a:gd name="T59" fmla="*/ 2 h 22"/>
                <a:gd name="T60" fmla="*/ 107 w 97"/>
                <a:gd name="T61" fmla="*/ 1 h 22"/>
                <a:gd name="T62" fmla="*/ 106 w 97"/>
                <a:gd name="T63" fmla="*/ 0 h 22"/>
                <a:gd name="T64" fmla="*/ 106 w 97"/>
                <a:gd name="T65" fmla="*/ 0 h 22"/>
                <a:gd name="T66" fmla="*/ 106 w 97"/>
                <a:gd name="T67" fmla="*/ 0 h 2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7" h="22">
                  <a:moveTo>
                    <a:pt x="94" y="0"/>
                  </a:moveTo>
                  <a:lnTo>
                    <a:pt x="81" y="0"/>
                  </a:lnTo>
                  <a:lnTo>
                    <a:pt x="70" y="0"/>
                  </a:lnTo>
                  <a:lnTo>
                    <a:pt x="58" y="0"/>
                  </a:lnTo>
                  <a:lnTo>
                    <a:pt x="45" y="1"/>
                  </a:lnTo>
                  <a:lnTo>
                    <a:pt x="32" y="3"/>
                  </a:lnTo>
                  <a:lnTo>
                    <a:pt x="21" y="6"/>
                  </a:lnTo>
                  <a:lnTo>
                    <a:pt x="10" y="11"/>
                  </a:lnTo>
                  <a:lnTo>
                    <a:pt x="0" y="19"/>
                  </a:lnTo>
                  <a:lnTo>
                    <a:pt x="0" y="20"/>
                  </a:lnTo>
                  <a:lnTo>
                    <a:pt x="2" y="22"/>
                  </a:lnTo>
                  <a:lnTo>
                    <a:pt x="5" y="22"/>
                  </a:lnTo>
                  <a:lnTo>
                    <a:pt x="6" y="22"/>
                  </a:lnTo>
                  <a:lnTo>
                    <a:pt x="11" y="20"/>
                  </a:lnTo>
                  <a:lnTo>
                    <a:pt x="17" y="17"/>
                  </a:lnTo>
                  <a:lnTo>
                    <a:pt x="22" y="15"/>
                  </a:lnTo>
                  <a:lnTo>
                    <a:pt x="27" y="14"/>
                  </a:lnTo>
                  <a:lnTo>
                    <a:pt x="32" y="11"/>
                  </a:lnTo>
                  <a:lnTo>
                    <a:pt x="39" y="10"/>
                  </a:lnTo>
                  <a:lnTo>
                    <a:pt x="44" y="7"/>
                  </a:lnTo>
                  <a:lnTo>
                    <a:pt x="50" y="6"/>
                  </a:lnTo>
                  <a:lnTo>
                    <a:pt x="56" y="5"/>
                  </a:lnTo>
                  <a:lnTo>
                    <a:pt x="61" y="3"/>
                  </a:lnTo>
                  <a:lnTo>
                    <a:pt x="68" y="3"/>
                  </a:lnTo>
                  <a:lnTo>
                    <a:pt x="73" y="2"/>
                  </a:lnTo>
                  <a:lnTo>
                    <a:pt x="79" y="2"/>
                  </a:lnTo>
                  <a:lnTo>
                    <a:pt x="84" y="2"/>
                  </a:lnTo>
                  <a:lnTo>
                    <a:pt x="90" y="2"/>
                  </a:lnTo>
                  <a:lnTo>
                    <a:pt x="95" y="2"/>
                  </a:lnTo>
                  <a:lnTo>
                    <a:pt x="97" y="2"/>
                  </a:lnTo>
                  <a:lnTo>
                    <a:pt x="95" y="1"/>
                  </a:lnTo>
                  <a:lnTo>
                    <a:pt x="9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46" name="Freeform 57"/>
            <p:cNvSpPr>
              <a:spLocks/>
            </p:cNvSpPr>
            <p:nvPr/>
          </p:nvSpPr>
          <p:spPr bwMode="auto">
            <a:xfrm flipH="1">
              <a:off x="1081" y="2914"/>
              <a:ext cx="82" cy="21"/>
            </a:xfrm>
            <a:custGeom>
              <a:avLst/>
              <a:gdLst>
                <a:gd name="T0" fmla="*/ 1 w 79"/>
                <a:gd name="T1" fmla="*/ 2 h 20"/>
                <a:gd name="T2" fmla="*/ 9 w 79"/>
                <a:gd name="T3" fmla="*/ 5 h 20"/>
                <a:gd name="T4" fmla="*/ 19 w 79"/>
                <a:gd name="T5" fmla="*/ 6 h 20"/>
                <a:gd name="T6" fmla="*/ 26 w 79"/>
                <a:gd name="T7" fmla="*/ 7 h 20"/>
                <a:gd name="T8" fmla="*/ 33 w 79"/>
                <a:gd name="T9" fmla="*/ 8 h 20"/>
                <a:gd name="T10" fmla="*/ 38 w 79"/>
                <a:gd name="T11" fmla="*/ 13 h 20"/>
                <a:gd name="T12" fmla="*/ 47 w 79"/>
                <a:gd name="T13" fmla="*/ 14 h 20"/>
                <a:gd name="T14" fmla="*/ 51 w 79"/>
                <a:gd name="T15" fmla="*/ 15 h 20"/>
                <a:gd name="T16" fmla="*/ 56 w 79"/>
                <a:gd name="T17" fmla="*/ 16 h 20"/>
                <a:gd name="T18" fmla="*/ 61 w 79"/>
                <a:gd name="T19" fmla="*/ 18 h 20"/>
                <a:gd name="T20" fmla="*/ 66 w 79"/>
                <a:gd name="T21" fmla="*/ 20 h 20"/>
                <a:gd name="T22" fmla="*/ 72 w 79"/>
                <a:gd name="T23" fmla="*/ 21 h 20"/>
                <a:gd name="T24" fmla="*/ 78 w 79"/>
                <a:gd name="T25" fmla="*/ 23 h 20"/>
                <a:gd name="T26" fmla="*/ 82 w 79"/>
                <a:gd name="T27" fmla="*/ 23 h 20"/>
                <a:gd name="T28" fmla="*/ 86 w 79"/>
                <a:gd name="T29" fmla="*/ 21 h 20"/>
                <a:gd name="T30" fmla="*/ 88 w 79"/>
                <a:gd name="T31" fmla="*/ 19 h 20"/>
                <a:gd name="T32" fmla="*/ 88 w 79"/>
                <a:gd name="T33" fmla="*/ 16 h 20"/>
                <a:gd name="T34" fmla="*/ 81 w 79"/>
                <a:gd name="T35" fmla="*/ 8 h 20"/>
                <a:gd name="T36" fmla="*/ 70 w 79"/>
                <a:gd name="T37" fmla="*/ 5 h 20"/>
                <a:gd name="T38" fmla="*/ 59 w 79"/>
                <a:gd name="T39" fmla="*/ 2 h 20"/>
                <a:gd name="T40" fmla="*/ 50 w 79"/>
                <a:gd name="T41" fmla="*/ 2 h 20"/>
                <a:gd name="T42" fmla="*/ 36 w 79"/>
                <a:gd name="T43" fmla="*/ 2 h 20"/>
                <a:gd name="T44" fmla="*/ 26 w 79"/>
                <a:gd name="T45" fmla="*/ 1 h 20"/>
                <a:gd name="T46" fmla="*/ 13 w 79"/>
                <a:gd name="T47" fmla="*/ 1 h 20"/>
                <a:gd name="T48" fmla="*/ 4 w 79"/>
                <a:gd name="T49" fmla="*/ 0 h 20"/>
                <a:gd name="T50" fmla="*/ 2 w 79"/>
                <a:gd name="T51" fmla="*/ 0 h 20"/>
                <a:gd name="T52" fmla="*/ 1 w 79"/>
                <a:gd name="T53" fmla="*/ 1 h 20"/>
                <a:gd name="T54" fmla="*/ 0 w 79"/>
                <a:gd name="T55" fmla="*/ 1 h 20"/>
                <a:gd name="T56" fmla="*/ 1 w 79"/>
                <a:gd name="T57" fmla="*/ 2 h 20"/>
                <a:gd name="T58" fmla="*/ 1 w 79"/>
                <a:gd name="T59" fmla="*/ 2 h 2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9" h="20">
                  <a:moveTo>
                    <a:pt x="1" y="2"/>
                  </a:moveTo>
                  <a:lnTo>
                    <a:pt x="9" y="5"/>
                  </a:lnTo>
                  <a:lnTo>
                    <a:pt x="16" y="6"/>
                  </a:lnTo>
                  <a:lnTo>
                    <a:pt x="23" y="7"/>
                  </a:lnTo>
                  <a:lnTo>
                    <a:pt x="30" y="8"/>
                  </a:lnTo>
                  <a:lnTo>
                    <a:pt x="35" y="10"/>
                  </a:lnTo>
                  <a:lnTo>
                    <a:pt x="41" y="11"/>
                  </a:lnTo>
                  <a:lnTo>
                    <a:pt x="45" y="12"/>
                  </a:lnTo>
                  <a:lnTo>
                    <a:pt x="50" y="13"/>
                  </a:lnTo>
                  <a:lnTo>
                    <a:pt x="55" y="15"/>
                  </a:lnTo>
                  <a:lnTo>
                    <a:pt x="60" y="17"/>
                  </a:lnTo>
                  <a:lnTo>
                    <a:pt x="64" y="18"/>
                  </a:lnTo>
                  <a:lnTo>
                    <a:pt x="69" y="20"/>
                  </a:lnTo>
                  <a:lnTo>
                    <a:pt x="73" y="20"/>
                  </a:lnTo>
                  <a:lnTo>
                    <a:pt x="77" y="18"/>
                  </a:lnTo>
                  <a:lnTo>
                    <a:pt x="79" y="16"/>
                  </a:lnTo>
                  <a:lnTo>
                    <a:pt x="79" y="13"/>
                  </a:lnTo>
                  <a:lnTo>
                    <a:pt x="72" y="8"/>
                  </a:lnTo>
                  <a:lnTo>
                    <a:pt x="63" y="5"/>
                  </a:lnTo>
                  <a:lnTo>
                    <a:pt x="53" y="2"/>
                  </a:lnTo>
                  <a:lnTo>
                    <a:pt x="44" y="2"/>
                  </a:lnTo>
                  <a:lnTo>
                    <a:pt x="33" y="2"/>
                  </a:lnTo>
                  <a:lnTo>
                    <a:pt x="23" y="1"/>
                  </a:lnTo>
                  <a:lnTo>
                    <a:pt x="13" y="1"/>
                  </a:lnTo>
                  <a:lnTo>
                    <a:pt x="4" y="0"/>
                  </a:lnTo>
                  <a:lnTo>
                    <a:pt x="2" y="0"/>
                  </a:lnTo>
                  <a:lnTo>
                    <a:pt x="1" y="1"/>
                  </a:lnTo>
                  <a:lnTo>
                    <a:pt x="0" y="1"/>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47" name="Freeform 58"/>
            <p:cNvSpPr>
              <a:spLocks/>
            </p:cNvSpPr>
            <p:nvPr/>
          </p:nvSpPr>
          <p:spPr bwMode="auto">
            <a:xfrm flipH="1">
              <a:off x="1023" y="2921"/>
              <a:ext cx="145" cy="65"/>
            </a:xfrm>
            <a:custGeom>
              <a:avLst/>
              <a:gdLst>
                <a:gd name="T0" fmla="*/ 151 w 140"/>
                <a:gd name="T1" fmla="*/ 29 h 63"/>
                <a:gd name="T2" fmla="*/ 137 w 140"/>
                <a:gd name="T3" fmla="*/ 48 h 63"/>
                <a:gd name="T4" fmla="*/ 120 w 140"/>
                <a:gd name="T5" fmla="*/ 59 h 63"/>
                <a:gd name="T6" fmla="*/ 102 w 140"/>
                <a:gd name="T7" fmla="*/ 57 h 63"/>
                <a:gd name="T8" fmla="*/ 82 w 140"/>
                <a:gd name="T9" fmla="*/ 46 h 63"/>
                <a:gd name="T10" fmla="*/ 61 w 140"/>
                <a:gd name="T11" fmla="*/ 34 h 63"/>
                <a:gd name="T12" fmla="*/ 41 w 140"/>
                <a:gd name="T13" fmla="*/ 22 h 63"/>
                <a:gd name="T14" fmla="*/ 24 w 140"/>
                <a:gd name="T15" fmla="*/ 7 h 63"/>
                <a:gd name="T16" fmla="*/ 6 w 140"/>
                <a:gd name="T17" fmla="*/ 0 h 63"/>
                <a:gd name="T18" fmla="*/ 5 w 140"/>
                <a:gd name="T19" fmla="*/ 0 h 63"/>
                <a:gd name="T20" fmla="*/ 1 w 140"/>
                <a:gd name="T21" fmla="*/ 2 h 63"/>
                <a:gd name="T22" fmla="*/ 0 w 140"/>
                <a:gd name="T23" fmla="*/ 4 h 63"/>
                <a:gd name="T24" fmla="*/ 0 w 140"/>
                <a:gd name="T25" fmla="*/ 5 h 63"/>
                <a:gd name="T26" fmla="*/ 11 w 140"/>
                <a:gd name="T27" fmla="*/ 11 h 63"/>
                <a:gd name="T28" fmla="*/ 26 w 140"/>
                <a:gd name="T29" fmla="*/ 23 h 63"/>
                <a:gd name="T30" fmla="*/ 37 w 140"/>
                <a:gd name="T31" fmla="*/ 31 h 63"/>
                <a:gd name="T32" fmla="*/ 51 w 140"/>
                <a:gd name="T33" fmla="*/ 39 h 63"/>
                <a:gd name="T34" fmla="*/ 63 w 140"/>
                <a:gd name="T35" fmla="*/ 48 h 63"/>
                <a:gd name="T36" fmla="*/ 76 w 140"/>
                <a:gd name="T37" fmla="*/ 59 h 63"/>
                <a:gd name="T38" fmla="*/ 89 w 140"/>
                <a:gd name="T39" fmla="*/ 65 h 63"/>
                <a:gd name="T40" fmla="*/ 103 w 140"/>
                <a:gd name="T41" fmla="*/ 69 h 63"/>
                <a:gd name="T42" fmla="*/ 114 w 140"/>
                <a:gd name="T43" fmla="*/ 69 h 63"/>
                <a:gd name="T44" fmla="*/ 121 w 140"/>
                <a:gd name="T45" fmla="*/ 67 h 63"/>
                <a:gd name="T46" fmla="*/ 128 w 140"/>
                <a:gd name="T47" fmla="*/ 64 h 63"/>
                <a:gd name="T48" fmla="*/ 136 w 140"/>
                <a:gd name="T49" fmla="*/ 59 h 63"/>
                <a:gd name="T50" fmla="*/ 143 w 140"/>
                <a:gd name="T51" fmla="*/ 50 h 63"/>
                <a:gd name="T52" fmla="*/ 148 w 140"/>
                <a:gd name="T53" fmla="*/ 43 h 63"/>
                <a:gd name="T54" fmla="*/ 152 w 140"/>
                <a:gd name="T55" fmla="*/ 36 h 63"/>
                <a:gd name="T56" fmla="*/ 155 w 140"/>
                <a:gd name="T57" fmla="*/ 29 h 63"/>
                <a:gd name="T58" fmla="*/ 155 w 140"/>
                <a:gd name="T59" fmla="*/ 28 h 63"/>
                <a:gd name="T60" fmla="*/ 153 w 140"/>
                <a:gd name="T61" fmla="*/ 28 h 63"/>
                <a:gd name="T62" fmla="*/ 152 w 140"/>
                <a:gd name="T63" fmla="*/ 29 h 63"/>
                <a:gd name="T64" fmla="*/ 151 w 140"/>
                <a:gd name="T65" fmla="*/ 29 h 63"/>
                <a:gd name="T66" fmla="*/ 151 w 140"/>
                <a:gd name="T67" fmla="*/ 29 h 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40" h="63">
                  <a:moveTo>
                    <a:pt x="136" y="26"/>
                  </a:moveTo>
                  <a:lnTo>
                    <a:pt x="123" y="45"/>
                  </a:lnTo>
                  <a:lnTo>
                    <a:pt x="108" y="53"/>
                  </a:lnTo>
                  <a:lnTo>
                    <a:pt x="92" y="51"/>
                  </a:lnTo>
                  <a:lnTo>
                    <a:pt x="73" y="43"/>
                  </a:lnTo>
                  <a:lnTo>
                    <a:pt x="55" y="31"/>
                  </a:lnTo>
                  <a:lnTo>
                    <a:pt x="38" y="19"/>
                  </a:lnTo>
                  <a:lnTo>
                    <a:pt x="21" y="7"/>
                  </a:lnTo>
                  <a:lnTo>
                    <a:pt x="6" y="0"/>
                  </a:lnTo>
                  <a:lnTo>
                    <a:pt x="5" y="0"/>
                  </a:lnTo>
                  <a:lnTo>
                    <a:pt x="1" y="2"/>
                  </a:lnTo>
                  <a:lnTo>
                    <a:pt x="0" y="4"/>
                  </a:lnTo>
                  <a:lnTo>
                    <a:pt x="0" y="5"/>
                  </a:lnTo>
                  <a:lnTo>
                    <a:pt x="11" y="11"/>
                  </a:lnTo>
                  <a:lnTo>
                    <a:pt x="23" y="20"/>
                  </a:lnTo>
                  <a:lnTo>
                    <a:pt x="34" y="28"/>
                  </a:lnTo>
                  <a:lnTo>
                    <a:pt x="45" y="36"/>
                  </a:lnTo>
                  <a:lnTo>
                    <a:pt x="57" y="45"/>
                  </a:lnTo>
                  <a:lnTo>
                    <a:pt x="68" y="53"/>
                  </a:lnTo>
                  <a:lnTo>
                    <a:pt x="80" y="59"/>
                  </a:lnTo>
                  <a:lnTo>
                    <a:pt x="93" y="63"/>
                  </a:lnTo>
                  <a:lnTo>
                    <a:pt x="102" y="63"/>
                  </a:lnTo>
                  <a:lnTo>
                    <a:pt x="109" y="61"/>
                  </a:lnTo>
                  <a:lnTo>
                    <a:pt x="116" y="58"/>
                  </a:lnTo>
                  <a:lnTo>
                    <a:pt x="122" y="53"/>
                  </a:lnTo>
                  <a:lnTo>
                    <a:pt x="128" y="46"/>
                  </a:lnTo>
                  <a:lnTo>
                    <a:pt x="133" y="40"/>
                  </a:lnTo>
                  <a:lnTo>
                    <a:pt x="137" y="33"/>
                  </a:lnTo>
                  <a:lnTo>
                    <a:pt x="140" y="26"/>
                  </a:lnTo>
                  <a:lnTo>
                    <a:pt x="140" y="25"/>
                  </a:lnTo>
                  <a:lnTo>
                    <a:pt x="138" y="25"/>
                  </a:lnTo>
                  <a:lnTo>
                    <a:pt x="137" y="26"/>
                  </a:lnTo>
                  <a:lnTo>
                    <a:pt x="136"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48" name="Freeform 59"/>
            <p:cNvSpPr>
              <a:spLocks/>
            </p:cNvSpPr>
            <p:nvPr/>
          </p:nvSpPr>
          <p:spPr bwMode="auto">
            <a:xfrm flipH="1">
              <a:off x="1106" y="2953"/>
              <a:ext cx="89" cy="38"/>
            </a:xfrm>
            <a:custGeom>
              <a:avLst/>
              <a:gdLst>
                <a:gd name="T0" fmla="*/ 95 w 86"/>
                <a:gd name="T1" fmla="*/ 7 h 37"/>
                <a:gd name="T2" fmla="*/ 83 w 86"/>
                <a:gd name="T3" fmla="*/ 3 h 37"/>
                <a:gd name="T4" fmla="*/ 67 w 86"/>
                <a:gd name="T5" fmla="*/ 0 h 37"/>
                <a:gd name="T6" fmla="*/ 55 w 86"/>
                <a:gd name="T7" fmla="*/ 0 h 37"/>
                <a:gd name="T8" fmla="*/ 39 w 86"/>
                <a:gd name="T9" fmla="*/ 3 h 37"/>
                <a:gd name="T10" fmla="*/ 28 w 86"/>
                <a:gd name="T11" fmla="*/ 7 h 37"/>
                <a:gd name="T12" fmla="*/ 13 w 86"/>
                <a:gd name="T13" fmla="*/ 14 h 37"/>
                <a:gd name="T14" fmla="*/ 6 w 86"/>
                <a:gd name="T15" fmla="*/ 26 h 37"/>
                <a:gd name="T16" fmla="*/ 0 w 86"/>
                <a:gd name="T17" fmla="*/ 39 h 37"/>
                <a:gd name="T18" fmla="*/ 0 w 86"/>
                <a:gd name="T19" fmla="*/ 40 h 37"/>
                <a:gd name="T20" fmla="*/ 2 w 86"/>
                <a:gd name="T21" fmla="*/ 40 h 37"/>
                <a:gd name="T22" fmla="*/ 3 w 86"/>
                <a:gd name="T23" fmla="*/ 39 h 37"/>
                <a:gd name="T24" fmla="*/ 5 w 86"/>
                <a:gd name="T25" fmla="*/ 37 h 37"/>
                <a:gd name="T26" fmla="*/ 8 w 86"/>
                <a:gd name="T27" fmla="*/ 32 h 37"/>
                <a:gd name="T28" fmla="*/ 12 w 86"/>
                <a:gd name="T29" fmla="*/ 27 h 37"/>
                <a:gd name="T30" fmla="*/ 19 w 86"/>
                <a:gd name="T31" fmla="*/ 22 h 37"/>
                <a:gd name="T32" fmla="*/ 24 w 86"/>
                <a:gd name="T33" fmla="*/ 15 h 37"/>
                <a:gd name="T34" fmla="*/ 28 w 86"/>
                <a:gd name="T35" fmla="*/ 12 h 37"/>
                <a:gd name="T36" fmla="*/ 34 w 86"/>
                <a:gd name="T37" fmla="*/ 8 h 37"/>
                <a:gd name="T38" fmla="*/ 39 w 86"/>
                <a:gd name="T39" fmla="*/ 5 h 37"/>
                <a:gd name="T40" fmla="*/ 47 w 86"/>
                <a:gd name="T41" fmla="*/ 4 h 37"/>
                <a:gd name="T42" fmla="*/ 53 w 86"/>
                <a:gd name="T43" fmla="*/ 3 h 37"/>
                <a:gd name="T44" fmla="*/ 58 w 86"/>
                <a:gd name="T45" fmla="*/ 3 h 37"/>
                <a:gd name="T46" fmla="*/ 63 w 86"/>
                <a:gd name="T47" fmla="*/ 3 h 37"/>
                <a:gd name="T48" fmla="*/ 68 w 86"/>
                <a:gd name="T49" fmla="*/ 4 h 37"/>
                <a:gd name="T50" fmla="*/ 73 w 86"/>
                <a:gd name="T51" fmla="*/ 4 h 37"/>
                <a:gd name="T52" fmla="*/ 81 w 86"/>
                <a:gd name="T53" fmla="*/ 5 h 37"/>
                <a:gd name="T54" fmla="*/ 87 w 86"/>
                <a:gd name="T55" fmla="*/ 7 h 37"/>
                <a:gd name="T56" fmla="*/ 92 w 86"/>
                <a:gd name="T57" fmla="*/ 8 h 37"/>
                <a:gd name="T58" fmla="*/ 93 w 86"/>
                <a:gd name="T59" fmla="*/ 8 h 37"/>
                <a:gd name="T60" fmla="*/ 94 w 86"/>
                <a:gd name="T61" fmla="*/ 8 h 37"/>
                <a:gd name="T62" fmla="*/ 95 w 86"/>
                <a:gd name="T63" fmla="*/ 7 h 37"/>
                <a:gd name="T64" fmla="*/ 95 w 86"/>
                <a:gd name="T65" fmla="*/ 7 h 37"/>
                <a:gd name="T66" fmla="*/ 95 w 86"/>
                <a:gd name="T67" fmla="*/ 7 h 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6" h="37">
                  <a:moveTo>
                    <a:pt x="86" y="7"/>
                  </a:moveTo>
                  <a:lnTo>
                    <a:pt x="74" y="3"/>
                  </a:lnTo>
                  <a:lnTo>
                    <a:pt x="61" y="0"/>
                  </a:lnTo>
                  <a:lnTo>
                    <a:pt x="49" y="0"/>
                  </a:lnTo>
                  <a:lnTo>
                    <a:pt x="36" y="3"/>
                  </a:lnTo>
                  <a:lnTo>
                    <a:pt x="25" y="7"/>
                  </a:lnTo>
                  <a:lnTo>
                    <a:pt x="13" y="14"/>
                  </a:lnTo>
                  <a:lnTo>
                    <a:pt x="6" y="23"/>
                  </a:lnTo>
                  <a:lnTo>
                    <a:pt x="0" y="36"/>
                  </a:lnTo>
                  <a:lnTo>
                    <a:pt x="0" y="37"/>
                  </a:lnTo>
                  <a:lnTo>
                    <a:pt x="2" y="37"/>
                  </a:lnTo>
                  <a:lnTo>
                    <a:pt x="3" y="36"/>
                  </a:lnTo>
                  <a:lnTo>
                    <a:pt x="5" y="34"/>
                  </a:lnTo>
                  <a:lnTo>
                    <a:pt x="8" y="29"/>
                  </a:lnTo>
                  <a:lnTo>
                    <a:pt x="12" y="24"/>
                  </a:lnTo>
                  <a:lnTo>
                    <a:pt x="16" y="19"/>
                  </a:lnTo>
                  <a:lnTo>
                    <a:pt x="21" y="15"/>
                  </a:lnTo>
                  <a:lnTo>
                    <a:pt x="25" y="12"/>
                  </a:lnTo>
                  <a:lnTo>
                    <a:pt x="31" y="8"/>
                  </a:lnTo>
                  <a:lnTo>
                    <a:pt x="36" y="5"/>
                  </a:lnTo>
                  <a:lnTo>
                    <a:pt x="42" y="4"/>
                  </a:lnTo>
                  <a:lnTo>
                    <a:pt x="47" y="3"/>
                  </a:lnTo>
                  <a:lnTo>
                    <a:pt x="52" y="3"/>
                  </a:lnTo>
                  <a:lnTo>
                    <a:pt x="57" y="3"/>
                  </a:lnTo>
                  <a:lnTo>
                    <a:pt x="62" y="4"/>
                  </a:lnTo>
                  <a:lnTo>
                    <a:pt x="67" y="4"/>
                  </a:lnTo>
                  <a:lnTo>
                    <a:pt x="72" y="5"/>
                  </a:lnTo>
                  <a:lnTo>
                    <a:pt x="78" y="7"/>
                  </a:lnTo>
                  <a:lnTo>
                    <a:pt x="83" y="8"/>
                  </a:lnTo>
                  <a:lnTo>
                    <a:pt x="84" y="8"/>
                  </a:lnTo>
                  <a:lnTo>
                    <a:pt x="85" y="8"/>
                  </a:lnTo>
                  <a:lnTo>
                    <a:pt x="8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49" name="Freeform 60"/>
            <p:cNvSpPr>
              <a:spLocks/>
            </p:cNvSpPr>
            <p:nvPr/>
          </p:nvSpPr>
          <p:spPr bwMode="auto">
            <a:xfrm flipH="1">
              <a:off x="1077" y="2969"/>
              <a:ext cx="122" cy="22"/>
            </a:xfrm>
            <a:custGeom>
              <a:avLst/>
              <a:gdLst>
                <a:gd name="T0" fmla="*/ 1 w 118"/>
                <a:gd name="T1" fmla="*/ 22 h 22"/>
                <a:gd name="T2" fmla="*/ 18 w 118"/>
                <a:gd name="T3" fmla="*/ 18 h 22"/>
                <a:gd name="T4" fmla="*/ 32 w 118"/>
                <a:gd name="T5" fmla="*/ 17 h 22"/>
                <a:gd name="T6" fmla="*/ 47 w 118"/>
                <a:gd name="T7" fmla="*/ 15 h 22"/>
                <a:gd name="T8" fmla="*/ 62 w 118"/>
                <a:gd name="T9" fmla="*/ 14 h 22"/>
                <a:gd name="T10" fmla="*/ 77 w 118"/>
                <a:gd name="T11" fmla="*/ 13 h 22"/>
                <a:gd name="T12" fmla="*/ 93 w 118"/>
                <a:gd name="T13" fmla="*/ 12 h 22"/>
                <a:gd name="T14" fmla="*/ 108 w 118"/>
                <a:gd name="T15" fmla="*/ 10 h 22"/>
                <a:gd name="T16" fmla="*/ 124 w 118"/>
                <a:gd name="T17" fmla="*/ 8 h 22"/>
                <a:gd name="T18" fmla="*/ 126 w 118"/>
                <a:gd name="T19" fmla="*/ 7 h 22"/>
                <a:gd name="T20" fmla="*/ 129 w 118"/>
                <a:gd name="T21" fmla="*/ 4 h 22"/>
                <a:gd name="T22" fmla="*/ 130 w 118"/>
                <a:gd name="T23" fmla="*/ 2 h 22"/>
                <a:gd name="T24" fmla="*/ 127 w 118"/>
                <a:gd name="T25" fmla="*/ 0 h 22"/>
                <a:gd name="T26" fmla="*/ 113 w 118"/>
                <a:gd name="T27" fmla="*/ 0 h 22"/>
                <a:gd name="T28" fmla="*/ 96 w 118"/>
                <a:gd name="T29" fmla="*/ 2 h 22"/>
                <a:gd name="T30" fmla="*/ 81 w 118"/>
                <a:gd name="T31" fmla="*/ 3 h 22"/>
                <a:gd name="T32" fmla="*/ 64 w 118"/>
                <a:gd name="T33" fmla="*/ 5 h 22"/>
                <a:gd name="T34" fmla="*/ 49 w 118"/>
                <a:gd name="T35" fmla="*/ 8 h 22"/>
                <a:gd name="T36" fmla="*/ 33 w 118"/>
                <a:gd name="T37" fmla="*/ 10 h 22"/>
                <a:gd name="T38" fmla="*/ 19 w 118"/>
                <a:gd name="T39" fmla="*/ 14 h 22"/>
                <a:gd name="T40" fmla="*/ 2 w 118"/>
                <a:gd name="T41" fmla="*/ 18 h 22"/>
                <a:gd name="T42" fmla="*/ 1 w 118"/>
                <a:gd name="T43" fmla="*/ 19 h 22"/>
                <a:gd name="T44" fmla="*/ 0 w 118"/>
                <a:gd name="T45" fmla="*/ 21 h 22"/>
                <a:gd name="T46" fmla="*/ 0 w 118"/>
                <a:gd name="T47" fmla="*/ 22 h 22"/>
                <a:gd name="T48" fmla="*/ 1 w 118"/>
                <a:gd name="T49" fmla="*/ 22 h 22"/>
                <a:gd name="T50" fmla="*/ 1 w 118"/>
                <a:gd name="T51" fmla="*/ 22 h 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8" h="22">
                  <a:moveTo>
                    <a:pt x="1" y="22"/>
                  </a:moveTo>
                  <a:lnTo>
                    <a:pt x="15" y="18"/>
                  </a:lnTo>
                  <a:lnTo>
                    <a:pt x="29" y="17"/>
                  </a:lnTo>
                  <a:lnTo>
                    <a:pt x="43" y="15"/>
                  </a:lnTo>
                  <a:lnTo>
                    <a:pt x="56" y="14"/>
                  </a:lnTo>
                  <a:lnTo>
                    <a:pt x="70" y="13"/>
                  </a:lnTo>
                  <a:lnTo>
                    <a:pt x="84" y="12"/>
                  </a:lnTo>
                  <a:lnTo>
                    <a:pt x="98" y="10"/>
                  </a:lnTo>
                  <a:lnTo>
                    <a:pt x="112" y="8"/>
                  </a:lnTo>
                  <a:lnTo>
                    <a:pt x="114" y="7"/>
                  </a:lnTo>
                  <a:lnTo>
                    <a:pt x="117" y="4"/>
                  </a:lnTo>
                  <a:lnTo>
                    <a:pt x="118" y="2"/>
                  </a:lnTo>
                  <a:lnTo>
                    <a:pt x="115" y="0"/>
                  </a:lnTo>
                  <a:lnTo>
                    <a:pt x="102" y="0"/>
                  </a:lnTo>
                  <a:lnTo>
                    <a:pt x="87" y="2"/>
                  </a:lnTo>
                  <a:lnTo>
                    <a:pt x="73" y="3"/>
                  </a:lnTo>
                  <a:lnTo>
                    <a:pt x="58" y="5"/>
                  </a:lnTo>
                  <a:lnTo>
                    <a:pt x="44" y="8"/>
                  </a:lnTo>
                  <a:lnTo>
                    <a:pt x="30" y="10"/>
                  </a:lnTo>
                  <a:lnTo>
                    <a:pt x="16" y="14"/>
                  </a:lnTo>
                  <a:lnTo>
                    <a:pt x="2" y="18"/>
                  </a:lnTo>
                  <a:lnTo>
                    <a:pt x="1" y="19"/>
                  </a:lnTo>
                  <a:lnTo>
                    <a:pt x="0" y="21"/>
                  </a:lnTo>
                  <a:lnTo>
                    <a:pt x="0" y="22"/>
                  </a:lnTo>
                  <a:lnTo>
                    <a:pt x="1"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50" name="Freeform 61"/>
            <p:cNvSpPr>
              <a:spLocks/>
            </p:cNvSpPr>
            <p:nvPr/>
          </p:nvSpPr>
          <p:spPr bwMode="auto">
            <a:xfrm flipH="1">
              <a:off x="926" y="2637"/>
              <a:ext cx="91" cy="157"/>
            </a:xfrm>
            <a:custGeom>
              <a:avLst/>
              <a:gdLst>
                <a:gd name="T0" fmla="*/ 97 w 88"/>
                <a:gd name="T1" fmla="*/ 166 h 151"/>
                <a:gd name="T2" fmla="*/ 94 w 88"/>
                <a:gd name="T3" fmla="*/ 148 h 151"/>
                <a:gd name="T4" fmla="*/ 93 w 88"/>
                <a:gd name="T5" fmla="*/ 132 h 151"/>
                <a:gd name="T6" fmla="*/ 89 w 88"/>
                <a:gd name="T7" fmla="*/ 114 h 151"/>
                <a:gd name="T8" fmla="*/ 73 w 88"/>
                <a:gd name="T9" fmla="*/ 94 h 151"/>
                <a:gd name="T10" fmla="*/ 66 w 88"/>
                <a:gd name="T11" fmla="*/ 87 h 151"/>
                <a:gd name="T12" fmla="*/ 58 w 88"/>
                <a:gd name="T13" fmla="*/ 82 h 151"/>
                <a:gd name="T14" fmla="*/ 50 w 88"/>
                <a:gd name="T15" fmla="*/ 77 h 151"/>
                <a:gd name="T16" fmla="*/ 39 w 88"/>
                <a:gd name="T17" fmla="*/ 72 h 151"/>
                <a:gd name="T18" fmla="*/ 24 w 88"/>
                <a:gd name="T19" fmla="*/ 58 h 151"/>
                <a:gd name="T20" fmla="*/ 12 w 88"/>
                <a:gd name="T21" fmla="*/ 40 h 151"/>
                <a:gd name="T22" fmla="*/ 7 w 88"/>
                <a:gd name="T23" fmla="*/ 23 h 151"/>
                <a:gd name="T24" fmla="*/ 2 w 88"/>
                <a:gd name="T25" fmla="*/ 2 h 151"/>
                <a:gd name="T26" fmla="*/ 1 w 88"/>
                <a:gd name="T27" fmla="*/ 0 h 151"/>
                <a:gd name="T28" fmla="*/ 0 w 88"/>
                <a:gd name="T29" fmla="*/ 0 h 151"/>
                <a:gd name="T30" fmla="*/ 0 w 88"/>
                <a:gd name="T31" fmla="*/ 1 h 151"/>
                <a:gd name="T32" fmla="*/ 0 w 88"/>
                <a:gd name="T33" fmla="*/ 4 h 151"/>
                <a:gd name="T34" fmla="*/ 2 w 88"/>
                <a:gd name="T35" fmla="*/ 23 h 151"/>
                <a:gd name="T36" fmla="*/ 5 w 88"/>
                <a:gd name="T37" fmla="*/ 38 h 151"/>
                <a:gd name="T38" fmla="*/ 11 w 88"/>
                <a:gd name="T39" fmla="*/ 55 h 151"/>
                <a:gd name="T40" fmla="*/ 23 w 88"/>
                <a:gd name="T41" fmla="*/ 72 h 151"/>
                <a:gd name="T42" fmla="*/ 29 w 88"/>
                <a:gd name="T43" fmla="*/ 78 h 151"/>
                <a:gd name="T44" fmla="*/ 35 w 88"/>
                <a:gd name="T45" fmla="*/ 82 h 151"/>
                <a:gd name="T46" fmla="*/ 43 w 88"/>
                <a:gd name="T47" fmla="*/ 86 h 151"/>
                <a:gd name="T48" fmla="*/ 53 w 88"/>
                <a:gd name="T49" fmla="*/ 89 h 151"/>
                <a:gd name="T50" fmla="*/ 61 w 88"/>
                <a:gd name="T51" fmla="*/ 94 h 151"/>
                <a:gd name="T52" fmla="*/ 67 w 88"/>
                <a:gd name="T53" fmla="*/ 99 h 151"/>
                <a:gd name="T54" fmla="*/ 73 w 88"/>
                <a:gd name="T55" fmla="*/ 105 h 151"/>
                <a:gd name="T56" fmla="*/ 83 w 88"/>
                <a:gd name="T57" fmla="*/ 113 h 151"/>
                <a:gd name="T58" fmla="*/ 88 w 88"/>
                <a:gd name="T59" fmla="*/ 126 h 151"/>
                <a:gd name="T60" fmla="*/ 92 w 88"/>
                <a:gd name="T61" fmla="*/ 139 h 151"/>
                <a:gd name="T62" fmla="*/ 94 w 88"/>
                <a:gd name="T63" fmla="*/ 154 h 151"/>
                <a:gd name="T64" fmla="*/ 97 w 88"/>
                <a:gd name="T65" fmla="*/ 168 h 151"/>
                <a:gd name="T66" fmla="*/ 97 w 88"/>
                <a:gd name="T67" fmla="*/ 169 h 151"/>
                <a:gd name="T68" fmla="*/ 97 w 88"/>
                <a:gd name="T69" fmla="*/ 169 h 151"/>
                <a:gd name="T70" fmla="*/ 97 w 88"/>
                <a:gd name="T71" fmla="*/ 168 h 151"/>
                <a:gd name="T72" fmla="*/ 97 w 88"/>
                <a:gd name="T73" fmla="*/ 166 h 151"/>
                <a:gd name="T74" fmla="*/ 97 w 88"/>
                <a:gd name="T75" fmla="*/ 166 h 1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8" h="151">
                  <a:moveTo>
                    <a:pt x="88" y="148"/>
                  </a:moveTo>
                  <a:lnTo>
                    <a:pt x="85" y="132"/>
                  </a:lnTo>
                  <a:lnTo>
                    <a:pt x="84" y="117"/>
                  </a:lnTo>
                  <a:lnTo>
                    <a:pt x="80" y="102"/>
                  </a:lnTo>
                  <a:lnTo>
                    <a:pt x="67" y="84"/>
                  </a:lnTo>
                  <a:lnTo>
                    <a:pt x="60" y="78"/>
                  </a:lnTo>
                  <a:lnTo>
                    <a:pt x="52" y="73"/>
                  </a:lnTo>
                  <a:lnTo>
                    <a:pt x="44" y="68"/>
                  </a:lnTo>
                  <a:lnTo>
                    <a:pt x="36" y="63"/>
                  </a:lnTo>
                  <a:lnTo>
                    <a:pt x="21" y="52"/>
                  </a:lnTo>
                  <a:lnTo>
                    <a:pt x="12" y="36"/>
                  </a:lnTo>
                  <a:lnTo>
                    <a:pt x="7" y="20"/>
                  </a:lnTo>
                  <a:lnTo>
                    <a:pt x="2" y="2"/>
                  </a:lnTo>
                  <a:lnTo>
                    <a:pt x="1" y="0"/>
                  </a:lnTo>
                  <a:lnTo>
                    <a:pt x="0" y="0"/>
                  </a:lnTo>
                  <a:lnTo>
                    <a:pt x="0" y="1"/>
                  </a:lnTo>
                  <a:lnTo>
                    <a:pt x="0" y="4"/>
                  </a:lnTo>
                  <a:lnTo>
                    <a:pt x="2" y="20"/>
                  </a:lnTo>
                  <a:lnTo>
                    <a:pt x="5" y="35"/>
                  </a:lnTo>
                  <a:lnTo>
                    <a:pt x="11" y="49"/>
                  </a:lnTo>
                  <a:lnTo>
                    <a:pt x="20" y="63"/>
                  </a:lnTo>
                  <a:lnTo>
                    <a:pt x="26" y="69"/>
                  </a:lnTo>
                  <a:lnTo>
                    <a:pt x="32" y="73"/>
                  </a:lnTo>
                  <a:lnTo>
                    <a:pt x="40" y="77"/>
                  </a:lnTo>
                  <a:lnTo>
                    <a:pt x="47" y="80"/>
                  </a:lnTo>
                  <a:lnTo>
                    <a:pt x="55" y="84"/>
                  </a:lnTo>
                  <a:lnTo>
                    <a:pt x="61" y="88"/>
                  </a:lnTo>
                  <a:lnTo>
                    <a:pt x="67" y="93"/>
                  </a:lnTo>
                  <a:lnTo>
                    <a:pt x="74" y="101"/>
                  </a:lnTo>
                  <a:lnTo>
                    <a:pt x="79" y="112"/>
                  </a:lnTo>
                  <a:lnTo>
                    <a:pt x="83" y="124"/>
                  </a:lnTo>
                  <a:lnTo>
                    <a:pt x="85" y="137"/>
                  </a:lnTo>
                  <a:lnTo>
                    <a:pt x="88" y="150"/>
                  </a:lnTo>
                  <a:lnTo>
                    <a:pt x="88" y="151"/>
                  </a:lnTo>
                  <a:lnTo>
                    <a:pt x="88" y="150"/>
                  </a:lnTo>
                  <a:lnTo>
                    <a:pt x="88" y="1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51" name="Freeform 62"/>
            <p:cNvSpPr>
              <a:spLocks/>
            </p:cNvSpPr>
            <p:nvPr/>
          </p:nvSpPr>
          <p:spPr bwMode="auto">
            <a:xfrm flipH="1">
              <a:off x="968" y="2643"/>
              <a:ext cx="76" cy="152"/>
            </a:xfrm>
            <a:custGeom>
              <a:avLst/>
              <a:gdLst>
                <a:gd name="T0" fmla="*/ 35 w 73"/>
                <a:gd name="T1" fmla="*/ 0 h 146"/>
                <a:gd name="T2" fmla="*/ 19 w 73"/>
                <a:gd name="T3" fmla="*/ 10 h 146"/>
                <a:gd name="T4" fmla="*/ 7 w 73"/>
                <a:gd name="T5" fmla="*/ 30 h 146"/>
                <a:gd name="T6" fmla="*/ 2 w 73"/>
                <a:gd name="T7" fmla="*/ 52 h 146"/>
                <a:gd name="T8" fmla="*/ 0 w 73"/>
                <a:gd name="T9" fmla="*/ 73 h 146"/>
                <a:gd name="T10" fmla="*/ 2 w 73"/>
                <a:gd name="T11" fmla="*/ 85 h 146"/>
                <a:gd name="T12" fmla="*/ 7 w 73"/>
                <a:gd name="T13" fmla="*/ 99 h 146"/>
                <a:gd name="T14" fmla="*/ 17 w 73"/>
                <a:gd name="T15" fmla="*/ 108 h 146"/>
                <a:gd name="T16" fmla="*/ 26 w 73"/>
                <a:gd name="T17" fmla="*/ 115 h 146"/>
                <a:gd name="T18" fmla="*/ 35 w 73"/>
                <a:gd name="T19" fmla="*/ 120 h 146"/>
                <a:gd name="T20" fmla="*/ 47 w 73"/>
                <a:gd name="T21" fmla="*/ 122 h 146"/>
                <a:gd name="T22" fmla="*/ 54 w 73"/>
                <a:gd name="T23" fmla="*/ 127 h 146"/>
                <a:gd name="T24" fmla="*/ 60 w 73"/>
                <a:gd name="T25" fmla="*/ 131 h 146"/>
                <a:gd name="T26" fmla="*/ 68 w 73"/>
                <a:gd name="T27" fmla="*/ 136 h 146"/>
                <a:gd name="T28" fmla="*/ 72 w 73"/>
                <a:gd name="T29" fmla="*/ 143 h 146"/>
                <a:gd name="T30" fmla="*/ 75 w 73"/>
                <a:gd name="T31" fmla="*/ 153 h 146"/>
                <a:gd name="T32" fmla="*/ 77 w 73"/>
                <a:gd name="T33" fmla="*/ 163 h 146"/>
                <a:gd name="T34" fmla="*/ 77 w 73"/>
                <a:gd name="T35" fmla="*/ 164 h 146"/>
                <a:gd name="T36" fmla="*/ 80 w 73"/>
                <a:gd name="T37" fmla="*/ 163 h 146"/>
                <a:gd name="T38" fmla="*/ 81 w 73"/>
                <a:gd name="T39" fmla="*/ 162 h 146"/>
                <a:gd name="T40" fmla="*/ 82 w 73"/>
                <a:gd name="T41" fmla="*/ 159 h 146"/>
                <a:gd name="T42" fmla="*/ 81 w 73"/>
                <a:gd name="T43" fmla="*/ 146 h 146"/>
                <a:gd name="T44" fmla="*/ 76 w 73"/>
                <a:gd name="T45" fmla="*/ 132 h 146"/>
                <a:gd name="T46" fmla="*/ 65 w 73"/>
                <a:gd name="T47" fmla="*/ 122 h 146"/>
                <a:gd name="T48" fmla="*/ 53 w 73"/>
                <a:gd name="T49" fmla="*/ 113 h 146"/>
                <a:gd name="T50" fmla="*/ 43 w 73"/>
                <a:gd name="T51" fmla="*/ 108 h 146"/>
                <a:gd name="T52" fmla="*/ 30 w 73"/>
                <a:gd name="T53" fmla="*/ 103 h 146"/>
                <a:gd name="T54" fmla="*/ 22 w 73"/>
                <a:gd name="T55" fmla="*/ 96 h 146"/>
                <a:gd name="T56" fmla="*/ 12 w 73"/>
                <a:gd name="T57" fmla="*/ 83 h 146"/>
                <a:gd name="T58" fmla="*/ 8 w 73"/>
                <a:gd name="T59" fmla="*/ 64 h 146"/>
                <a:gd name="T60" fmla="*/ 10 w 73"/>
                <a:gd name="T61" fmla="*/ 37 h 146"/>
                <a:gd name="T62" fmla="*/ 21 w 73"/>
                <a:gd name="T63" fmla="*/ 17 h 146"/>
                <a:gd name="T64" fmla="*/ 34 w 73"/>
                <a:gd name="T65" fmla="*/ 2 h 146"/>
                <a:gd name="T66" fmla="*/ 34 w 73"/>
                <a:gd name="T67" fmla="*/ 2 h 146"/>
                <a:gd name="T68" fmla="*/ 35 w 73"/>
                <a:gd name="T69" fmla="*/ 0 h 146"/>
                <a:gd name="T70" fmla="*/ 35 w 73"/>
                <a:gd name="T71" fmla="*/ 0 h 146"/>
                <a:gd name="T72" fmla="*/ 35 w 73"/>
                <a:gd name="T73" fmla="*/ 0 h 146"/>
                <a:gd name="T74" fmla="*/ 35 w 73"/>
                <a:gd name="T75" fmla="*/ 0 h 1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3" h="146">
                  <a:moveTo>
                    <a:pt x="32" y="0"/>
                  </a:moveTo>
                  <a:lnTo>
                    <a:pt x="16" y="10"/>
                  </a:lnTo>
                  <a:lnTo>
                    <a:pt x="7" y="27"/>
                  </a:lnTo>
                  <a:lnTo>
                    <a:pt x="2" y="46"/>
                  </a:lnTo>
                  <a:lnTo>
                    <a:pt x="0" y="64"/>
                  </a:lnTo>
                  <a:lnTo>
                    <a:pt x="2" y="76"/>
                  </a:lnTo>
                  <a:lnTo>
                    <a:pt x="7" y="87"/>
                  </a:lnTo>
                  <a:lnTo>
                    <a:pt x="14" y="96"/>
                  </a:lnTo>
                  <a:lnTo>
                    <a:pt x="23" y="102"/>
                  </a:lnTo>
                  <a:lnTo>
                    <a:pt x="32" y="106"/>
                  </a:lnTo>
                  <a:lnTo>
                    <a:pt x="41" y="108"/>
                  </a:lnTo>
                  <a:lnTo>
                    <a:pt x="48" y="112"/>
                  </a:lnTo>
                  <a:lnTo>
                    <a:pt x="54" y="116"/>
                  </a:lnTo>
                  <a:lnTo>
                    <a:pt x="60" y="121"/>
                  </a:lnTo>
                  <a:lnTo>
                    <a:pt x="63" y="127"/>
                  </a:lnTo>
                  <a:lnTo>
                    <a:pt x="66" y="135"/>
                  </a:lnTo>
                  <a:lnTo>
                    <a:pt x="68" y="145"/>
                  </a:lnTo>
                  <a:lnTo>
                    <a:pt x="68" y="146"/>
                  </a:lnTo>
                  <a:lnTo>
                    <a:pt x="71" y="145"/>
                  </a:lnTo>
                  <a:lnTo>
                    <a:pt x="72" y="144"/>
                  </a:lnTo>
                  <a:lnTo>
                    <a:pt x="73" y="141"/>
                  </a:lnTo>
                  <a:lnTo>
                    <a:pt x="72" y="129"/>
                  </a:lnTo>
                  <a:lnTo>
                    <a:pt x="67" y="117"/>
                  </a:lnTo>
                  <a:lnTo>
                    <a:pt x="58" y="108"/>
                  </a:lnTo>
                  <a:lnTo>
                    <a:pt x="47" y="101"/>
                  </a:lnTo>
                  <a:lnTo>
                    <a:pt x="37" y="96"/>
                  </a:lnTo>
                  <a:lnTo>
                    <a:pt x="27" y="91"/>
                  </a:lnTo>
                  <a:lnTo>
                    <a:pt x="19" y="85"/>
                  </a:lnTo>
                  <a:lnTo>
                    <a:pt x="12" y="74"/>
                  </a:lnTo>
                  <a:lnTo>
                    <a:pt x="8" y="57"/>
                  </a:lnTo>
                  <a:lnTo>
                    <a:pt x="10" y="34"/>
                  </a:lnTo>
                  <a:lnTo>
                    <a:pt x="18" y="14"/>
                  </a:lnTo>
                  <a:lnTo>
                    <a:pt x="31" y="2"/>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52" name="Freeform 63"/>
            <p:cNvSpPr>
              <a:spLocks/>
            </p:cNvSpPr>
            <p:nvPr/>
          </p:nvSpPr>
          <p:spPr bwMode="auto">
            <a:xfrm flipH="1">
              <a:off x="984" y="2738"/>
              <a:ext cx="44" cy="100"/>
            </a:xfrm>
            <a:custGeom>
              <a:avLst/>
              <a:gdLst>
                <a:gd name="T0" fmla="*/ 15 w 42"/>
                <a:gd name="T1" fmla="*/ 104 h 97"/>
                <a:gd name="T2" fmla="*/ 10 w 42"/>
                <a:gd name="T3" fmla="*/ 92 h 97"/>
                <a:gd name="T4" fmla="*/ 6 w 42"/>
                <a:gd name="T5" fmla="*/ 76 h 97"/>
                <a:gd name="T6" fmla="*/ 6 w 42"/>
                <a:gd name="T7" fmla="*/ 65 h 97"/>
                <a:gd name="T8" fmla="*/ 7 w 42"/>
                <a:gd name="T9" fmla="*/ 49 h 97"/>
                <a:gd name="T10" fmla="*/ 15 w 42"/>
                <a:gd name="T11" fmla="*/ 38 h 97"/>
                <a:gd name="T12" fmla="*/ 23 w 42"/>
                <a:gd name="T13" fmla="*/ 28 h 97"/>
                <a:gd name="T14" fmla="*/ 31 w 42"/>
                <a:gd name="T15" fmla="*/ 20 h 97"/>
                <a:gd name="T16" fmla="*/ 44 w 42"/>
                <a:gd name="T17" fmla="*/ 9 h 97"/>
                <a:gd name="T18" fmla="*/ 47 w 42"/>
                <a:gd name="T19" fmla="*/ 6 h 97"/>
                <a:gd name="T20" fmla="*/ 48 w 42"/>
                <a:gd name="T21" fmla="*/ 4 h 97"/>
                <a:gd name="T22" fmla="*/ 48 w 42"/>
                <a:gd name="T23" fmla="*/ 1 h 97"/>
                <a:gd name="T24" fmla="*/ 46 w 42"/>
                <a:gd name="T25" fmla="*/ 0 h 97"/>
                <a:gd name="T26" fmla="*/ 30 w 42"/>
                <a:gd name="T27" fmla="*/ 5 h 97"/>
                <a:gd name="T28" fmla="*/ 20 w 42"/>
                <a:gd name="T29" fmla="*/ 15 h 97"/>
                <a:gd name="T30" fmla="*/ 10 w 42"/>
                <a:gd name="T31" fmla="*/ 29 h 97"/>
                <a:gd name="T32" fmla="*/ 3 w 42"/>
                <a:gd name="T33" fmla="*/ 42 h 97"/>
                <a:gd name="T34" fmla="*/ 0 w 42"/>
                <a:gd name="T35" fmla="*/ 60 h 97"/>
                <a:gd name="T36" fmla="*/ 1 w 42"/>
                <a:gd name="T37" fmla="*/ 74 h 97"/>
                <a:gd name="T38" fmla="*/ 5 w 42"/>
                <a:gd name="T39" fmla="*/ 91 h 97"/>
                <a:gd name="T40" fmla="*/ 14 w 42"/>
                <a:gd name="T41" fmla="*/ 106 h 97"/>
                <a:gd name="T42" fmla="*/ 14 w 42"/>
                <a:gd name="T43" fmla="*/ 106 h 97"/>
                <a:gd name="T44" fmla="*/ 15 w 42"/>
                <a:gd name="T45" fmla="*/ 104 h 97"/>
                <a:gd name="T46" fmla="*/ 15 w 42"/>
                <a:gd name="T47" fmla="*/ 104 h 97"/>
                <a:gd name="T48" fmla="*/ 15 w 42"/>
                <a:gd name="T49" fmla="*/ 104 h 97"/>
                <a:gd name="T50" fmla="*/ 15 w 42"/>
                <a:gd name="T51" fmla="*/ 104 h 9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2" h="97">
                  <a:moveTo>
                    <a:pt x="12" y="95"/>
                  </a:moveTo>
                  <a:lnTo>
                    <a:pt x="10" y="83"/>
                  </a:lnTo>
                  <a:lnTo>
                    <a:pt x="6" y="70"/>
                  </a:lnTo>
                  <a:lnTo>
                    <a:pt x="6" y="59"/>
                  </a:lnTo>
                  <a:lnTo>
                    <a:pt x="7" y="46"/>
                  </a:lnTo>
                  <a:lnTo>
                    <a:pt x="12" y="35"/>
                  </a:lnTo>
                  <a:lnTo>
                    <a:pt x="20" y="25"/>
                  </a:lnTo>
                  <a:lnTo>
                    <a:pt x="28" y="17"/>
                  </a:lnTo>
                  <a:lnTo>
                    <a:pt x="38" y="9"/>
                  </a:lnTo>
                  <a:lnTo>
                    <a:pt x="41" y="6"/>
                  </a:lnTo>
                  <a:lnTo>
                    <a:pt x="42" y="4"/>
                  </a:lnTo>
                  <a:lnTo>
                    <a:pt x="42" y="1"/>
                  </a:lnTo>
                  <a:lnTo>
                    <a:pt x="40" y="0"/>
                  </a:lnTo>
                  <a:lnTo>
                    <a:pt x="27" y="5"/>
                  </a:lnTo>
                  <a:lnTo>
                    <a:pt x="17" y="15"/>
                  </a:lnTo>
                  <a:lnTo>
                    <a:pt x="10" y="26"/>
                  </a:lnTo>
                  <a:lnTo>
                    <a:pt x="3" y="39"/>
                  </a:lnTo>
                  <a:lnTo>
                    <a:pt x="0" y="54"/>
                  </a:lnTo>
                  <a:lnTo>
                    <a:pt x="1" y="68"/>
                  </a:lnTo>
                  <a:lnTo>
                    <a:pt x="5" y="82"/>
                  </a:lnTo>
                  <a:lnTo>
                    <a:pt x="11" y="97"/>
                  </a:lnTo>
                  <a:lnTo>
                    <a:pt x="12" y="9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53" name="Freeform 64"/>
            <p:cNvSpPr>
              <a:spLocks/>
            </p:cNvSpPr>
            <p:nvPr/>
          </p:nvSpPr>
          <p:spPr bwMode="auto">
            <a:xfrm flipH="1">
              <a:off x="572" y="2745"/>
              <a:ext cx="363" cy="151"/>
            </a:xfrm>
            <a:custGeom>
              <a:avLst/>
              <a:gdLst>
                <a:gd name="T0" fmla="*/ 6 w 349"/>
                <a:gd name="T1" fmla="*/ 10 h 145"/>
                <a:gd name="T2" fmla="*/ 23 w 349"/>
                <a:gd name="T3" fmla="*/ 25 h 145"/>
                <a:gd name="T4" fmla="*/ 37 w 349"/>
                <a:gd name="T5" fmla="*/ 35 h 145"/>
                <a:gd name="T6" fmla="*/ 55 w 349"/>
                <a:gd name="T7" fmla="*/ 45 h 145"/>
                <a:gd name="T8" fmla="*/ 79 w 349"/>
                <a:gd name="T9" fmla="*/ 49 h 145"/>
                <a:gd name="T10" fmla="*/ 107 w 349"/>
                <a:gd name="T11" fmla="*/ 47 h 145"/>
                <a:gd name="T12" fmla="*/ 134 w 349"/>
                <a:gd name="T13" fmla="*/ 37 h 145"/>
                <a:gd name="T14" fmla="*/ 162 w 349"/>
                <a:gd name="T15" fmla="*/ 28 h 145"/>
                <a:gd name="T16" fmla="*/ 195 w 349"/>
                <a:gd name="T17" fmla="*/ 20 h 145"/>
                <a:gd name="T18" fmla="*/ 233 w 349"/>
                <a:gd name="T19" fmla="*/ 18 h 145"/>
                <a:gd name="T20" fmla="*/ 270 w 349"/>
                <a:gd name="T21" fmla="*/ 25 h 145"/>
                <a:gd name="T22" fmla="*/ 305 w 349"/>
                <a:gd name="T23" fmla="*/ 41 h 145"/>
                <a:gd name="T24" fmla="*/ 330 w 349"/>
                <a:gd name="T25" fmla="*/ 55 h 145"/>
                <a:gd name="T26" fmla="*/ 343 w 349"/>
                <a:gd name="T27" fmla="*/ 67 h 145"/>
                <a:gd name="T28" fmla="*/ 355 w 349"/>
                <a:gd name="T29" fmla="*/ 80 h 145"/>
                <a:gd name="T30" fmla="*/ 367 w 349"/>
                <a:gd name="T31" fmla="*/ 93 h 145"/>
                <a:gd name="T32" fmla="*/ 381 w 349"/>
                <a:gd name="T33" fmla="*/ 110 h 145"/>
                <a:gd name="T34" fmla="*/ 382 w 349"/>
                <a:gd name="T35" fmla="*/ 136 h 145"/>
                <a:gd name="T36" fmla="*/ 369 w 349"/>
                <a:gd name="T37" fmla="*/ 153 h 145"/>
                <a:gd name="T38" fmla="*/ 354 w 349"/>
                <a:gd name="T39" fmla="*/ 152 h 145"/>
                <a:gd name="T40" fmla="*/ 338 w 349"/>
                <a:gd name="T41" fmla="*/ 142 h 145"/>
                <a:gd name="T42" fmla="*/ 332 w 349"/>
                <a:gd name="T43" fmla="*/ 130 h 145"/>
                <a:gd name="T44" fmla="*/ 335 w 349"/>
                <a:gd name="T45" fmla="*/ 120 h 145"/>
                <a:gd name="T46" fmla="*/ 332 w 349"/>
                <a:gd name="T47" fmla="*/ 115 h 145"/>
                <a:gd name="T48" fmla="*/ 329 w 349"/>
                <a:gd name="T49" fmla="*/ 122 h 145"/>
                <a:gd name="T50" fmla="*/ 330 w 349"/>
                <a:gd name="T51" fmla="*/ 136 h 145"/>
                <a:gd name="T52" fmla="*/ 340 w 349"/>
                <a:gd name="T53" fmla="*/ 148 h 145"/>
                <a:gd name="T54" fmla="*/ 353 w 349"/>
                <a:gd name="T55" fmla="*/ 158 h 145"/>
                <a:gd name="T56" fmla="*/ 373 w 349"/>
                <a:gd name="T57" fmla="*/ 163 h 145"/>
                <a:gd name="T58" fmla="*/ 389 w 349"/>
                <a:gd name="T59" fmla="*/ 154 h 145"/>
                <a:gd name="T60" fmla="*/ 393 w 349"/>
                <a:gd name="T61" fmla="*/ 134 h 145"/>
                <a:gd name="T62" fmla="*/ 387 w 349"/>
                <a:gd name="T63" fmla="*/ 110 h 145"/>
                <a:gd name="T64" fmla="*/ 369 w 349"/>
                <a:gd name="T65" fmla="*/ 84 h 145"/>
                <a:gd name="T66" fmla="*/ 340 w 349"/>
                <a:gd name="T67" fmla="*/ 52 h 145"/>
                <a:gd name="T68" fmla="*/ 303 w 349"/>
                <a:gd name="T69" fmla="*/ 26 h 145"/>
                <a:gd name="T70" fmla="*/ 261 w 349"/>
                <a:gd name="T71" fmla="*/ 9 h 145"/>
                <a:gd name="T72" fmla="*/ 225 w 349"/>
                <a:gd name="T73" fmla="*/ 7 h 145"/>
                <a:gd name="T74" fmla="*/ 198 w 349"/>
                <a:gd name="T75" fmla="*/ 8 h 145"/>
                <a:gd name="T76" fmla="*/ 172 w 349"/>
                <a:gd name="T77" fmla="*/ 17 h 145"/>
                <a:gd name="T78" fmla="*/ 145 w 349"/>
                <a:gd name="T79" fmla="*/ 23 h 145"/>
                <a:gd name="T80" fmla="*/ 112 w 349"/>
                <a:gd name="T81" fmla="*/ 32 h 145"/>
                <a:gd name="T82" fmla="*/ 78 w 349"/>
                <a:gd name="T83" fmla="*/ 36 h 145"/>
                <a:gd name="T84" fmla="*/ 47 w 349"/>
                <a:gd name="T85" fmla="*/ 30 h 145"/>
                <a:gd name="T86" fmla="*/ 17 w 349"/>
                <a:gd name="T87" fmla="*/ 12 h 145"/>
                <a:gd name="T88" fmla="*/ 0 w 349"/>
                <a:gd name="T89" fmla="*/ 0 h 145"/>
                <a:gd name="T90" fmla="*/ 0 w 349"/>
                <a:gd name="T91" fmla="*/ 3 h 145"/>
                <a:gd name="T92" fmla="*/ 0 w 349"/>
                <a:gd name="T93" fmla="*/ 4 h 14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49" h="145">
                  <a:moveTo>
                    <a:pt x="0" y="4"/>
                  </a:moveTo>
                  <a:lnTo>
                    <a:pt x="6" y="10"/>
                  </a:lnTo>
                  <a:lnTo>
                    <a:pt x="12" y="15"/>
                  </a:lnTo>
                  <a:lnTo>
                    <a:pt x="20" y="22"/>
                  </a:lnTo>
                  <a:lnTo>
                    <a:pt x="26" y="27"/>
                  </a:lnTo>
                  <a:lnTo>
                    <a:pt x="34" y="32"/>
                  </a:lnTo>
                  <a:lnTo>
                    <a:pt x="41" y="37"/>
                  </a:lnTo>
                  <a:lnTo>
                    <a:pt x="49" y="39"/>
                  </a:lnTo>
                  <a:lnTo>
                    <a:pt x="58" y="42"/>
                  </a:lnTo>
                  <a:lnTo>
                    <a:pt x="70" y="43"/>
                  </a:lnTo>
                  <a:lnTo>
                    <a:pt x="83" y="42"/>
                  </a:lnTo>
                  <a:lnTo>
                    <a:pt x="95" y="41"/>
                  </a:lnTo>
                  <a:lnTo>
                    <a:pt x="108" y="38"/>
                  </a:lnTo>
                  <a:lnTo>
                    <a:pt x="119" y="34"/>
                  </a:lnTo>
                  <a:lnTo>
                    <a:pt x="132" y="31"/>
                  </a:lnTo>
                  <a:lnTo>
                    <a:pt x="144" y="25"/>
                  </a:lnTo>
                  <a:lnTo>
                    <a:pt x="156" y="22"/>
                  </a:lnTo>
                  <a:lnTo>
                    <a:pt x="173" y="17"/>
                  </a:lnTo>
                  <a:lnTo>
                    <a:pt x="190" y="15"/>
                  </a:lnTo>
                  <a:lnTo>
                    <a:pt x="207" y="15"/>
                  </a:lnTo>
                  <a:lnTo>
                    <a:pt x="224" y="18"/>
                  </a:lnTo>
                  <a:lnTo>
                    <a:pt x="240" y="22"/>
                  </a:lnTo>
                  <a:lnTo>
                    <a:pt x="256" y="28"/>
                  </a:lnTo>
                  <a:lnTo>
                    <a:pt x="271" y="36"/>
                  </a:lnTo>
                  <a:lnTo>
                    <a:pt x="287" y="44"/>
                  </a:lnTo>
                  <a:lnTo>
                    <a:pt x="293" y="49"/>
                  </a:lnTo>
                  <a:lnTo>
                    <a:pt x="299" y="53"/>
                  </a:lnTo>
                  <a:lnTo>
                    <a:pt x="305" y="59"/>
                  </a:lnTo>
                  <a:lnTo>
                    <a:pt x="310" y="64"/>
                  </a:lnTo>
                  <a:lnTo>
                    <a:pt x="315" y="71"/>
                  </a:lnTo>
                  <a:lnTo>
                    <a:pt x="320" y="76"/>
                  </a:lnTo>
                  <a:lnTo>
                    <a:pt x="326" y="82"/>
                  </a:lnTo>
                  <a:lnTo>
                    <a:pt x="331" y="88"/>
                  </a:lnTo>
                  <a:lnTo>
                    <a:pt x="338" y="98"/>
                  </a:lnTo>
                  <a:lnTo>
                    <a:pt x="341" y="108"/>
                  </a:lnTo>
                  <a:lnTo>
                    <a:pt x="339" y="121"/>
                  </a:lnTo>
                  <a:lnTo>
                    <a:pt x="333" y="134"/>
                  </a:lnTo>
                  <a:lnTo>
                    <a:pt x="328" y="135"/>
                  </a:lnTo>
                  <a:lnTo>
                    <a:pt x="322" y="135"/>
                  </a:lnTo>
                  <a:lnTo>
                    <a:pt x="314" y="134"/>
                  </a:lnTo>
                  <a:lnTo>
                    <a:pt x="307" y="131"/>
                  </a:lnTo>
                  <a:lnTo>
                    <a:pt x="300" y="126"/>
                  </a:lnTo>
                  <a:lnTo>
                    <a:pt x="297" y="121"/>
                  </a:lnTo>
                  <a:lnTo>
                    <a:pt x="295" y="115"/>
                  </a:lnTo>
                  <a:lnTo>
                    <a:pt x="298" y="107"/>
                  </a:lnTo>
                  <a:lnTo>
                    <a:pt x="298" y="106"/>
                  </a:lnTo>
                  <a:lnTo>
                    <a:pt x="297" y="103"/>
                  </a:lnTo>
                  <a:lnTo>
                    <a:pt x="295" y="102"/>
                  </a:lnTo>
                  <a:lnTo>
                    <a:pt x="292" y="108"/>
                  </a:lnTo>
                  <a:lnTo>
                    <a:pt x="292" y="115"/>
                  </a:lnTo>
                  <a:lnTo>
                    <a:pt x="293" y="121"/>
                  </a:lnTo>
                  <a:lnTo>
                    <a:pt x="297" y="126"/>
                  </a:lnTo>
                  <a:lnTo>
                    <a:pt x="302" y="131"/>
                  </a:lnTo>
                  <a:lnTo>
                    <a:pt x="307" y="136"/>
                  </a:lnTo>
                  <a:lnTo>
                    <a:pt x="313" y="140"/>
                  </a:lnTo>
                  <a:lnTo>
                    <a:pt x="319" y="142"/>
                  </a:lnTo>
                  <a:lnTo>
                    <a:pt x="332" y="145"/>
                  </a:lnTo>
                  <a:lnTo>
                    <a:pt x="341" y="142"/>
                  </a:lnTo>
                  <a:lnTo>
                    <a:pt x="346" y="136"/>
                  </a:lnTo>
                  <a:lnTo>
                    <a:pt x="349" y="129"/>
                  </a:lnTo>
                  <a:lnTo>
                    <a:pt x="349" y="119"/>
                  </a:lnTo>
                  <a:lnTo>
                    <a:pt x="348" y="108"/>
                  </a:lnTo>
                  <a:lnTo>
                    <a:pt x="344" y="98"/>
                  </a:lnTo>
                  <a:lnTo>
                    <a:pt x="341" y="91"/>
                  </a:lnTo>
                  <a:lnTo>
                    <a:pt x="328" y="75"/>
                  </a:lnTo>
                  <a:lnTo>
                    <a:pt x="315" y="59"/>
                  </a:lnTo>
                  <a:lnTo>
                    <a:pt x="302" y="46"/>
                  </a:lnTo>
                  <a:lnTo>
                    <a:pt x="285" y="33"/>
                  </a:lnTo>
                  <a:lnTo>
                    <a:pt x="269" y="23"/>
                  </a:lnTo>
                  <a:lnTo>
                    <a:pt x="251" y="15"/>
                  </a:lnTo>
                  <a:lnTo>
                    <a:pt x="232" y="9"/>
                  </a:lnTo>
                  <a:lnTo>
                    <a:pt x="212" y="7"/>
                  </a:lnTo>
                  <a:lnTo>
                    <a:pt x="200" y="7"/>
                  </a:lnTo>
                  <a:lnTo>
                    <a:pt x="187" y="7"/>
                  </a:lnTo>
                  <a:lnTo>
                    <a:pt x="176" y="8"/>
                  </a:lnTo>
                  <a:lnTo>
                    <a:pt x="165" y="10"/>
                  </a:lnTo>
                  <a:lnTo>
                    <a:pt x="153" y="14"/>
                  </a:lnTo>
                  <a:lnTo>
                    <a:pt x="141" y="17"/>
                  </a:lnTo>
                  <a:lnTo>
                    <a:pt x="129" y="20"/>
                  </a:lnTo>
                  <a:lnTo>
                    <a:pt x="118" y="24"/>
                  </a:lnTo>
                  <a:lnTo>
                    <a:pt x="100" y="29"/>
                  </a:lnTo>
                  <a:lnTo>
                    <a:pt x="85" y="32"/>
                  </a:lnTo>
                  <a:lnTo>
                    <a:pt x="69" y="33"/>
                  </a:lnTo>
                  <a:lnTo>
                    <a:pt x="55" y="31"/>
                  </a:lnTo>
                  <a:lnTo>
                    <a:pt x="41" y="27"/>
                  </a:lnTo>
                  <a:lnTo>
                    <a:pt x="27" y="20"/>
                  </a:lnTo>
                  <a:lnTo>
                    <a:pt x="14" y="12"/>
                  </a:lnTo>
                  <a:lnTo>
                    <a:pt x="0" y="0"/>
                  </a:lnTo>
                  <a:lnTo>
                    <a:pt x="0" y="2"/>
                  </a:lnTo>
                  <a:lnTo>
                    <a:pt x="0" y="3"/>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54" name="Freeform 65"/>
            <p:cNvSpPr>
              <a:spLocks/>
            </p:cNvSpPr>
            <p:nvPr/>
          </p:nvSpPr>
          <p:spPr bwMode="auto">
            <a:xfrm flipH="1">
              <a:off x="539" y="2866"/>
              <a:ext cx="431" cy="194"/>
            </a:xfrm>
            <a:custGeom>
              <a:avLst/>
              <a:gdLst>
                <a:gd name="T0" fmla="*/ 0 w 414"/>
                <a:gd name="T1" fmla="*/ 1 h 187"/>
                <a:gd name="T2" fmla="*/ 19 w 414"/>
                <a:gd name="T3" fmla="*/ 26 h 187"/>
                <a:gd name="T4" fmla="*/ 39 w 414"/>
                <a:gd name="T5" fmla="*/ 49 h 187"/>
                <a:gd name="T6" fmla="*/ 61 w 414"/>
                <a:gd name="T7" fmla="*/ 68 h 187"/>
                <a:gd name="T8" fmla="*/ 85 w 414"/>
                <a:gd name="T9" fmla="*/ 90 h 187"/>
                <a:gd name="T10" fmla="*/ 110 w 414"/>
                <a:gd name="T11" fmla="*/ 109 h 187"/>
                <a:gd name="T12" fmla="*/ 136 w 414"/>
                <a:gd name="T13" fmla="*/ 124 h 187"/>
                <a:gd name="T14" fmla="*/ 163 w 414"/>
                <a:gd name="T15" fmla="*/ 140 h 187"/>
                <a:gd name="T16" fmla="*/ 192 w 414"/>
                <a:gd name="T17" fmla="*/ 150 h 187"/>
                <a:gd name="T18" fmla="*/ 208 w 414"/>
                <a:gd name="T19" fmla="*/ 154 h 187"/>
                <a:gd name="T20" fmla="*/ 225 w 414"/>
                <a:gd name="T21" fmla="*/ 159 h 187"/>
                <a:gd name="T22" fmla="*/ 240 w 414"/>
                <a:gd name="T23" fmla="*/ 163 h 187"/>
                <a:gd name="T24" fmla="*/ 257 w 414"/>
                <a:gd name="T25" fmla="*/ 166 h 187"/>
                <a:gd name="T26" fmla="*/ 273 w 414"/>
                <a:gd name="T27" fmla="*/ 169 h 187"/>
                <a:gd name="T28" fmla="*/ 290 w 414"/>
                <a:gd name="T29" fmla="*/ 170 h 187"/>
                <a:gd name="T30" fmla="*/ 305 w 414"/>
                <a:gd name="T31" fmla="*/ 173 h 187"/>
                <a:gd name="T32" fmla="*/ 323 w 414"/>
                <a:gd name="T33" fmla="*/ 175 h 187"/>
                <a:gd name="T34" fmla="*/ 339 w 414"/>
                <a:gd name="T35" fmla="*/ 178 h 187"/>
                <a:gd name="T36" fmla="*/ 354 w 414"/>
                <a:gd name="T37" fmla="*/ 183 h 187"/>
                <a:gd name="T38" fmla="*/ 370 w 414"/>
                <a:gd name="T39" fmla="*/ 189 h 187"/>
                <a:gd name="T40" fmla="*/ 387 w 414"/>
                <a:gd name="T41" fmla="*/ 195 h 187"/>
                <a:gd name="T42" fmla="*/ 403 w 414"/>
                <a:gd name="T43" fmla="*/ 198 h 187"/>
                <a:gd name="T44" fmla="*/ 419 w 414"/>
                <a:gd name="T45" fmla="*/ 203 h 187"/>
                <a:gd name="T46" fmla="*/ 436 w 414"/>
                <a:gd name="T47" fmla="*/ 206 h 187"/>
                <a:gd name="T48" fmla="*/ 452 w 414"/>
                <a:gd name="T49" fmla="*/ 209 h 187"/>
                <a:gd name="T50" fmla="*/ 458 w 414"/>
                <a:gd name="T51" fmla="*/ 207 h 187"/>
                <a:gd name="T52" fmla="*/ 464 w 414"/>
                <a:gd name="T53" fmla="*/ 203 h 187"/>
                <a:gd name="T54" fmla="*/ 467 w 414"/>
                <a:gd name="T55" fmla="*/ 198 h 187"/>
                <a:gd name="T56" fmla="*/ 464 w 414"/>
                <a:gd name="T57" fmla="*/ 195 h 187"/>
                <a:gd name="T58" fmla="*/ 437 w 414"/>
                <a:gd name="T59" fmla="*/ 184 h 187"/>
                <a:gd name="T60" fmla="*/ 411 w 414"/>
                <a:gd name="T61" fmla="*/ 175 h 187"/>
                <a:gd name="T62" fmla="*/ 384 w 414"/>
                <a:gd name="T63" fmla="*/ 170 h 187"/>
                <a:gd name="T64" fmla="*/ 357 w 414"/>
                <a:gd name="T65" fmla="*/ 165 h 187"/>
                <a:gd name="T66" fmla="*/ 328 w 414"/>
                <a:gd name="T67" fmla="*/ 159 h 187"/>
                <a:gd name="T68" fmla="*/ 301 w 414"/>
                <a:gd name="T69" fmla="*/ 154 h 187"/>
                <a:gd name="T70" fmla="*/ 273 w 414"/>
                <a:gd name="T71" fmla="*/ 150 h 187"/>
                <a:gd name="T72" fmla="*/ 246 w 414"/>
                <a:gd name="T73" fmla="*/ 145 h 187"/>
                <a:gd name="T74" fmla="*/ 229 w 414"/>
                <a:gd name="T75" fmla="*/ 142 h 187"/>
                <a:gd name="T76" fmla="*/ 211 w 414"/>
                <a:gd name="T77" fmla="*/ 137 h 187"/>
                <a:gd name="T78" fmla="*/ 193 w 414"/>
                <a:gd name="T79" fmla="*/ 132 h 187"/>
                <a:gd name="T80" fmla="*/ 177 w 414"/>
                <a:gd name="T81" fmla="*/ 124 h 187"/>
                <a:gd name="T82" fmla="*/ 160 w 414"/>
                <a:gd name="T83" fmla="*/ 118 h 187"/>
                <a:gd name="T84" fmla="*/ 143 w 414"/>
                <a:gd name="T85" fmla="*/ 110 h 187"/>
                <a:gd name="T86" fmla="*/ 128 w 414"/>
                <a:gd name="T87" fmla="*/ 102 h 187"/>
                <a:gd name="T88" fmla="*/ 111 w 414"/>
                <a:gd name="T89" fmla="*/ 92 h 187"/>
                <a:gd name="T90" fmla="*/ 98 w 414"/>
                <a:gd name="T91" fmla="*/ 83 h 187"/>
                <a:gd name="T92" fmla="*/ 82 w 414"/>
                <a:gd name="T93" fmla="*/ 71 h 187"/>
                <a:gd name="T94" fmla="*/ 68 w 414"/>
                <a:gd name="T95" fmla="*/ 60 h 187"/>
                <a:gd name="T96" fmla="*/ 54 w 414"/>
                <a:gd name="T97" fmla="*/ 50 h 187"/>
                <a:gd name="T98" fmla="*/ 39 w 414"/>
                <a:gd name="T99" fmla="*/ 37 h 187"/>
                <a:gd name="T100" fmla="*/ 27 w 414"/>
                <a:gd name="T101" fmla="*/ 26 h 187"/>
                <a:gd name="T102" fmla="*/ 16 w 414"/>
                <a:gd name="T103" fmla="*/ 11 h 187"/>
                <a:gd name="T104" fmla="*/ 1 w 414"/>
                <a:gd name="T105" fmla="*/ 0 h 187"/>
                <a:gd name="T106" fmla="*/ 1 w 414"/>
                <a:gd name="T107" fmla="*/ 0 h 187"/>
                <a:gd name="T108" fmla="*/ 0 w 414"/>
                <a:gd name="T109" fmla="*/ 0 h 187"/>
                <a:gd name="T110" fmla="*/ 0 w 414"/>
                <a:gd name="T111" fmla="*/ 1 h 187"/>
                <a:gd name="T112" fmla="*/ 0 w 414"/>
                <a:gd name="T113" fmla="*/ 1 h 187"/>
                <a:gd name="T114" fmla="*/ 0 w 414"/>
                <a:gd name="T115" fmla="*/ 1 h 1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4" h="187">
                  <a:moveTo>
                    <a:pt x="0" y="1"/>
                  </a:moveTo>
                  <a:lnTo>
                    <a:pt x="16" y="23"/>
                  </a:lnTo>
                  <a:lnTo>
                    <a:pt x="35" y="43"/>
                  </a:lnTo>
                  <a:lnTo>
                    <a:pt x="55" y="62"/>
                  </a:lnTo>
                  <a:lnTo>
                    <a:pt x="76" y="81"/>
                  </a:lnTo>
                  <a:lnTo>
                    <a:pt x="98" y="97"/>
                  </a:lnTo>
                  <a:lnTo>
                    <a:pt x="121" y="112"/>
                  </a:lnTo>
                  <a:lnTo>
                    <a:pt x="145" y="125"/>
                  </a:lnTo>
                  <a:lnTo>
                    <a:pt x="170" y="135"/>
                  </a:lnTo>
                  <a:lnTo>
                    <a:pt x="184" y="138"/>
                  </a:lnTo>
                  <a:lnTo>
                    <a:pt x="199" y="142"/>
                  </a:lnTo>
                  <a:lnTo>
                    <a:pt x="213" y="146"/>
                  </a:lnTo>
                  <a:lnTo>
                    <a:pt x="228" y="148"/>
                  </a:lnTo>
                  <a:lnTo>
                    <a:pt x="242" y="151"/>
                  </a:lnTo>
                  <a:lnTo>
                    <a:pt x="257" y="152"/>
                  </a:lnTo>
                  <a:lnTo>
                    <a:pt x="270" y="155"/>
                  </a:lnTo>
                  <a:lnTo>
                    <a:pt x="286" y="157"/>
                  </a:lnTo>
                  <a:lnTo>
                    <a:pt x="301" y="160"/>
                  </a:lnTo>
                  <a:lnTo>
                    <a:pt x="314" y="164"/>
                  </a:lnTo>
                  <a:lnTo>
                    <a:pt x="328" y="169"/>
                  </a:lnTo>
                  <a:lnTo>
                    <a:pt x="343" y="174"/>
                  </a:lnTo>
                  <a:lnTo>
                    <a:pt x="357" y="177"/>
                  </a:lnTo>
                  <a:lnTo>
                    <a:pt x="371" y="182"/>
                  </a:lnTo>
                  <a:lnTo>
                    <a:pt x="386" y="185"/>
                  </a:lnTo>
                  <a:lnTo>
                    <a:pt x="401" y="187"/>
                  </a:lnTo>
                  <a:lnTo>
                    <a:pt x="406" y="186"/>
                  </a:lnTo>
                  <a:lnTo>
                    <a:pt x="411" y="182"/>
                  </a:lnTo>
                  <a:lnTo>
                    <a:pt x="414" y="177"/>
                  </a:lnTo>
                  <a:lnTo>
                    <a:pt x="411" y="174"/>
                  </a:lnTo>
                  <a:lnTo>
                    <a:pt x="387" y="165"/>
                  </a:lnTo>
                  <a:lnTo>
                    <a:pt x="364" y="157"/>
                  </a:lnTo>
                  <a:lnTo>
                    <a:pt x="340" y="152"/>
                  </a:lnTo>
                  <a:lnTo>
                    <a:pt x="316" y="147"/>
                  </a:lnTo>
                  <a:lnTo>
                    <a:pt x="291" y="142"/>
                  </a:lnTo>
                  <a:lnTo>
                    <a:pt x="267" y="138"/>
                  </a:lnTo>
                  <a:lnTo>
                    <a:pt x="242" y="135"/>
                  </a:lnTo>
                  <a:lnTo>
                    <a:pt x="218" y="130"/>
                  </a:lnTo>
                  <a:lnTo>
                    <a:pt x="203" y="127"/>
                  </a:lnTo>
                  <a:lnTo>
                    <a:pt x="187" y="122"/>
                  </a:lnTo>
                  <a:lnTo>
                    <a:pt x="171" y="118"/>
                  </a:lnTo>
                  <a:lnTo>
                    <a:pt x="157" y="112"/>
                  </a:lnTo>
                  <a:lnTo>
                    <a:pt x="142" y="106"/>
                  </a:lnTo>
                  <a:lnTo>
                    <a:pt x="127" y="98"/>
                  </a:lnTo>
                  <a:lnTo>
                    <a:pt x="113" y="91"/>
                  </a:lnTo>
                  <a:lnTo>
                    <a:pt x="99" y="83"/>
                  </a:lnTo>
                  <a:lnTo>
                    <a:pt x="86" y="74"/>
                  </a:lnTo>
                  <a:lnTo>
                    <a:pt x="73" y="64"/>
                  </a:lnTo>
                  <a:lnTo>
                    <a:pt x="60" y="54"/>
                  </a:lnTo>
                  <a:lnTo>
                    <a:pt x="48" y="44"/>
                  </a:lnTo>
                  <a:lnTo>
                    <a:pt x="35" y="34"/>
                  </a:lnTo>
                  <a:lnTo>
                    <a:pt x="24" y="23"/>
                  </a:lnTo>
                  <a:lnTo>
                    <a:pt x="13" y="11"/>
                  </a:lnTo>
                  <a:lnTo>
                    <a:pt x="1" y="0"/>
                  </a:lnTo>
                  <a:lnTo>
                    <a:pt x="0"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55" name="Freeform 66"/>
            <p:cNvSpPr>
              <a:spLocks/>
            </p:cNvSpPr>
            <p:nvPr/>
          </p:nvSpPr>
          <p:spPr bwMode="auto">
            <a:xfrm flipH="1">
              <a:off x="890" y="2733"/>
              <a:ext cx="73" cy="165"/>
            </a:xfrm>
            <a:custGeom>
              <a:avLst/>
              <a:gdLst>
                <a:gd name="T0" fmla="*/ 35 w 70"/>
                <a:gd name="T1" fmla="*/ 29 h 158"/>
                <a:gd name="T2" fmla="*/ 42 w 70"/>
                <a:gd name="T3" fmla="*/ 19 h 158"/>
                <a:gd name="T4" fmla="*/ 49 w 70"/>
                <a:gd name="T5" fmla="*/ 9 h 158"/>
                <a:gd name="T6" fmla="*/ 58 w 70"/>
                <a:gd name="T7" fmla="*/ 9 h 158"/>
                <a:gd name="T8" fmla="*/ 70 w 70"/>
                <a:gd name="T9" fmla="*/ 24 h 158"/>
                <a:gd name="T10" fmla="*/ 71 w 70"/>
                <a:gd name="T11" fmla="*/ 28 h 158"/>
                <a:gd name="T12" fmla="*/ 71 w 70"/>
                <a:gd name="T13" fmla="*/ 32 h 158"/>
                <a:gd name="T14" fmla="*/ 72 w 70"/>
                <a:gd name="T15" fmla="*/ 40 h 158"/>
                <a:gd name="T16" fmla="*/ 72 w 70"/>
                <a:gd name="T17" fmla="*/ 44 h 158"/>
                <a:gd name="T18" fmla="*/ 74 w 70"/>
                <a:gd name="T19" fmla="*/ 58 h 158"/>
                <a:gd name="T20" fmla="*/ 72 w 70"/>
                <a:gd name="T21" fmla="*/ 73 h 158"/>
                <a:gd name="T22" fmla="*/ 68 w 70"/>
                <a:gd name="T23" fmla="*/ 89 h 158"/>
                <a:gd name="T24" fmla="*/ 63 w 70"/>
                <a:gd name="T25" fmla="*/ 103 h 158"/>
                <a:gd name="T26" fmla="*/ 58 w 70"/>
                <a:gd name="T27" fmla="*/ 113 h 158"/>
                <a:gd name="T28" fmla="*/ 53 w 70"/>
                <a:gd name="T29" fmla="*/ 123 h 158"/>
                <a:gd name="T30" fmla="*/ 47 w 70"/>
                <a:gd name="T31" fmla="*/ 132 h 158"/>
                <a:gd name="T32" fmla="*/ 39 w 70"/>
                <a:gd name="T33" fmla="*/ 143 h 158"/>
                <a:gd name="T34" fmla="*/ 31 w 70"/>
                <a:gd name="T35" fmla="*/ 149 h 158"/>
                <a:gd name="T36" fmla="*/ 22 w 70"/>
                <a:gd name="T37" fmla="*/ 156 h 158"/>
                <a:gd name="T38" fmla="*/ 15 w 70"/>
                <a:gd name="T39" fmla="*/ 163 h 158"/>
                <a:gd name="T40" fmla="*/ 3 w 70"/>
                <a:gd name="T41" fmla="*/ 168 h 158"/>
                <a:gd name="T42" fmla="*/ 0 w 70"/>
                <a:gd name="T43" fmla="*/ 171 h 158"/>
                <a:gd name="T44" fmla="*/ 0 w 70"/>
                <a:gd name="T45" fmla="*/ 174 h 158"/>
                <a:gd name="T46" fmla="*/ 2 w 70"/>
                <a:gd name="T47" fmla="*/ 179 h 158"/>
                <a:gd name="T48" fmla="*/ 4 w 70"/>
                <a:gd name="T49" fmla="*/ 180 h 158"/>
                <a:gd name="T50" fmla="*/ 16 w 70"/>
                <a:gd name="T51" fmla="*/ 180 h 158"/>
                <a:gd name="T52" fmla="*/ 24 w 70"/>
                <a:gd name="T53" fmla="*/ 176 h 158"/>
                <a:gd name="T54" fmla="*/ 30 w 70"/>
                <a:gd name="T55" fmla="*/ 171 h 158"/>
                <a:gd name="T56" fmla="*/ 37 w 70"/>
                <a:gd name="T57" fmla="*/ 163 h 158"/>
                <a:gd name="T58" fmla="*/ 45 w 70"/>
                <a:gd name="T59" fmla="*/ 156 h 158"/>
                <a:gd name="T60" fmla="*/ 50 w 70"/>
                <a:gd name="T61" fmla="*/ 148 h 158"/>
                <a:gd name="T62" fmla="*/ 55 w 70"/>
                <a:gd name="T63" fmla="*/ 139 h 158"/>
                <a:gd name="T64" fmla="*/ 59 w 70"/>
                <a:gd name="T65" fmla="*/ 129 h 158"/>
                <a:gd name="T66" fmla="*/ 71 w 70"/>
                <a:gd name="T67" fmla="*/ 112 h 158"/>
                <a:gd name="T68" fmla="*/ 76 w 70"/>
                <a:gd name="T69" fmla="*/ 91 h 158"/>
                <a:gd name="T70" fmla="*/ 79 w 70"/>
                <a:gd name="T71" fmla="*/ 69 h 158"/>
                <a:gd name="T72" fmla="*/ 79 w 70"/>
                <a:gd name="T73" fmla="*/ 48 h 158"/>
                <a:gd name="T74" fmla="*/ 77 w 70"/>
                <a:gd name="T75" fmla="*/ 34 h 158"/>
                <a:gd name="T76" fmla="*/ 72 w 70"/>
                <a:gd name="T77" fmla="*/ 19 h 158"/>
                <a:gd name="T78" fmla="*/ 63 w 70"/>
                <a:gd name="T79" fmla="*/ 4 h 158"/>
                <a:gd name="T80" fmla="*/ 53 w 70"/>
                <a:gd name="T81" fmla="*/ 0 h 158"/>
                <a:gd name="T82" fmla="*/ 44 w 70"/>
                <a:gd name="T83" fmla="*/ 4 h 158"/>
                <a:gd name="T84" fmla="*/ 37 w 70"/>
                <a:gd name="T85" fmla="*/ 9 h 158"/>
                <a:gd name="T86" fmla="*/ 34 w 70"/>
                <a:gd name="T87" fmla="*/ 19 h 158"/>
                <a:gd name="T88" fmla="*/ 34 w 70"/>
                <a:gd name="T89" fmla="*/ 29 h 158"/>
                <a:gd name="T90" fmla="*/ 34 w 70"/>
                <a:gd name="T91" fmla="*/ 31 h 158"/>
                <a:gd name="T92" fmla="*/ 35 w 70"/>
                <a:gd name="T93" fmla="*/ 31 h 158"/>
                <a:gd name="T94" fmla="*/ 35 w 70"/>
                <a:gd name="T95" fmla="*/ 31 h 158"/>
                <a:gd name="T96" fmla="*/ 35 w 70"/>
                <a:gd name="T97" fmla="*/ 29 h 158"/>
                <a:gd name="T98" fmla="*/ 35 w 70"/>
                <a:gd name="T99" fmla="*/ 29 h 1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0" h="158">
                  <a:moveTo>
                    <a:pt x="32" y="26"/>
                  </a:moveTo>
                  <a:lnTo>
                    <a:pt x="36" y="16"/>
                  </a:lnTo>
                  <a:lnTo>
                    <a:pt x="43" y="9"/>
                  </a:lnTo>
                  <a:lnTo>
                    <a:pt x="52" y="9"/>
                  </a:lnTo>
                  <a:lnTo>
                    <a:pt x="61" y="21"/>
                  </a:lnTo>
                  <a:lnTo>
                    <a:pt x="62" y="25"/>
                  </a:lnTo>
                  <a:lnTo>
                    <a:pt x="62" y="29"/>
                  </a:lnTo>
                  <a:lnTo>
                    <a:pt x="63" y="34"/>
                  </a:lnTo>
                  <a:lnTo>
                    <a:pt x="63" y="38"/>
                  </a:lnTo>
                  <a:lnTo>
                    <a:pt x="65" y="52"/>
                  </a:lnTo>
                  <a:lnTo>
                    <a:pt x="63" y="64"/>
                  </a:lnTo>
                  <a:lnTo>
                    <a:pt x="59" y="78"/>
                  </a:lnTo>
                  <a:lnTo>
                    <a:pt x="56" y="91"/>
                  </a:lnTo>
                  <a:lnTo>
                    <a:pt x="52" y="99"/>
                  </a:lnTo>
                  <a:lnTo>
                    <a:pt x="47" y="108"/>
                  </a:lnTo>
                  <a:lnTo>
                    <a:pt x="41" y="116"/>
                  </a:lnTo>
                  <a:lnTo>
                    <a:pt x="34" y="125"/>
                  </a:lnTo>
                  <a:lnTo>
                    <a:pt x="28" y="131"/>
                  </a:lnTo>
                  <a:lnTo>
                    <a:pt x="19" y="137"/>
                  </a:lnTo>
                  <a:lnTo>
                    <a:pt x="12" y="143"/>
                  </a:lnTo>
                  <a:lnTo>
                    <a:pt x="3" y="147"/>
                  </a:lnTo>
                  <a:lnTo>
                    <a:pt x="0" y="150"/>
                  </a:lnTo>
                  <a:lnTo>
                    <a:pt x="0" y="153"/>
                  </a:lnTo>
                  <a:lnTo>
                    <a:pt x="2" y="157"/>
                  </a:lnTo>
                  <a:lnTo>
                    <a:pt x="4" y="158"/>
                  </a:lnTo>
                  <a:lnTo>
                    <a:pt x="13" y="158"/>
                  </a:lnTo>
                  <a:lnTo>
                    <a:pt x="21" y="155"/>
                  </a:lnTo>
                  <a:lnTo>
                    <a:pt x="27" y="150"/>
                  </a:lnTo>
                  <a:lnTo>
                    <a:pt x="33" y="143"/>
                  </a:lnTo>
                  <a:lnTo>
                    <a:pt x="39" y="137"/>
                  </a:lnTo>
                  <a:lnTo>
                    <a:pt x="44" y="130"/>
                  </a:lnTo>
                  <a:lnTo>
                    <a:pt x="49" y="122"/>
                  </a:lnTo>
                  <a:lnTo>
                    <a:pt x="53" y="114"/>
                  </a:lnTo>
                  <a:lnTo>
                    <a:pt x="62" y="98"/>
                  </a:lnTo>
                  <a:lnTo>
                    <a:pt x="67" y="79"/>
                  </a:lnTo>
                  <a:lnTo>
                    <a:pt x="70" y="60"/>
                  </a:lnTo>
                  <a:lnTo>
                    <a:pt x="70" y="42"/>
                  </a:lnTo>
                  <a:lnTo>
                    <a:pt x="68" y="31"/>
                  </a:lnTo>
                  <a:lnTo>
                    <a:pt x="63" y="16"/>
                  </a:lnTo>
                  <a:lnTo>
                    <a:pt x="56" y="4"/>
                  </a:lnTo>
                  <a:lnTo>
                    <a:pt x="47" y="0"/>
                  </a:lnTo>
                  <a:lnTo>
                    <a:pt x="38" y="4"/>
                  </a:lnTo>
                  <a:lnTo>
                    <a:pt x="33" y="9"/>
                  </a:lnTo>
                  <a:lnTo>
                    <a:pt x="31" y="16"/>
                  </a:lnTo>
                  <a:lnTo>
                    <a:pt x="31" y="26"/>
                  </a:lnTo>
                  <a:lnTo>
                    <a:pt x="31" y="28"/>
                  </a:lnTo>
                  <a:lnTo>
                    <a:pt x="32" y="28"/>
                  </a:lnTo>
                  <a:lnTo>
                    <a:pt x="32"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56" name="Freeform 67"/>
            <p:cNvSpPr>
              <a:spLocks/>
            </p:cNvSpPr>
            <p:nvPr/>
          </p:nvSpPr>
          <p:spPr bwMode="auto">
            <a:xfrm flipH="1">
              <a:off x="804" y="2768"/>
              <a:ext cx="141" cy="185"/>
            </a:xfrm>
            <a:custGeom>
              <a:avLst/>
              <a:gdLst>
                <a:gd name="T0" fmla="*/ 95 w 135"/>
                <a:gd name="T1" fmla="*/ 3 h 178"/>
                <a:gd name="T2" fmla="*/ 107 w 135"/>
                <a:gd name="T3" fmla="*/ 11 h 178"/>
                <a:gd name="T4" fmla="*/ 119 w 135"/>
                <a:gd name="T5" fmla="*/ 23 h 178"/>
                <a:gd name="T6" fmla="*/ 127 w 135"/>
                <a:gd name="T7" fmla="*/ 34 h 178"/>
                <a:gd name="T8" fmla="*/ 133 w 135"/>
                <a:gd name="T9" fmla="*/ 48 h 178"/>
                <a:gd name="T10" fmla="*/ 138 w 135"/>
                <a:gd name="T11" fmla="*/ 60 h 178"/>
                <a:gd name="T12" fmla="*/ 140 w 135"/>
                <a:gd name="T13" fmla="*/ 77 h 178"/>
                <a:gd name="T14" fmla="*/ 142 w 135"/>
                <a:gd name="T15" fmla="*/ 89 h 178"/>
                <a:gd name="T16" fmla="*/ 140 w 135"/>
                <a:gd name="T17" fmla="*/ 106 h 178"/>
                <a:gd name="T18" fmla="*/ 133 w 135"/>
                <a:gd name="T19" fmla="*/ 126 h 178"/>
                <a:gd name="T20" fmla="*/ 122 w 135"/>
                <a:gd name="T21" fmla="*/ 143 h 178"/>
                <a:gd name="T22" fmla="*/ 105 w 135"/>
                <a:gd name="T23" fmla="*/ 161 h 178"/>
                <a:gd name="T24" fmla="*/ 85 w 135"/>
                <a:gd name="T25" fmla="*/ 175 h 178"/>
                <a:gd name="T26" fmla="*/ 67 w 135"/>
                <a:gd name="T27" fmla="*/ 183 h 178"/>
                <a:gd name="T28" fmla="*/ 46 w 135"/>
                <a:gd name="T29" fmla="*/ 184 h 178"/>
                <a:gd name="T30" fmla="*/ 27 w 135"/>
                <a:gd name="T31" fmla="*/ 177 h 178"/>
                <a:gd name="T32" fmla="*/ 11 w 135"/>
                <a:gd name="T33" fmla="*/ 161 h 178"/>
                <a:gd name="T34" fmla="*/ 9 w 135"/>
                <a:gd name="T35" fmla="*/ 160 h 178"/>
                <a:gd name="T36" fmla="*/ 4 w 135"/>
                <a:gd name="T37" fmla="*/ 161 h 178"/>
                <a:gd name="T38" fmla="*/ 1 w 135"/>
                <a:gd name="T39" fmla="*/ 165 h 178"/>
                <a:gd name="T40" fmla="*/ 0 w 135"/>
                <a:gd name="T41" fmla="*/ 169 h 178"/>
                <a:gd name="T42" fmla="*/ 6 w 135"/>
                <a:gd name="T43" fmla="*/ 188 h 178"/>
                <a:gd name="T44" fmla="*/ 21 w 135"/>
                <a:gd name="T45" fmla="*/ 197 h 178"/>
                <a:gd name="T46" fmla="*/ 40 w 135"/>
                <a:gd name="T47" fmla="*/ 200 h 178"/>
                <a:gd name="T48" fmla="*/ 58 w 135"/>
                <a:gd name="T49" fmla="*/ 197 h 178"/>
                <a:gd name="T50" fmla="*/ 78 w 135"/>
                <a:gd name="T51" fmla="*/ 190 h 178"/>
                <a:gd name="T52" fmla="*/ 99 w 135"/>
                <a:gd name="T53" fmla="*/ 181 h 178"/>
                <a:gd name="T54" fmla="*/ 117 w 135"/>
                <a:gd name="T55" fmla="*/ 169 h 178"/>
                <a:gd name="T56" fmla="*/ 127 w 135"/>
                <a:gd name="T57" fmla="*/ 159 h 178"/>
                <a:gd name="T58" fmla="*/ 140 w 135"/>
                <a:gd name="T59" fmla="*/ 137 h 178"/>
                <a:gd name="T60" fmla="*/ 149 w 135"/>
                <a:gd name="T61" fmla="*/ 115 h 178"/>
                <a:gd name="T62" fmla="*/ 154 w 135"/>
                <a:gd name="T63" fmla="*/ 93 h 178"/>
                <a:gd name="T64" fmla="*/ 151 w 135"/>
                <a:gd name="T65" fmla="*/ 71 h 178"/>
                <a:gd name="T66" fmla="*/ 148 w 135"/>
                <a:gd name="T67" fmla="*/ 50 h 178"/>
                <a:gd name="T68" fmla="*/ 136 w 135"/>
                <a:gd name="T69" fmla="*/ 30 h 178"/>
                <a:gd name="T70" fmla="*/ 121 w 135"/>
                <a:gd name="T71" fmla="*/ 12 h 178"/>
                <a:gd name="T72" fmla="*/ 99 w 135"/>
                <a:gd name="T73" fmla="*/ 0 h 178"/>
                <a:gd name="T74" fmla="*/ 98 w 135"/>
                <a:gd name="T75" fmla="*/ 0 h 178"/>
                <a:gd name="T76" fmla="*/ 95 w 135"/>
                <a:gd name="T77" fmla="*/ 1 h 178"/>
                <a:gd name="T78" fmla="*/ 94 w 135"/>
                <a:gd name="T79" fmla="*/ 2 h 178"/>
                <a:gd name="T80" fmla="*/ 95 w 135"/>
                <a:gd name="T81" fmla="*/ 3 h 178"/>
                <a:gd name="T82" fmla="*/ 95 w 135"/>
                <a:gd name="T83" fmla="*/ 3 h 17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35" h="178">
                  <a:moveTo>
                    <a:pt x="83" y="3"/>
                  </a:moveTo>
                  <a:lnTo>
                    <a:pt x="94" y="11"/>
                  </a:lnTo>
                  <a:lnTo>
                    <a:pt x="104" y="20"/>
                  </a:lnTo>
                  <a:lnTo>
                    <a:pt x="112" y="31"/>
                  </a:lnTo>
                  <a:lnTo>
                    <a:pt x="117" y="42"/>
                  </a:lnTo>
                  <a:lnTo>
                    <a:pt x="121" y="54"/>
                  </a:lnTo>
                  <a:lnTo>
                    <a:pt x="123" y="68"/>
                  </a:lnTo>
                  <a:lnTo>
                    <a:pt x="124" y="80"/>
                  </a:lnTo>
                  <a:lnTo>
                    <a:pt x="123" y="94"/>
                  </a:lnTo>
                  <a:lnTo>
                    <a:pt x="117" y="112"/>
                  </a:lnTo>
                  <a:lnTo>
                    <a:pt x="107" y="128"/>
                  </a:lnTo>
                  <a:lnTo>
                    <a:pt x="93" y="143"/>
                  </a:lnTo>
                  <a:lnTo>
                    <a:pt x="75" y="156"/>
                  </a:lnTo>
                  <a:lnTo>
                    <a:pt x="58" y="163"/>
                  </a:lnTo>
                  <a:lnTo>
                    <a:pt x="40" y="164"/>
                  </a:lnTo>
                  <a:lnTo>
                    <a:pt x="24" y="158"/>
                  </a:lnTo>
                  <a:lnTo>
                    <a:pt x="11" y="143"/>
                  </a:lnTo>
                  <a:lnTo>
                    <a:pt x="9" y="142"/>
                  </a:lnTo>
                  <a:lnTo>
                    <a:pt x="4" y="143"/>
                  </a:lnTo>
                  <a:lnTo>
                    <a:pt x="1" y="147"/>
                  </a:lnTo>
                  <a:lnTo>
                    <a:pt x="0" y="151"/>
                  </a:lnTo>
                  <a:lnTo>
                    <a:pt x="6" y="167"/>
                  </a:lnTo>
                  <a:lnTo>
                    <a:pt x="18" y="176"/>
                  </a:lnTo>
                  <a:lnTo>
                    <a:pt x="34" y="178"/>
                  </a:lnTo>
                  <a:lnTo>
                    <a:pt x="52" y="176"/>
                  </a:lnTo>
                  <a:lnTo>
                    <a:pt x="69" y="169"/>
                  </a:lnTo>
                  <a:lnTo>
                    <a:pt x="87" y="161"/>
                  </a:lnTo>
                  <a:lnTo>
                    <a:pt x="102" y="151"/>
                  </a:lnTo>
                  <a:lnTo>
                    <a:pt x="112" y="141"/>
                  </a:lnTo>
                  <a:lnTo>
                    <a:pt x="123" y="122"/>
                  </a:lnTo>
                  <a:lnTo>
                    <a:pt x="131" y="103"/>
                  </a:lnTo>
                  <a:lnTo>
                    <a:pt x="135" y="83"/>
                  </a:lnTo>
                  <a:lnTo>
                    <a:pt x="133" y="63"/>
                  </a:lnTo>
                  <a:lnTo>
                    <a:pt x="130" y="44"/>
                  </a:lnTo>
                  <a:lnTo>
                    <a:pt x="119" y="27"/>
                  </a:lnTo>
                  <a:lnTo>
                    <a:pt x="106" y="12"/>
                  </a:lnTo>
                  <a:lnTo>
                    <a:pt x="87" y="0"/>
                  </a:lnTo>
                  <a:lnTo>
                    <a:pt x="86" y="0"/>
                  </a:lnTo>
                  <a:lnTo>
                    <a:pt x="83" y="1"/>
                  </a:lnTo>
                  <a:lnTo>
                    <a:pt x="82" y="2"/>
                  </a:lnTo>
                  <a:lnTo>
                    <a:pt x="83"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57" name="Freeform 68"/>
            <p:cNvSpPr>
              <a:spLocks/>
            </p:cNvSpPr>
            <p:nvPr/>
          </p:nvSpPr>
          <p:spPr bwMode="auto">
            <a:xfrm flipH="1">
              <a:off x="953" y="2818"/>
              <a:ext cx="38" cy="38"/>
            </a:xfrm>
            <a:custGeom>
              <a:avLst/>
              <a:gdLst>
                <a:gd name="T0" fmla="*/ 38 w 37"/>
                <a:gd name="T1" fmla="*/ 0 h 37"/>
                <a:gd name="T2" fmla="*/ 32 w 37"/>
                <a:gd name="T3" fmla="*/ 2 h 37"/>
                <a:gd name="T4" fmla="*/ 25 w 37"/>
                <a:gd name="T5" fmla="*/ 6 h 37"/>
                <a:gd name="T6" fmla="*/ 16 w 37"/>
                <a:gd name="T7" fmla="*/ 10 h 37"/>
                <a:gd name="T8" fmla="*/ 10 w 37"/>
                <a:gd name="T9" fmla="*/ 13 h 37"/>
                <a:gd name="T10" fmla="*/ 6 w 37"/>
                <a:gd name="T11" fmla="*/ 18 h 37"/>
                <a:gd name="T12" fmla="*/ 3 w 37"/>
                <a:gd name="T13" fmla="*/ 28 h 37"/>
                <a:gd name="T14" fmla="*/ 1 w 37"/>
                <a:gd name="T15" fmla="*/ 33 h 37"/>
                <a:gd name="T16" fmla="*/ 0 w 37"/>
                <a:gd name="T17" fmla="*/ 39 h 37"/>
                <a:gd name="T18" fmla="*/ 0 w 37"/>
                <a:gd name="T19" fmla="*/ 40 h 37"/>
                <a:gd name="T20" fmla="*/ 2 w 37"/>
                <a:gd name="T21" fmla="*/ 40 h 37"/>
                <a:gd name="T22" fmla="*/ 6 w 37"/>
                <a:gd name="T23" fmla="*/ 40 h 37"/>
                <a:gd name="T24" fmla="*/ 7 w 37"/>
                <a:gd name="T25" fmla="*/ 39 h 37"/>
                <a:gd name="T26" fmla="*/ 10 w 37"/>
                <a:gd name="T27" fmla="*/ 34 h 37"/>
                <a:gd name="T28" fmla="*/ 11 w 37"/>
                <a:gd name="T29" fmla="*/ 29 h 37"/>
                <a:gd name="T30" fmla="*/ 12 w 37"/>
                <a:gd name="T31" fmla="*/ 25 h 37"/>
                <a:gd name="T32" fmla="*/ 15 w 37"/>
                <a:gd name="T33" fmla="*/ 17 h 37"/>
                <a:gd name="T34" fmla="*/ 22 w 37"/>
                <a:gd name="T35" fmla="*/ 12 h 37"/>
                <a:gd name="T36" fmla="*/ 27 w 37"/>
                <a:gd name="T37" fmla="*/ 7 h 37"/>
                <a:gd name="T38" fmla="*/ 33 w 37"/>
                <a:gd name="T39" fmla="*/ 3 h 37"/>
                <a:gd name="T40" fmla="*/ 39 w 37"/>
                <a:gd name="T41" fmla="*/ 1 h 37"/>
                <a:gd name="T42" fmla="*/ 40 w 37"/>
                <a:gd name="T43" fmla="*/ 0 h 37"/>
                <a:gd name="T44" fmla="*/ 39 w 37"/>
                <a:gd name="T45" fmla="*/ 0 h 37"/>
                <a:gd name="T46" fmla="*/ 38 w 37"/>
                <a:gd name="T47" fmla="*/ 0 h 37"/>
                <a:gd name="T48" fmla="*/ 38 w 37"/>
                <a:gd name="T49" fmla="*/ 0 h 37"/>
                <a:gd name="T50" fmla="*/ 38 w 37"/>
                <a:gd name="T51" fmla="*/ 0 h 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7" h="37">
                  <a:moveTo>
                    <a:pt x="35" y="0"/>
                  </a:moveTo>
                  <a:lnTo>
                    <a:pt x="29" y="2"/>
                  </a:lnTo>
                  <a:lnTo>
                    <a:pt x="22" y="6"/>
                  </a:lnTo>
                  <a:lnTo>
                    <a:pt x="16" y="10"/>
                  </a:lnTo>
                  <a:lnTo>
                    <a:pt x="10" y="13"/>
                  </a:lnTo>
                  <a:lnTo>
                    <a:pt x="6" y="18"/>
                  </a:lnTo>
                  <a:lnTo>
                    <a:pt x="3" y="25"/>
                  </a:lnTo>
                  <a:lnTo>
                    <a:pt x="1" y="30"/>
                  </a:lnTo>
                  <a:lnTo>
                    <a:pt x="0" y="36"/>
                  </a:lnTo>
                  <a:lnTo>
                    <a:pt x="0" y="37"/>
                  </a:lnTo>
                  <a:lnTo>
                    <a:pt x="2" y="37"/>
                  </a:lnTo>
                  <a:lnTo>
                    <a:pt x="6" y="37"/>
                  </a:lnTo>
                  <a:lnTo>
                    <a:pt x="7" y="36"/>
                  </a:lnTo>
                  <a:lnTo>
                    <a:pt x="10" y="31"/>
                  </a:lnTo>
                  <a:lnTo>
                    <a:pt x="11" y="26"/>
                  </a:lnTo>
                  <a:lnTo>
                    <a:pt x="12" y="22"/>
                  </a:lnTo>
                  <a:lnTo>
                    <a:pt x="15" y="17"/>
                  </a:lnTo>
                  <a:lnTo>
                    <a:pt x="19" y="12"/>
                  </a:lnTo>
                  <a:lnTo>
                    <a:pt x="24" y="7"/>
                  </a:lnTo>
                  <a:lnTo>
                    <a:pt x="30" y="3"/>
                  </a:lnTo>
                  <a:lnTo>
                    <a:pt x="36" y="1"/>
                  </a:lnTo>
                  <a:lnTo>
                    <a:pt x="37" y="0"/>
                  </a:lnTo>
                  <a:lnTo>
                    <a:pt x="36"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58" name="Freeform 69"/>
            <p:cNvSpPr>
              <a:spLocks/>
            </p:cNvSpPr>
            <p:nvPr/>
          </p:nvSpPr>
          <p:spPr bwMode="auto">
            <a:xfrm flipH="1">
              <a:off x="1023" y="2804"/>
              <a:ext cx="32" cy="76"/>
            </a:xfrm>
            <a:custGeom>
              <a:avLst/>
              <a:gdLst>
                <a:gd name="T0" fmla="*/ 31 w 31"/>
                <a:gd name="T1" fmla="*/ 0 h 73"/>
                <a:gd name="T2" fmla="*/ 13 w 31"/>
                <a:gd name="T3" fmla="*/ 16 h 73"/>
                <a:gd name="T4" fmla="*/ 4 w 31"/>
                <a:gd name="T5" fmla="*/ 33 h 73"/>
                <a:gd name="T6" fmla="*/ 0 w 31"/>
                <a:gd name="T7" fmla="*/ 56 h 73"/>
                <a:gd name="T8" fmla="*/ 5 w 31"/>
                <a:gd name="T9" fmla="*/ 78 h 73"/>
                <a:gd name="T10" fmla="*/ 7 w 31"/>
                <a:gd name="T11" fmla="*/ 79 h 73"/>
                <a:gd name="T12" fmla="*/ 10 w 31"/>
                <a:gd name="T13" fmla="*/ 81 h 73"/>
                <a:gd name="T14" fmla="*/ 13 w 31"/>
                <a:gd name="T15" fmla="*/ 82 h 73"/>
                <a:gd name="T16" fmla="*/ 14 w 31"/>
                <a:gd name="T17" fmla="*/ 79 h 73"/>
                <a:gd name="T18" fmla="*/ 13 w 31"/>
                <a:gd name="T19" fmla="*/ 59 h 73"/>
                <a:gd name="T20" fmla="*/ 14 w 31"/>
                <a:gd name="T21" fmla="*/ 37 h 73"/>
                <a:gd name="T22" fmla="*/ 22 w 31"/>
                <a:gd name="T23" fmla="*/ 21 h 73"/>
                <a:gd name="T24" fmla="*/ 34 w 31"/>
                <a:gd name="T25" fmla="*/ 2 h 73"/>
                <a:gd name="T26" fmla="*/ 34 w 31"/>
                <a:gd name="T27" fmla="*/ 2 h 73"/>
                <a:gd name="T28" fmla="*/ 32 w 31"/>
                <a:gd name="T29" fmla="*/ 1 h 73"/>
                <a:gd name="T30" fmla="*/ 31 w 31"/>
                <a:gd name="T31" fmla="*/ 0 h 73"/>
                <a:gd name="T32" fmla="*/ 31 w 31"/>
                <a:gd name="T33" fmla="*/ 0 h 73"/>
                <a:gd name="T34" fmla="*/ 31 w 31"/>
                <a:gd name="T35" fmla="*/ 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 h="73">
                  <a:moveTo>
                    <a:pt x="28" y="0"/>
                  </a:moveTo>
                  <a:lnTo>
                    <a:pt x="13" y="13"/>
                  </a:lnTo>
                  <a:lnTo>
                    <a:pt x="4" y="30"/>
                  </a:lnTo>
                  <a:lnTo>
                    <a:pt x="0" y="50"/>
                  </a:lnTo>
                  <a:lnTo>
                    <a:pt x="5" y="69"/>
                  </a:lnTo>
                  <a:lnTo>
                    <a:pt x="7" y="70"/>
                  </a:lnTo>
                  <a:lnTo>
                    <a:pt x="10" y="72"/>
                  </a:lnTo>
                  <a:lnTo>
                    <a:pt x="13" y="73"/>
                  </a:lnTo>
                  <a:lnTo>
                    <a:pt x="14" y="70"/>
                  </a:lnTo>
                  <a:lnTo>
                    <a:pt x="13" y="53"/>
                  </a:lnTo>
                  <a:lnTo>
                    <a:pt x="14" y="34"/>
                  </a:lnTo>
                  <a:lnTo>
                    <a:pt x="19" y="18"/>
                  </a:lnTo>
                  <a:lnTo>
                    <a:pt x="31" y="2"/>
                  </a:lnTo>
                  <a:lnTo>
                    <a:pt x="29" y="1"/>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59" name="Freeform 70"/>
            <p:cNvSpPr>
              <a:spLocks/>
            </p:cNvSpPr>
            <p:nvPr/>
          </p:nvSpPr>
          <p:spPr bwMode="auto">
            <a:xfrm flipH="1">
              <a:off x="1034" y="2022"/>
              <a:ext cx="245" cy="123"/>
            </a:xfrm>
            <a:custGeom>
              <a:avLst/>
              <a:gdLst>
                <a:gd name="T0" fmla="*/ 262 w 236"/>
                <a:gd name="T1" fmla="*/ 0 h 118"/>
                <a:gd name="T2" fmla="*/ 253 w 236"/>
                <a:gd name="T3" fmla="*/ 20 h 118"/>
                <a:gd name="T4" fmla="*/ 244 w 236"/>
                <a:gd name="T5" fmla="*/ 34 h 118"/>
                <a:gd name="T6" fmla="*/ 230 w 236"/>
                <a:gd name="T7" fmla="*/ 49 h 118"/>
                <a:gd name="T8" fmla="*/ 215 w 236"/>
                <a:gd name="T9" fmla="*/ 59 h 118"/>
                <a:gd name="T10" fmla="*/ 200 w 236"/>
                <a:gd name="T11" fmla="*/ 68 h 118"/>
                <a:gd name="T12" fmla="*/ 181 w 236"/>
                <a:gd name="T13" fmla="*/ 74 h 118"/>
                <a:gd name="T14" fmla="*/ 164 w 236"/>
                <a:gd name="T15" fmla="*/ 78 h 118"/>
                <a:gd name="T16" fmla="*/ 143 w 236"/>
                <a:gd name="T17" fmla="*/ 81 h 118"/>
                <a:gd name="T18" fmla="*/ 125 w 236"/>
                <a:gd name="T19" fmla="*/ 83 h 118"/>
                <a:gd name="T20" fmla="*/ 108 w 236"/>
                <a:gd name="T21" fmla="*/ 88 h 118"/>
                <a:gd name="T22" fmla="*/ 88 w 236"/>
                <a:gd name="T23" fmla="*/ 93 h 118"/>
                <a:gd name="T24" fmla="*/ 70 w 236"/>
                <a:gd name="T25" fmla="*/ 99 h 118"/>
                <a:gd name="T26" fmla="*/ 53 w 236"/>
                <a:gd name="T27" fmla="*/ 104 h 118"/>
                <a:gd name="T28" fmla="*/ 33 w 236"/>
                <a:gd name="T29" fmla="*/ 110 h 118"/>
                <a:gd name="T30" fmla="*/ 18 w 236"/>
                <a:gd name="T31" fmla="*/ 118 h 118"/>
                <a:gd name="T32" fmla="*/ 0 w 236"/>
                <a:gd name="T33" fmla="*/ 127 h 118"/>
                <a:gd name="T34" fmla="*/ 0 w 236"/>
                <a:gd name="T35" fmla="*/ 128 h 118"/>
                <a:gd name="T36" fmla="*/ 1 w 236"/>
                <a:gd name="T37" fmla="*/ 131 h 118"/>
                <a:gd name="T38" fmla="*/ 3 w 236"/>
                <a:gd name="T39" fmla="*/ 133 h 118"/>
                <a:gd name="T40" fmla="*/ 5 w 236"/>
                <a:gd name="T41" fmla="*/ 133 h 118"/>
                <a:gd name="T42" fmla="*/ 27 w 236"/>
                <a:gd name="T43" fmla="*/ 127 h 118"/>
                <a:gd name="T44" fmla="*/ 48 w 236"/>
                <a:gd name="T45" fmla="*/ 120 h 118"/>
                <a:gd name="T46" fmla="*/ 65 w 236"/>
                <a:gd name="T47" fmla="*/ 113 h 118"/>
                <a:gd name="T48" fmla="*/ 87 w 236"/>
                <a:gd name="T49" fmla="*/ 106 h 118"/>
                <a:gd name="T50" fmla="*/ 108 w 236"/>
                <a:gd name="T51" fmla="*/ 101 h 118"/>
                <a:gd name="T52" fmla="*/ 127 w 236"/>
                <a:gd name="T53" fmla="*/ 96 h 118"/>
                <a:gd name="T54" fmla="*/ 148 w 236"/>
                <a:gd name="T55" fmla="*/ 89 h 118"/>
                <a:gd name="T56" fmla="*/ 170 w 236"/>
                <a:gd name="T57" fmla="*/ 84 h 118"/>
                <a:gd name="T58" fmla="*/ 187 w 236"/>
                <a:gd name="T59" fmla="*/ 81 h 118"/>
                <a:gd name="T60" fmla="*/ 202 w 236"/>
                <a:gd name="T61" fmla="*/ 76 h 118"/>
                <a:gd name="T62" fmla="*/ 217 w 236"/>
                <a:gd name="T63" fmla="*/ 68 h 118"/>
                <a:gd name="T64" fmla="*/ 229 w 236"/>
                <a:gd name="T65" fmla="*/ 57 h 118"/>
                <a:gd name="T66" fmla="*/ 241 w 236"/>
                <a:gd name="T67" fmla="*/ 47 h 118"/>
                <a:gd name="T68" fmla="*/ 251 w 236"/>
                <a:gd name="T69" fmla="*/ 32 h 118"/>
                <a:gd name="T70" fmla="*/ 258 w 236"/>
                <a:gd name="T71" fmla="*/ 19 h 118"/>
                <a:gd name="T72" fmla="*/ 264 w 236"/>
                <a:gd name="T73" fmla="*/ 1 h 118"/>
                <a:gd name="T74" fmla="*/ 264 w 236"/>
                <a:gd name="T75" fmla="*/ 1 h 118"/>
                <a:gd name="T76" fmla="*/ 263 w 236"/>
                <a:gd name="T77" fmla="*/ 0 h 118"/>
                <a:gd name="T78" fmla="*/ 262 w 236"/>
                <a:gd name="T79" fmla="*/ 0 h 118"/>
                <a:gd name="T80" fmla="*/ 262 w 236"/>
                <a:gd name="T81" fmla="*/ 0 h 118"/>
                <a:gd name="T82" fmla="*/ 262 w 236"/>
                <a:gd name="T83" fmla="*/ 0 h 1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6" h="118">
                  <a:moveTo>
                    <a:pt x="234" y="0"/>
                  </a:moveTo>
                  <a:lnTo>
                    <a:pt x="226" y="17"/>
                  </a:lnTo>
                  <a:lnTo>
                    <a:pt x="218" y="31"/>
                  </a:lnTo>
                  <a:lnTo>
                    <a:pt x="206" y="43"/>
                  </a:lnTo>
                  <a:lnTo>
                    <a:pt x="192" y="53"/>
                  </a:lnTo>
                  <a:lnTo>
                    <a:pt x="179" y="59"/>
                  </a:lnTo>
                  <a:lnTo>
                    <a:pt x="162" y="65"/>
                  </a:lnTo>
                  <a:lnTo>
                    <a:pt x="146" y="69"/>
                  </a:lnTo>
                  <a:lnTo>
                    <a:pt x="128" y="72"/>
                  </a:lnTo>
                  <a:lnTo>
                    <a:pt x="112" y="74"/>
                  </a:lnTo>
                  <a:lnTo>
                    <a:pt x="96" y="78"/>
                  </a:lnTo>
                  <a:lnTo>
                    <a:pt x="79" y="82"/>
                  </a:lnTo>
                  <a:lnTo>
                    <a:pt x="63" y="87"/>
                  </a:lnTo>
                  <a:lnTo>
                    <a:pt x="47" y="92"/>
                  </a:lnTo>
                  <a:lnTo>
                    <a:pt x="30" y="98"/>
                  </a:lnTo>
                  <a:lnTo>
                    <a:pt x="15" y="104"/>
                  </a:lnTo>
                  <a:lnTo>
                    <a:pt x="0" y="112"/>
                  </a:lnTo>
                  <a:lnTo>
                    <a:pt x="0" y="113"/>
                  </a:lnTo>
                  <a:lnTo>
                    <a:pt x="1" y="116"/>
                  </a:lnTo>
                  <a:lnTo>
                    <a:pt x="3" y="118"/>
                  </a:lnTo>
                  <a:lnTo>
                    <a:pt x="5" y="118"/>
                  </a:lnTo>
                  <a:lnTo>
                    <a:pt x="24" y="112"/>
                  </a:lnTo>
                  <a:lnTo>
                    <a:pt x="42" y="106"/>
                  </a:lnTo>
                  <a:lnTo>
                    <a:pt x="59" y="100"/>
                  </a:lnTo>
                  <a:lnTo>
                    <a:pt x="78" y="94"/>
                  </a:lnTo>
                  <a:lnTo>
                    <a:pt x="96" y="89"/>
                  </a:lnTo>
                  <a:lnTo>
                    <a:pt x="114" y="84"/>
                  </a:lnTo>
                  <a:lnTo>
                    <a:pt x="133" y="79"/>
                  </a:lnTo>
                  <a:lnTo>
                    <a:pt x="152" y="75"/>
                  </a:lnTo>
                  <a:lnTo>
                    <a:pt x="167" y="72"/>
                  </a:lnTo>
                  <a:lnTo>
                    <a:pt x="181" y="67"/>
                  </a:lnTo>
                  <a:lnTo>
                    <a:pt x="194" y="59"/>
                  </a:lnTo>
                  <a:lnTo>
                    <a:pt x="205" y="51"/>
                  </a:lnTo>
                  <a:lnTo>
                    <a:pt x="215" y="41"/>
                  </a:lnTo>
                  <a:lnTo>
                    <a:pt x="224" y="29"/>
                  </a:lnTo>
                  <a:lnTo>
                    <a:pt x="231" y="16"/>
                  </a:lnTo>
                  <a:lnTo>
                    <a:pt x="236" y="1"/>
                  </a:lnTo>
                  <a:lnTo>
                    <a:pt x="235" y="0"/>
                  </a:lnTo>
                  <a:lnTo>
                    <a:pt x="23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60" name="Freeform 71"/>
            <p:cNvSpPr>
              <a:spLocks/>
            </p:cNvSpPr>
            <p:nvPr/>
          </p:nvSpPr>
          <p:spPr bwMode="auto">
            <a:xfrm flipH="1">
              <a:off x="1185" y="1708"/>
              <a:ext cx="50" cy="191"/>
            </a:xfrm>
            <a:custGeom>
              <a:avLst/>
              <a:gdLst>
                <a:gd name="T0" fmla="*/ 51 w 48"/>
                <a:gd name="T1" fmla="*/ 0 h 184"/>
                <a:gd name="T2" fmla="*/ 45 w 48"/>
                <a:gd name="T3" fmla="*/ 9 h 184"/>
                <a:gd name="T4" fmla="*/ 36 w 48"/>
                <a:gd name="T5" fmla="*/ 21 h 184"/>
                <a:gd name="T6" fmla="*/ 29 w 48"/>
                <a:gd name="T7" fmla="*/ 29 h 184"/>
                <a:gd name="T8" fmla="*/ 23 w 48"/>
                <a:gd name="T9" fmla="*/ 40 h 184"/>
                <a:gd name="T10" fmla="*/ 17 w 48"/>
                <a:gd name="T11" fmla="*/ 53 h 184"/>
                <a:gd name="T12" fmla="*/ 11 w 48"/>
                <a:gd name="T13" fmla="*/ 63 h 184"/>
                <a:gd name="T14" fmla="*/ 9 w 48"/>
                <a:gd name="T15" fmla="*/ 77 h 184"/>
                <a:gd name="T16" fmla="*/ 10 w 48"/>
                <a:gd name="T17" fmla="*/ 87 h 184"/>
                <a:gd name="T18" fmla="*/ 15 w 48"/>
                <a:gd name="T19" fmla="*/ 98 h 184"/>
                <a:gd name="T20" fmla="*/ 19 w 48"/>
                <a:gd name="T21" fmla="*/ 109 h 184"/>
                <a:gd name="T22" fmla="*/ 24 w 48"/>
                <a:gd name="T23" fmla="*/ 118 h 184"/>
                <a:gd name="T24" fmla="*/ 29 w 48"/>
                <a:gd name="T25" fmla="*/ 127 h 184"/>
                <a:gd name="T26" fmla="*/ 36 w 48"/>
                <a:gd name="T27" fmla="*/ 140 h 184"/>
                <a:gd name="T28" fmla="*/ 44 w 48"/>
                <a:gd name="T29" fmla="*/ 151 h 184"/>
                <a:gd name="T30" fmla="*/ 49 w 48"/>
                <a:gd name="T31" fmla="*/ 163 h 184"/>
                <a:gd name="T32" fmla="*/ 51 w 48"/>
                <a:gd name="T33" fmla="*/ 174 h 184"/>
                <a:gd name="T34" fmla="*/ 51 w 48"/>
                <a:gd name="T35" fmla="*/ 186 h 184"/>
                <a:gd name="T36" fmla="*/ 46 w 48"/>
                <a:gd name="T37" fmla="*/ 195 h 184"/>
                <a:gd name="T38" fmla="*/ 38 w 48"/>
                <a:gd name="T39" fmla="*/ 198 h 184"/>
                <a:gd name="T40" fmla="*/ 28 w 48"/>
                <a:gd name="T41" fmla="*/ 198 h 184"/>
                <a:gd name="T42" fmla="*/ 19 w 48"/>
                <a:gd name="T43" fmla="*/ 195 h 184"/>
                <a:gd name="T44" fmla="*/ 9 w 48"/>
                <a:gd name="T45" fmla="*/ 187 h 184"/>
                <a:gd name="T46" fmla="*/ 5 w 48"/>
                <a:gd name="T47" fmla="*/ 178 h 184"/>
                <a:gd name="T48" fmla="*/ 4 w 48"/>
                <a:gd name="T49" fmla="*/ 164 h 184"/>
                <a:gd name="T50" fmla="*/ 4 w 48"/>
                <a:gd name="T51" fmla="*/ 163 h 184"/>
                <a:gd name="T52" fmla="*/ 2 w 48"/>
                <a:gd name="T53" fmla="*/ 160 h 184"/>
                <a:gd name="T54" fmla="*/ 2 w 48"/>
                <a:gd name="T55" fmla="*/ 160 h 184"/>
                <a:gd name="T56" fmla="*/ 1 w 48"/>
                <a:gd name="T57" fmla="*/ 160 h 184"/>
                <a:gd name="T58" fmla="*/ 0 w 48"/>
                <a:gd name="T59" fmla="*/ 170 h 184"/>
                <a:gd name="T60" fmla="*/ 2 w 48"/>
                <a:gd name="T61" fmla="*/ 180 h 184"/>
                <a:gd name="T62" fmla="*/ 7 w 48"/>
                <a:gd name="T63" fmla="*/ 190 h 184"/>
                <a:gd name="T64" fmla="*/ 18 w 48"/>
                <a:gd name="T65" fmla="*/ 197 h 184"/>
                <a:gd name="T66" fmla="*/ 25 w 48"/>
                <a:gd name="T67" fmla="*/ 203 h 184"/>
                <a:gd name="T68" fmla="*/ 33 w 48"/>
                <a:gd name="T69" fmla="*/ 206 h 184"/>
                <a:gd name="T70" fmla="*/ 44 w 48"/>
                <a:gd name="T71" fmla="*/ 203 h 184"/>
                <a:gd name="T72" fmla="*/ 50 w 48"/>
                <a:gd name="T73" fmla="*/ 197 h 184"/>
                <a:gd name="T74" fmla="*/ 54 w 48"/>
                <a:gd name="T75" fmla="*/ 185 h 184"/>
                <a:gd name="T76" fmla="*/ 54 w 48"/>
                <a:gd name="T77" fmla="*/ 171 h 184"/>
                <a:gd name="T78" fmla="*/ 50 w 48"/>
                <a:gd name="T79" fmla="*/ 160 h 184"/>
                <a:gd name="T80" fmla="*/ 45 w 48"/>
                <a:gd name="T81" fmla="*/ 147 h 184"/>
                <a:gd name="T82" fmla="*/ 33 w 48"/>
                <a:gd name="T83" fmla="*/ 132 h 184"/>
                <a:gd name="T84" fmla="*/ 25 w 48"/>
                <a:gd name="T85" fmla="*/ 115 h 184"/>
                <a:gd name="T86" fmla="*/ 18 w 48"/>
                <a:gd name="T87" fmla="*/ 100 h 184"/>
                <a:gd name="T88" fmla="*/ 15 w 48"/>
                <a:gd name="T89" fmla="*/ 81 h 184"/>
                <a:gd name="T90" fmla="*/ 19 w 48"/>
                <a:gd name="T91" fmla="*/ 59 h 184"/>
                <a:gd name="T92" fmla="*/ 28 w 48"/>
                <a:gd name="T93" fmla="*/ 38 h 184"/>
                <a:gd name="T94" fmla="*/ 40 w 48"/>
                <a:gd name="T95" fmla="*/ 22 h 184"/>
                <a:gd name="T96" fmla="*/ 54 w 48"/>
                <a:gd name="T97" fmla="*/ 3 h 184"/>
                <a:gd name="T98" fmla="*/ 54 w 48"/>
                <a:gd name="T99" fmla="*/ 3 h 184"/>
                <a:gd name="T100" fmla="*/ 52 w 48"/>
                <a:gd name="T101" fmla="*/ 1 h 184"/>
                <a:gd name="T102" fmla="*/ 52 w 48"/>
                <a:gd name="T103" fmla="*/ 0 h 184"/>
                <a:gd name="T104" fmla="*/ 51 w 48"/>
                <a:gd name="T105" fmla="*/ 0 h 184"/>
                <a:gd name="T106" fmla="*/ 51 w 48"/>
                <a:gd name="T107" fmla="*/ 0 h 1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8" h="184">
                  <a:moveTo>
                    <a:pt x="45" y="0"/>
                  </a:moveTo>
                  <a:lnTo>
                    <a:pt x="39" y="9"/>
                  </a:lnTo>
                  <a:lnTo>
                    <a:pt x="33" y="18"/>
                  </a:lnTo>
                  <a:lnTo>
                    <a:pt x="26" y="26"/>
                  </a:lnTo>
                  <a:lnTo>
                    <a:pt x="20" y="37"/>
                  </a:lnTo>
                  <a:lnTo>
                    <a:pt x="14" y="47"/>
                  </a:lnTo>
                  <a:lnTo>
                    <a:pt x="11" y="57"/>
                  </a:lnTo>
                  <a:lnTo>
                    <a:pt x="9" y="68"/>
                  </a:lnTo>
                  <a:lnTo>
                    <a:pt x="10" y="78"/>
                  </a:lnTo>
                  <a:lnTo>
                    <a:pt x="12" y="88"/>
                  </a:lnTo>
                  <a:lnTo>
                    <a:pt x="16" y="97"/>
                  </a:lnTo>
                  <a:lnTo>
                    <a:pt x="21" y="106"/>
                  </a:lnTo>
                  <a:lnTo>
                    <a:pt x="26" y="114"/>
                  </a:lnTo>
                  <a:lnTo>
                    <a:pt x="33" y="125"/>
                  </a:lnTo>
                  <a:lnTo>
                    <a:pt x="38" y="135"/>
                  </a:lnTo>
                  <a:lnTo>
                    <a:pt x="43" y="145"/>
                  </a:lnTo>
                  <a:lnTo>
                    <a:pt x="45" y="156"/>
                  </a:lnTo>
                  <a:lnTo>
                    <a:pt x="45" y="166"/>
                  </a:lnTo>
                  <a:lnTo>
                    <a:pt x="40" y="174"/>
                  </a:lnTo>
                  <a:lnTo>
                    <a:pt x="34" y="177"/>
                  </a:lnTo>
                  <a:lnTo>
                    <a:pt x="25" y="177"/>
                  </a:lnTo>
                  <a:lnTo>
                    <a:pt x="16" y="174"/>
                  </a:lnTo>
                  <a:lnTo>
                    <a:pt x="9" y="167"/>
                  </a:lnTo>
                  <a:lnTo>
                    <a:pt x="5" y="159"/>
                  </a:lnTo>
                  <a:lnTo>
                    <a:pt x="4" y="146"/>
                  </a:lnTo>
                  <a:lnTo>
                    <a:pt x="4" y="145"/>
                  </a:lnTo>
                  <a:lnTo>
                    <a:pt x="2" y="143"/>
                  </a:lnTo>
                  <a:lnTo>
                    <a:pt x="1" y="143"/>
                  </a:lnTo>
                  <a:lnTo>
                    <a:pt x="0" y="152"/>
                  </a:lnTo>
                  <a:lnTo>
                    <a:pt x="2" y="161"/>
                  </a:lnTo>
                  <a:lnTo>
                    <a:pt x="7" y="170"/>
                  </a:lnTo>
                  <a:lnTo>
                    <a:pt x="15" y="176"/>
                  </a:lnTo>
                  <a:lnTo>
                    <a:pt x="22" y="182"/>
                  </a:lnTo>
                  <a:lnTo>
                    <a:pt x="30" y="184"/>
                  </a:lnTo>
                  <a:lnTo>
                    <a:pt x="38" y="182"/>
                  </a:lnTo>
                  <a:lnTo>
                    <a:pt x="44" y="176"/>
                  </a:lnTo>
                  <a:lnTo>
                    <a:pt x="48" y="165"/>
                  </a:lnTo>
                  <a:lnTo>
                    <a:pt x="48" y="153"/>
                  </a:lnTo>
                  <a:lnTo>
                    <a:pt x="44" y="143"/>
                  </a:lnTo>
                  <a:lnTo>
                    <a:pt x="39" y="132"/>
                  </a:lnTo>
                  <a:lnTo>
                    <a:pt x="30" y="118"/>
                  </a:lnTo>
                  <a:lnTo>
                    <a:pt x="22" y="103"/>
                  </a:lnTo>
                  <a:lnTo>
                    <a:pt x="15" y="89"/>
                  </a:lnTo>
                  <a:lnTo>
                    <a:pt x="12" y="72"/>
                  </a:lnTo>
                  <a:lnTo>
                    <a:pt x="16" y="53"/>
                  </a:lnTo>
                  <a:lnTo>
                    <a:pt x="25" y="35"/>
                  </a:lnTo>
                  <a:lnTo>
                    <a:pt x="35" y="19"/>
                  </a:lnTo>
                  <a:lnTo>
                    <a:pt x="48" y="3"/>
                  </a:lnTo>
                  <a:lnTo>
                    <a:pt x="46" y="1"/>
                  </a:lnTo>
                  <a:lnTo>
                    <a:pt x="46" y="0"/>
                  </a:lnTo>
                  <a:lnTo>
                    <a:pt x="4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61" name="Freeform 72"/>
            <p:cNvSpPr>
              <a:spLocks/>
            </p:cNvSpPr>
            <p:nvPr/>
          </p:nvSpPr>
          <p:spPr bwMode="auto">
            <a:xfrm flipH="1">
              <a:off x="1142" y="1886"/>
              <a:ext cx="96" cy="35"/>
            </a:xfrm>
            <a:custGeom>
              <a:avLst/>
              <a:gdLst>
                <a:gd name="T0" fmla="*/ 0 w 92"/>
                <a:gd name="T1" fmla="*/ 0 h 34"/>
                <a:gd name="T2" fmla="*/ 9 w 92"/>
                <a:gd name="T3" fmla="*/ 11 h 34"/>
                <a:gd name="T4" fmla="*/ 22 w 92"/>
                <a:gd name="T5" fmla="*/ 23 h 34"/>
                <a:gd name="T6" fmla="*/ 33 w 92"/>
                <a:gd name="T7" fmla="*/ 31 h 34"/>
                <a:gd name="T8" fmla="*/ 49 w 92"/>
                <a:gd name="T9" fmla="*/ 36 h 34"/>
                <a:gd name="T10" fmla="*/ 64 w 92"/>
                <a:gd name="T11" fmla="*/ 37 h 34"/>
                <a:gd name="T12" fmla="*/ 77 w 92"/>
                <a:gd name="T13" fmla="*/ 37 h 34"/>
                <a:gd name="T14" fmla="*/ 93 w 92"/>
                <a:gd name="T15" fmla="*/ 32 h 34"/>
                <a:gd name="T16" fmla="*/ 104 w 92"/>
                <a:gd name="T17" fmla="*/ 23 h 34"/>
                <a:gd name="T18" fmla="*/ 104 w 92"/>
                <a:gd name="T19" fmla="*/ 21 h 34"/>
                <a:gd name="T20" fmla="*/ 103 w 92"/>
                <a:gd name="T21" fmla="*/ 16 h 34"/>
                <a:gd name="T22" fmla="*/ 99 w 92"/>
                <a:gd name="T23" fmla="*/ 14 h 34"/>
                <a:gd name="T24" fmla="*/ 97 w 92"/>
                <a:gd name="T25" fmla="*/ 14 h 34"/>
                <a:gd name="T26" fmla="*/ 87 w 92"/>
                <a:gd name="T27" fmla="*/ 21 h 34"/>
                <a:gd name="T28" fmla="*/ 78 w 92"/>
                <a:gd name="T29" fmla="*/ 26 h 34"/>
                <a:gd name="T30" fmla="*/ 71 w 92"/>
                <a:gd name="T31" fmla="*/ 29 h 34"/>
                <a:gd name="T32" fmla="*/ 59 w 92"/>
                <a:gd name="T33" fmla="*/ 32 h 34"/>
                <a:gd name="T34" fmla="*/ 52 w 92"/>
                <a:gd name="T35" fmla="*/ 32 h 34"/>
                <a:gd name="T36" fmla="*/ 44 w 92"/>
                <a:gd name="T37" fmla="*/ 31 h 34"/>
                <a:gd name="T38" fmla="*/ 33 w 92"/>
                <a:gd name="T39" fmla="*/ 28 h 34"/>
                <a:gd name="T40" fmla="*/ 27 w 92"/>
                <a:gd name="T41" fmla="*/ 24 h 34"/>
                <a:gd name="T42" fmla="*/ 20 w 92"/>
                <a:gd name="T43" fmla="*/ 21 h 34"/>
                <a:gd name="T44" fmla="*/ 15 w 92"/>
                <a:gd name="T45" fmla="*/ 11 h 34"/>
                <a:gd name="T46" fmla="*/ 7 w 92"/>
                <a:gd name="T47" fmla="*/ 6 h 34"/>
                <a:gd name="T48" fmla="*/ 2 w 92"/>
                <a:gd name="T49" fmla="*/ 0 h 34"/>
                <a:gd name="T50" fmla="*/ 2 w 92"/>
                <a:gd name="T51" fmla="*/ 0 h 34"/>
                <a:gd name="T52" fmla="*/ 2 w 92"/>
                <a:gd name="T53" fmla="*/ 0 h 34"/>
                <a:gd name="T54" fmla="*/ 0 w 92"/>
                <a:gd name="T55" fmla="*/ 0 h 34"/>
                <a:gd name="T56" fmla="*/ 0 w 92"/>
                <a:gd name="T57" fmla="*/ 0 h 34"/>
                <a:gd name="T58" fmla="*/ 0 w 92"/>
                <a:gd name="T59" fmla="*/ 0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2" h="34">
                  <a:moveTo>
                    <a:pt x="0" y="0"/>
                  </a:moveTo>
                  <a:lnTo>
                    <a:pt x="9" y="11"/>
                  </a:lnTo>
                  <a:lnTo>
                    <a:pt x="19" y="20"/>
                  </a:lnTo>
                  <a:lnTo>
                    <a:pt x="30" y="28"/>
                  </a:lnTo>
                  <a:lnTo>
                    <a:pt x="43" y="33"/>
                  </a:lnTo>
                  <a:lnTo>
                    <a:pt x="56" y="34"/>
                  </a:lnTo>
                  <a:lnTo>
                    <a:pt x="68" y="34"/>
                  </a:lnTo>
                  <a:lnTo>
                    <a:pt x="81" y="29"/>
                  </a:lnTo>
                  <a:lnTo>
                    <a:pt x="92" y="20"/>
                  </a:lnTo>
                  <a:lnTo>
                    <a:pt x="92" y="18"/>
                  </a:lnTo>
                  <a:lnTo>
                    <a:pt x="91" y="16"/>
                  </a:lnTo>
                  <a:lnTo>
                    <a:pt x="87" y="14"/>
                  </a:lnTo>
                  <a:lnTo>
                    <a:pt x="85" y="14"/>
                  </a:lnTo>
                  <a:lnTo>
                    <a:pt x="77" y="18"/>
                  </a:lnTo>
                  <a:lnTo>
                    <a:pt x="69" y="23"/>
                  </a:lnTo>
                  <a:lnTo>
                    <a:pt x="62" y="26"/>
                  </a:lnTo>
                  <a:lnTo>
                    <a:pt x="53" y="29"/>
                  </a:lnTo>
                  <a:lnTo>
                    <a:pt x="46" y="29"/>
                  </a:lnTo>
                  <a:lnTo>
                    <a:pt x="38" y="28"/>
                  </a:lnTo>
                  <a:lnTo>
                    <a:pt x="30" y="25"/>
                  </a:lnTo>
                  <a:lnTo>
                    <a:pt x="24" y="21"/>
                  </a:lnTo>
                  <a:lnTo>
                    <a:pt x="17" y="18"/>
                  </a:lnTo>
                  <a:lnTo>
                    <a:pt x="12" y="11"/>
                  </a:lnTo>
                  <a:lnTo>
                    <a:pt x="7" y="6"/>
                  </a:lnTo>
                  <a:lnTo>
                    <a:pt x="2"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62" name="Freeform 73"/>
            <p:cNvSpPr>
              <a:spLocks/>
            </p:cNvSpPr>
            <p:nvPr/>
          </p:nvSpPr>
          <p:spPr bwMode="auto">
            <a:xfrm flipH="1">
              <a:off x="1235" y="2128"/>
              <a:ext cx="340" cy="396"/>
            </a:xfrm>
            <a:custGeom>
              <a:avLst/>
              <a:gdLst>
                <a:gd name="T0" fmla="*/ 366 w 327"/>
                <a:gd name="T1" fmla="*/ 0 h 381"/>
                <a:gd name="T2" fmla="*/ 351 w 327"/>
                <a:gd name="T3" fmla="*/ 5 h 381"/>
                <a:gd name="T4" fmla="*/ 339 w 327"/>
                <a:gd name="T5" fmla="*/ 11 h 381"/>
                <a:gd name="T6" fmla="*/ 326 w 327"/>
                <a:gd name="T7" fmla="*/ 22 h 381"/>
                <a:gd name="T8" fmla="*/ 315 w 327"/>
                <a:gd name="T9" fmla="*/ 29 h 381"/>
                <a:gd name="T10" fmla="*/ 303 w 327"/>
                <a:gd name="T11" fmla="*/ 38 h 381"/>
                <a:gd name="T12" fmla="*/ 292 w 327"/>
                <a:gd name="T13" fmla="*/ 50 h 381"/>
                <a:gd name="T14" fmla="*/ 282 w 327"/>
                <a:gd name="T15" fmla="*/ 60 h 381"/>
                <a:gd name="T16" fmla="*/ 273 w 327"/>
                <a:gd name="T17" fmla="*/ 73 h 381"/>
                <a:gd name="T18" fmla="*/ 263 w 327"/>
                <a:gd name="T19" fmla="*/ 85 h 381"/>
                <a:gd name="T20" fmla="*/ 255 w 327"/>
                <a:gd name="T21" fmla="*/ 101 h 381"/>
                <a:gd name="T22" fmla="*/ 247 w 327"/>
                <a:gd name="T23" fmla="*/ 115 h 381"/>
                <a:gd name="T24" fmla="*/ 242 w 327"/>
                <a:gd name="T25" fmla="*/ 130 h 381"/>
                <a:gd name="T26" fmla="*/ 236 w 327"/>
                <a:gd name="T27" fmla="*/ 147 h 381"/>
                <a:gd name="T28" fmla="*/ 229 w 327"/>
                <a:gd name="T29" fmla="*/ 162 h 381"/>
                <a:gd name="T30" fmla="*/ 224 w 327"/>
                <a:gd name="T31" fmla="*/ 177 h 381"/>
                <a:gd name="T32" fmla="*/ 218 w 327"/>
                <a:gd name="T33" fmla="*/ 193 h 381"/>
                <a:gd name="T34" fmla="*/ 199 w 327"/>
                <a:gd name="T35" fmla="*/ 230 h 381"/>
                <a:gd name="T36" fmla="*/ 178 w 327"/>
                <a:gd name="T37" fmla="*/ 263 h 381"/>
                <a:gd name="T38" fmla="*/ 154 w 327"/>
                <a:gd name="T39" fmla="*/ 293 h 381"/>
                <a:gd name="T40" fmla="*/ 129 w 327"/>
                <a:gd name="T41" fmla="*/ 323 h 381"/>
                <a:gd name="T42" fmla="*/ 99 w 327"/>
                <a:gd name="T43" fmla="*/ 348 h 381"/>
                <a:gd name="T44" fmla="*/ 67 w 327"/>
                <a:gd name="T45" fmla="*/ 374 h 381"/>
                <a:gd name="T46" fmla="*/ 34 w 327"/>
                <a:gd name="T47" fmla="*/ 395 h 381"/>
                <a:gd name="T48" fmla="*/ 1 w 327"/>
                <a:gd name="T49" fmla="*/ 417 h 381"/>
                <a:gd name="T50" fmla="*/ 0 w 327"/>
                <a:gd name="T51" fmla="*/ 419 h 381"/>
                <a:gd name="T52" fmla="*/ 1 w 327"/>
                <a:gd name="T53" fmla="*/ 423 h 381"/>
                <a:gd name="T54" fmla="*/ 2 w 327"/>
                <a:gd name="T55" fmla="*/ 427 h 381"/>
                <a:gd name="T56" fmla="*/ 5 w 327"/>
                <a:gd name="T57" fmla="*/ 428 h 381"/>
                <a:gd name="T58" fmla="*/ 34 w 327"/>
                <a:gd name="T59" fmla="*/ 413 h 381"/>
                <a:gd name="T60" fmla="*/ 64 w 327"/>
                <a:gd name="T61" fmla="*/ 395 h 381"/>
                <a:gd name="T62" fmla="*/ 91 w 327"/>
                <a:gd name="T63" fmla="*/ 373 h 381"/>
                <a:gd name="T64" fmla="*/ 117 w 327"/>
                <a:gd name="T65" fmla="*/ 347 h 381"/>
                <a:gd name="T66" fmla="*/ 141 w 327"/>
                <a:gd name="T67" fmla="*/ 319 h 381"/>
                <a:gd name="T68" fmla="*/ 164 w 327"/>
                <a:gd name="T69" fmla="*/ 291 h 381"/>
                <a:gd name="T70" fmla="*/ 183 w 327"/>
                <a:gd name="T71" fmla="*/ 263 h 381"/>
                <a:gd name="T72" fmla="*/ 200 w 327"/>
                <a:gd name="T73" fmla="*/ 235 h 381"/>
                <a:gd name="T74" fmla="*/ 209 w 327"/>
                <a:gd name="T75" fmla="*/ 219 h 381"/>
                <a:gd name="T76" fmla="*/ 216 w 327"/>
                <a:gd name="T77" fmla="*/ 204 h 381"/>
                <a:gd name="T78" fmla="*/ 224 w 327"/>
                <a:gd name="T79" fmla="*/ 189 h 381"/>
                <a:gd name="T80" fmla="*/ 230 w 327"/>
                <a:gd name="T81" fmla="*/ 173 h 381"/>
                <a:gd name="T82" fmla="*/ 236 w 327"/>
                <a:gd name="T83" fmla="*/ 159 h 381"/>
                <a:gd name="T84" fmla="*/ 243 w 327"/>
                <a:gd name="T85" fmla="*/ 142 h 381"/>
                <a:gd name="T86" fmla="*/ 250 w 327"/>
                <a:gd name="T87" fmla="*/ 127 h 381"/>
                <a:gd name="T88" fmla="*/ 257 w 327"/>
                <a:gd name="T89" fmla="*/ 111 h 381"/>
                <a:gd name="T90" fmla="*/ 267 w 327"/>
                <a:gd name="T91" fmla="*/ 94 h 381"/>
                <a:gd name="T92" fmla="*/ 277 w 327"/>
                <a:gd name="T93" fmla="*/ 78 h 381"/>
                <a:gd name="T94" fmla="*/ 290 w 327"/>
                <a:gd name="T95" fmla="*/ 62 h 381"/>
                <a:gd name="T96" fmla="*/ 303 w 327"/>
                <a:gd name="T97" fmla="*/ 50 h 381"/>
                <a:gd name="T98" fmla="*/ 318 w 327"/>
                <a:gd name="T99" fmla="*/ 35 h 381"/>
                <a:gd name="T100" fmla="*/ 334 w 327"/>
                <a:gd name="T101" fmla="*/ 25 h 381"/>
                <a:gd name="T102" fmla="*/ 350 w 327"/>
                <a:gd name="T103" fmla="*/ 12 h 381"/>
                <a:gd name="T104" fmla="*/ 368 w 327"/>
                <a:gd name="T105" fmla="*/ 5 h 381"/>
                <a:gd name="T106" fmla="*/ 368 w 327"/>
                <a:gd name="T107" fmla="*/ 4 h 381"/>
                <a:gd name="T108" fmla="*/ 368 w 327"/>
                <a:gd name="T109" fmla="*/ 2 h 381"/>
                <a:gd name="T110" fmla="*/ 368 w 327"/>
                <a:gd name="T111" fmla="*/ 0 h 381"/>
                <a:gd name="T112" fmla="*/ 366 w 327"/>
                <a:gd name="T113" fmla="*/ 0 h 381"/>
                <a:gd name="T114" fmla="*/ 366 w 327"/>
                <a:gd name="T115" fmla="*/ 0 h 3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27" h="381">
                  <a:moveTo>
                    <a:pt x="326" y="0"/>
                  </a:moveTo>
                  <a:lnTo>
                    <a:pt x="313" y="5"/>
                  </a:lnTo>
                  <a:lnTo>
                    <a:pt x="302" y="11"/>
                  </a:lnTo>
                  <a:lnTo>
                    <a:pt x="290" y="19"/>
                  </a:lnTo>
                  <a:lnTo>
                    <a:pt x="280" y="26"/>
                  </a:lnTo>
                  <a:lnTo>
                    <a:pt x="269" y="35"/>
                  </a:lnTo>
                  <a:lnTo>
                    <a:pt x="260" y="44"/>
                  </a:lnTo>
                  <a:lnTo>
                    <a:pt x="251" y="54"/>
                  </a:lnTo>
                  <a:lnTo>
                    <a:pt x="243" y="64"/>
                  </a:lnTo>
                  <a:lnTo>
                    <a:pt x="234" y="76"/>
                  </a:lnTo>
                  <a:lnTo>
                    <a:pt x="227" y="89"/>
                  </a:lnTo>
                  <a:lnTo>
                    <a:pt x="220" y="103"/>
                  </a:lnTo>
                  <a:lnTo>
                    <a:pt x="215" y="115"/>
                  </a:lnTo>
                  <a:lnTo>
                    <a:pt x="210" y="131"/>
                  </a:lnTo>
                  <a:lnTo>
                    <a:pt x="204" y="144"/>
                  </a:lnTo>
                  <a:lnTo>
                    <a:pt x="199" y="158"/>
                  </a:lnTo>
                  <a:lnTo>
                    <a:pt x="194" y="172"/>
                  </a:lnTo>
                  <a:lnTo>
                    <a:pt x="177" y="205"/>
                  </a:lnTo>
                  <a:lnTo>
                    <a:pt x="158" y="234"/>
                  </a:lnTo>
                  <a:lnTo>
                    <a:pt x="137" y="261"/>
                  </a:lnTo>
                  <a:lnTo>
                    <a:pt x="114" y="288"/>
                  </a:lnTo>
                  <a:lnTo>
                    <a:pt x="88" y="310"/>
                  </a:lnTo>
                  <a:lnTo>
                    <a:pt x="60" y="333"/>
                  </a:lnTo>
                  <a:lnTo>
                    <a:pt x="31" y="352"/>
                  </a:lnTo>
                  <a:lnTo>
                    <a:pt x="1" y="371"/>
                  </a:lnTo>
                  <a:lnTo>
                    <a:pt x="0" y="373"/>
                  </a:lnTo>
                  <a:lnTo>
                    <a:pt x="1" y="377"/>
                  </a:lnTo>
                  <a:lnTo>
                    <a:pt x="2" y="380"/>
                  </a:lnTo>
                  <a:lnTo>
                    <a:pt x="5" y="381"/>
                  </a:lnTo>
                  <a:lnTo>
                    <a:pt x="31" y="368"/>
                  </a:lnTo>
                  <a:lnTo>
                    <a:pt x="58" y="352"/>
                  </a:lnTo>
                  <a:lnTo>
                    <a:pt x="82" y="332"/>
                  </a:lnTo>
                  <a:lnTo>
                    <a:pt x="105" y="309"/>
                  </a:lnTo>
                  <a:lnTo>
                    <a:pt x="126" y="284"/>
                  </a:lnTo>
                  <a:lnTo>
                    <a:pt x="146" y="259"/>
                  </a:lnTo>
                  <a:lnTo>
                    <a:pt x="163" y="234"/>
                  </a:lnTo>
                  <a:lnTo>
                    <a:pt x="178" y="209"/>
                  </a:lnTo>
                  <a:lnTo>
                    <a:pt x="186" y="195"/>
                  </a:lnTo>
                  <a:lnTo>
                    <a:pt x="192" y="182"/>
                  </a:lnTo>
                  <a:lnTo>
                    <a:pt x="199" y="168"/>
                  </a:lnTo>
                  <a:lnTo>
                    <a:pt x="205" y="154"/>
                  </a:lnTo>
                  <a:lnTo>
                    <a:pt x="210" y="141"/>
                  </a:lnTo>
                  <a:lnTo>
                    <a:pt x="216" y="127"/>
                  </a:lnTo>
                  <a:lnTo>
                    <a:pt x="222" y="113"/>
                  </a:lnTo>
                  <a:lnTo>
                    <a:pt x="229" y="99"/>
                  </a:lnTo>
                  <a:lnTo>
                    <a:pt x="238" y="84"/>
                  </a:lnTo>
                  <a:lnTo>
                    <a:pt x="246" y="69"/>
                  </a:lnTo>
                  <a:lnTo>
                    <a:pt x="258" y="56"/>
                  </a:lnTo>
                  <a:lnTo>
                    <a:pt x="269" y="44"/>
                  </a:lnTo>
                  <a:lnTo>
                    <a:pt x="283" y="32"/>
                  </a:lnTo>
                  <a:lnTo>
                    <a:pt x="297" y="22"/>
                  </a:lnTo>
                  <a:lnTo>
                    <a:pt x="312" y="12"/>
                  </a:lnTo>
                  <a:lnTo>
                    <a:pt x="327" y="5"/>
                  </a:lnTo>
                  <a:lnTo>
                    <a:pt x="327" y="4"/>
                  </a:lnTo>
                  <a:lnTo>
                    <a:pt x="327" y="2"/>
                  </a:lnTo>
                  <a:lnTo>
                    <a:pt x="327" y="0"/>
                  </a:lnTo>
                  <a:lnTo>
                    <a:pt x="3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63" name="Freeform 74"/>
            <p:cNvSpPr>
              <a:spLocks/>
            </p:cNvSpPr>
            <p:nvPr/>
          </p:nvSpPr>
          <p:spPr bwMode="auto">
            <a:xfrm flipH="1">
              <a:off x="776" y="2019"/>
              <a:ext cx="336" cy="857"/>
            </a:xfrm>
            <a:custGeom>
              <a:avLst/>
              <a:gdLst>
                <a:gd name="T0" fmla="*/ 358 w 323"/>
                <a:gd name="T1" fmla="*/ 2 h 824"/>
                <a:gd name="T2" fmla="*/ 359 w 323"/>
                <a:gd name="T3" fmla="*/ 32 h 824"/>
                <a:gd name="T4" fmla="*/ 353 w 323"/>
                <a:gd name="T5" fmla="*/ 63 h 824"/>
                <a:gd name="T6" fmla="*/ 341 w 323"/>
                <a:gd name="T7" fmla="*/ 92 h 824"/>
                <a:gd name="T8" fmla="*/ 325 w 323"/>
                <a:gd name="T9" fmla="*/ 120 h 824"/>
                <a:gd name="T10" fmla="*/ 304 w 323"/>
                <a:gd name="T11" fmla="*/ 147 h 824"/>
                <a:gd name="T12" fmla="*/ 284 w 323"/>
                <a:gd name="T13" fmla="*/ 172 h 824"/>
                <a:gd name="T14" fmla="*/ 262 w 323"/>
                <a:gd name="T15" fmla="*/ 196 h 824"/>
                <a:gd name="T16" fmla="*/ 241 w 323"/>
                <a:gd name="T17" fmla="*/ 218 h 824"/>
                <a:gd name="T18" fmla="*/ 216 w 323"/>
                <a:gd name="T19" fmla="*/ 244 h 824"/>
                <a:gd name="T20" fmla="*/ 193 w 323"/>
                <a:gd name="T21" fmla="*/ 269 h 824"/>
                <a:gd name="T22" fmla="*/ 171 w 323"/>
                <a:gd name="T23" fmla="*/ 296 h 824"/>
                <a:gd name="T24" fmla="*/ 152 w 323"/>
                <a:gd name="T25" fmla="*/ 322 h 824"/>
                <a:gd name="T26" fmla="*/ 131 w 323"/>
                <a:gd name="T27" fmla="*/ 350 h 824"/>
                <a:gd name="T28" fmla="*/ 111 w 323"/>
                <a:gd name="T29" fmla="*/ 379 h 824"/>
                <a:gd name="T30" fmla="*/ 93 w 323"/>
                <a:gd name="T31" fmla="*/ 410 h 824"/>
                <a:gd name="T32" fmla="*/ 78 w 323"/>
                <a:gd name="T33" fmla="*/ 440 h 824"/>
                <a:gd name="T34" fmla="*/ 64 w 323"/>
                <a:gd name="T35" fmla="*/ 469 h 824"/>
                <a:gd name="T36" fmla="*/ 54 w 323"/>
                <a:gd name="T37" fmla="*/ 497 h 824"/>
                <a:gd name="T38" fmla="*/ 45 w 323"/>
                <a:gd name="T39" fmla="*/ 527 h 824"/>
                <a:gd name="T40" fmla="*/ 34 w 323"/>
                <a:gd name="T41" fmla="*/ 555 h 824"/>
                <a:gd name="T42" fmla="*/ 28 w 323"/>
                <a:gd name="T43" fmla="*/ 586 h 824"/>
                <a:gd name="T44" fmla="*/ 22 w 323"/>
                <a:gd name="T45" fmla="*/ 615 h 824"/>
                <a:gd name="T46" fmla="*/ 17 w 323"/>
                <a:gd name="T47" fmla="*/ 645 h 824"/>
                <a:gd name="T48" fmla="*/ 9 w 323"/>
                <a:gd name="T49" fmla="*/ 674 h 824"/>
                <a:gd name="T50" fmla="*/ 1 w 323"/>
                <a:gd name="T51" fmla="*/ 734 h 824"/>
                <a:gd name="T52" fmla="*/ 0 w 323"/>
                <a:gd name="T53" fmla="*/ 800 h 824"/>
                <a:gd name="T54" fmla="*/ 4 w 323"/>
                <a:gd name="T55" fmla="*/ 865 h 824"/>
                <a:gd name="T56" fmla="*/ 19 w 323"/>
                <a:gd name="T57" fmla="*/ 926 h 824"/>
                <a:gd name="T58" fmla="*/ 21 w 323"/>
                <a:gd name="T59" fmla="*/ 927 h 824"/>
                <a:gd name="T60" fmla="*/ 23 w 323"/>
                <a:gd name="T61" fmla="*/ 927 h 824"/>
                <a:gd name="T62" fmla="*/ 24 w 323"/>
                <a:gd name="T63" fmla="*/ 927 h 824"/>
                <a:gd name="T64" fmla="*/ 26 w 323"/>
                <a:gd name="T65" fmla="*/ 926 h 824"/>
                <a:gd name="T66" fmla="*/ 17 w 323"/>
                <a:gd name="T67" fmla="*/ 861 h 824"/>
                <a:gd name="T68" fmla="*/ 11 w 323"/>
                <a:gd name="T69" fmla="*/ 795 h 824"/>
                <a:gd name="T70" fmla="*/ 11 w 323"/>
                <a:gd name="T71" fmla="*/ 730 h 824"/>
                <a:gd name="T72" fmla="*/ 19 w 323"/>
                <a:gd name="T73" fmla="*/ 666 h 824"/>
                <a:gd name="T74" fmla="*/ 29 w 323"/>
                <a:gd name="T75" fmla="*/ 601 h 824"/>
                <a:gd name="T76" fmla="*/ 48 w 323"/>
                <a:gd name="T77" fmla="*/ 538 h 824"/>
                <a:gd name="T78" fmla="*/ 67 w 323"/>
                <a:gd name="T79" fmla="*/ 476 h 824"/>
                <a:gd name="T80" fmla="*/ 95 w 323"/>
                <a:gd name="T81" fmla="*/ 416 h 824"/>
                <a:gd name="T82" fmla="*/ 110 w 323"/>
                <a:gd name="T83" fmla="*/ 388 h 824"/>
                <a:gd name="T84" fmla="*/ 129 w 323"/>
                <a:gd name="T85" fmla="*/ 360 h 824"/>
                <a:gd name="T86" fmla="*/ 147 w 323"/>
                <a:gd name="T87" fmla="*/ 333 h 824"/>
                <a:gd name="T88" fmla="*/ 169 w 323"/>
                <a:gd name="T89" fmla="*/ 307 h 824"/>
                <a:gd name="T90" fmla="*/ 188 w 323"/>
                <a:gd name="T91" fmla="*/ 282 h 824"/>
                <a:gd name="T92" fmla="*/ 211 w 323"/>
                <a:gd name="T93" fmla="*/ 256 h 824"/>
                <a:gd name="T94" fmla="*/ 232 w 323"/>
                <a:gd name="T95" fmla="*/ 233 h 824"/>
                <a:gd name="T96" fmla="*/ 254 w 323"/>
                <a:gd name="T97" fmla="*/ 208 h 824"/>
                <a:gd name="T98" fmla="*/ 275 w 323"/>
                <a:gd name="T99" fmla="*/ 187 h 824"/>
                <a:gd name="T100" fmla="*/ 296 w 323"/>
                <a:gd name="T101" fmla="*/ 164 h 824"/>
                <a:gd name="T102" fmla="*/ 317 w 323"/>
                <a:gd name="T103" fmla="*/ 140 h 824"/>
                <a:gd name="T104" fmla="*/ 335 w 323"/>
                <a:gd name="T105" fmla="*/ 114 h 824"/>
                <a:gd name="T106" fmla="*/ 351 w 323"/>
                <a:gd name="T107" fmla="*/ 89 h 824"/>
                <a:gd name="T108" fmla="*/ 359 w 323"/>
                <a:gd name="T109" fmla="*/ 60 h 824"/>
                <a:gd name="T110" fmla="*/ 364 w 323"/>
                <a:gd name="T111" fmla="*/ 32 h 824"/>
                <a:gd name="T112" fmla="*/ 361 w 323"/>
                <a:gd name="T113" fmla="*/ 2 h 824"/>
                <a:gd name="T114" fmla="*/ 361 w 323"/>
                <a:gd name="T115" fmla="*/ 0 h 824"/>
                <a:gd name="T116" fmla="*/ 359 w 323"/>
                <a:gd name="T117" fmla="*/ 0 h 824"/>
                <a:gd name="T118" fmla="*/ 358 w 323"/>
                <a:gd name="T119" fmla="*/ 0 h 824"/>
                <a:gd name="T120" fmla="*/ 358 w 323"/>
                <a:gd name="T121" fmla="*/ 2 h 824"/>
                <a:gd name="T122" fmla="*/ 358 w 323"/>
                <a:gd name="T123" fmla="*/ 2 h 8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23" h="824">
                  <a:moveTo>
                    <a:pt x="318" y="2"/>
                  </a:moveTo>
                  <a:lnTo>
                    <a:pt x="319" y="29"/>
                  </a:lnTo>
                  <a:lnTo>
                    <a:pt x="313" y="57"/>
                  </a:lnTo>
                  <a:lnTo>
                    <a:pt x="303" y="82"/>
                  </a:lnTo>
                  <a:lnTo>
                    <a:pt x="288" y="107"/>
                  </a:lnTo>
                  <a:lnTo>
                    <a:pt x="270" y="131"/>
                  </a:lnTo>
                  <a:lnTo>
                    <a:pt x="252" y="153"/>
                  </a:lnTo>
                  <a:lnTo>
                    <a:pt x="233" y="174"/>
                  </a:lnTo>
                  <a:lnTo>
                    <a:pt x="214" y="194"/>
                  </a:lnTo>
                  <a:lnTo>
                    <a:pt x="192" y="217"/>
                  </a:lnTo>
                  <a:lnTo>
                    <a:pt x="172" y="239"/>
                  </a:lnTo>
                  <a:lnTo>
                    <a:pt x="152" y="263"/>
                  </a:lnTo>
                  <a:lnTo>
                    <a:pt x="135" y="287"/>
                  </a:lnTo>
                  <a:lnTo>
                    <a:pt x="116" y="312"/>
                  </a:lnTo>
                  <a:lnTo>
                    <a:pt x="99" y="337"/>
                  </a:lnTo>
                  <a:lnTo>
                    <a:pt x="83" y="364"/>
                  </a:lnTo>
                  <a:lnTo>
                    <a:pt x="69" y="391"/>
                  </a:lnTo>
                  <a:lnTo>
                    <a:pt x="58" y="417"/>
                  </a:lnTo>
                  <a:lnTo>
                    <a:pt x="48" y="442"/>
                  </a:lnTo>
                  <a:lnTo>
                    <a:pt x="39" y="468"/>
                  </a:lnTo>
                  <a:lnTo>
                    <a:pt x="31" y="493"/>
                  </a:lnTo>
                  <a:lnTo>
                    <a:pt x="25" y="520"/>
                  </a:lnTo>
                  <a:lnTo>
                    <a:pt x="19" y="546"/>
                  </a:lnTo>
                  <a:lnTo>
                    <a:pt x="14" y="573"/>
                  </a:lnTo>
                  <a:lnTo>
                    <a:pt x="9" y="599"/>
                  </a:lnTo>
                  <a:lnTo>
                    <a:pt x="1" y="653"/>
                  </a:lnTo>
                  <a:lnTo>
                    <a:pt x="0" y="711"/>
                  </a:lnTo>
                  <a:lnTo>
                    <a:pt x="4" y="769"/>
                  </a:lnTo>
                  <a:lnTo>
                    <a:pt x="16" y="823"/>
                  </a:lnTo>
                  <a:lnTo>
                    <a:pt x="18" y="824"/>
                  </a:lnTo>
                  <a:lnTo>
                    <a:pt x="20" y="824"/>
                  </a:lnTo>
                  <a:lnTo>
                    <a:pt x="21" y="824"/>
                  </a:lnTo>
                  <a:lnTo>
                    <a:pt x="23" y="823"/>
                  </a:lnTo>
                  <a:lnTo>
                    <a:pt x="14" y="765"/>
                  </a:lnTo>
                  <a:lnTo>
                    <a:pt x="11" y="707"/>
                  </a:lnTo>
                  <a:lnTo>
                    <a:pt x="11" y="649"/>
                  </a:lnTo>
                  <a:lnTo>
                    <a:pt x="16" y="591"/>
                  </a:lnTo>
                  <a:lnTo>
                    <a:pt x="26" y="535"/>
                  </a:lnTo>
                  <a:lnTo>
                    <a:pt x="42" y="478"/>
                  </a:lnTo>
                  <a:lnTo>
                    <a:pt x="60" y="423"/>
                  </a:lnTo>
                  <a:lnTo>
                    <a:pt x="84" y="370"/>
                  </a:lnTo>
                  <a:lnTo>
                    <a:pt x="98" y="345"/>
                  </a:lnTo>
                  <a:lnTo>
                    <a:pt x="114" y="320"/>
                  </a:lnTo>
                  <a:lnTo>
                    <a:pt x="131" y="296"/>
                  </a:lnTo>
                  <a:lnTo>
                    <a:pt x="150" y="273"/>
                  </a:lnTo>
                  <a:lnTo>
                    <a:pt x="167" y="251"/>
                  </a:lnTo>
                  <a:lnTo>
                    <a:pt x="187" y="228"/>
                  </a:lnTo>
                  <a:lnTo>
                    <a:pt x="206" y="207"/>
                  </a:lnTo>
                  <a:lnTo>
                    <a:pt x="226" y="185"/>
                  </a:lnTo>
                  <a:lnTo>
                    <a:pt x="244" y="166"/>
                  </a:lnTo>
                  <a:lnTo>
                    <a:pt x="263" y="146"/>
                  </a:lnTo>
                  <a:lnTo>
                    <a:pt x="282" y="125"/>
                  </a:lnTo>
                  <a:lnTo>
                    <a:pt x="298" y="102"/>
                  </a:lnTo>
                  <a:lnTo>
                    <a:pt x="311" y="80"/>
                  </a:lnTo>
                  <a:lnTo>
                    <a:pt x="319" y="54"/>
                  </a:lnTo>
                  <a:lnTo>
                    <a:pt x="323" y="29"/>
                  </a:lnTo>
                  <a:lnTo>
                    <a:pt x="321" y="2"/>
                  </a:lnTo>
                  <a:lnTo>
                    <a:pt x="321" y="0"/>
                  </a:lnTo>
                  <a:lnTo>
                    <a:pt x="319" y="0"/>
                  </a:lnTo>
                  <a:lnTo>
                    <a:pt x="318" y="0"/>
                  </a:lnTo>
                  <a:lnTo>
                    <a:pt x="318"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64" name="Freeform 75"/>
            <p:cNvSpPr>
              <a:spLocks/>
            </p:cNvSpPr>
            <p:nvPr/>
          </p:nvSpPr>
          <p:spPr bwMode="auto">
            <a:xfrm flipH="1">
              <a:off x="1026" y="2044"/>
              <a:ext cx="113" cy="564"/>
            </a:xfrm>
            <a:custGeom>
              <a:avLst/>
              <a:gdLst>
                <a:gd name="T0" fmla="*/ 119 w 109"/>
                <a:gd name="T1" fmla="*/ 0 h 542"/>
                <a:gd name="T2" fmla="*/ 95 w 109"/>
                <a:gd name="T3" fmla="*/ 30 h 542"/>
                <a:gd name="T4" fmla="*/ 76 w 109"/>
                <a:gd name="T5" fmla="*/ 62 h 542"/>
                <a:gd name="T6" fmla="*/ 57 w 109"/>
                <a:gd name="T7" fmla="*/ 96 h 542"/>
                <a:gd name="T8" fmla="*/ 40 w 109"/>
                <a:gd name="T9" fmla="*/ 130 h 542"/>
                <a:gd name="T10" fmla="*/ 28 w 109"/>
                <a:gd name="T11" fmla="*/ 164 h 542"/>
                <a:gd name="T12" fmla="*/ 18 w 109"/>
                <a:gd name="T13" fmla="*/ 201 h 542"/>
                <a:gd name="T14" fmla="*/ 7 w 109"/>
                <a:gd name="T15" fmla="*/ 237 h 542"/>
                <a:gd name="T16" fmla="*/ 2 w 109"/>
                <a:gd name="T17" fmla="*/ 275 h 542"/>
                <a:gd name="T18" fmla="*/ 0 w 109"/>
                <a:gd name="T19" fmla="*/ 317 h 542"/>
                <a:gd name="T20" fmla="*/ 1 w 109"/>
                <a:gd name="T21" fmla="*/ 361 h 542"/>
                <a:gd name="T22" fmla="*/ 5 w 109"/>
                <a:gd name="T23" fmla="*/ 402 h 542"/>
                <a:gd name="T24" fmla="*/ 11 w 109"/>
                <a:gd name="T25" fmla="*/ 444 h 542"/>
                <a:gd name="T26" fmla="*/ 23 w 109"/>
                <a:gd name="T27" fmla="*/ 487 h 542"/>
                <a:gd name="T28" fmla="*/ 33 w 109"/>
                <a:gd name="T29" fmla="*/ 528 h 542"/>
                <a:gd name="T30" fmla="*/ 47 w 109"/>
                <a:gd name="T31" fmla="*/ 568 h 542"/>
                <a:gd name="T32" fmla="*/ 58 w 109"/>
                <a:gd name="T33" fmla="*/ 609 h 542"/>
                <a:gd name="T34" fmla="*/ 60 w 109"/>
                <a:gd name="T35" fmla="*/ 610 h 542"/>
                <a:gd name="T36" fmla="*/ 62 w 109"/>
                <a:gd name="T37" fmla="*/ 611 h 542"/>
                <a:gd name="T38" fmla="*/ 65 w 109"/>
                <a:gd name="T39" fmla="*/ 611 h 542"/>
                <a:gd name="T40" fmla="*/ 66 w 109"/>
                <a:gd name="T41" fmla="*/ 609 h 542"/>
                <a:gd name="T42" fmla="*/ 58 w 109"/>
                <a:gd name="T43" fmla="*/ 571 h 542"/>
                <a:gd name="T44" fmla="*/ 48 w 109"/>
                <a:gd name="T45" fmla="*/ 534 h 542"/>
                <a:gd name="T46" fmla="*/ 35 w 109"/>
                <a:gd name="T47" fmla="*/ 499 h 542"/>
                <a:gd name="T48" fmla="*/ 27 w 109"/>
                <a:gd name="T49" fmla="*/ 462 h 542"/>
                <a:gd name="T50" fmla="*/ 19 w 109"/>
                <a:gd name="T51" fmla="*/ 420 h 542"/>
                <a:gd name="T52" fmla="*/ 11 w 109"/>
                <a:gd name="T53" fmla="*/ 378 h 542"/>
                <a:gd name="T54" fmla="*/ 8 w 109"/>
                <a:gd name="T55" fmla="*/ 335 h 542"/>
                <a:gd name="T56" fmla="*/ 8 w 109"/>
                <a:gd name="T57" fmla="*/ 290 h 542"/>
                <a:gd name="T58" fmla="*/ 11 w 109"/>
                <a:gd name="T59" fmla="*/ 252 h 542"/>
                <a:gd name="T60" fmla="*/ 20 w 109"/>
                <a:gd name="T61" fmla="*/ 213 h 542"/>
                <a:gd name="T62" fmla="*/ 30 w 109"/>
                <a:gd name="T63" fmla="*/ 175 h 542"/>
                <a:gd name="T64" fmla="*/ 43 w 109"/>
                <a:gd name="T65" fmla="*/ 137 h 542"/>
                <a:gd name="T66" fmla="*/ 60 w 109"/>
                <a:gd name="T67" fmla="*/ 102 h 542"/>
                <a:gd name="T68" fmla="*/ 79 w 109"/>
                <a:gd name="T69" fmla="*/ 65 h 542"/>
                <a:gd name="T70" fmla="*/ 98 w 109"/>
                <a:gd name="T71" fmla="*/ 31 h 542"/>
                <a:gd name="T72" fmla="*/ 121 w 109"/>
                <a:gd name="T73" fmla="*/ 0 h 542"/>
                <a:gd name="T74" fmla="*/ 121 w 109"/>
                <a:gd name="T75" fmla="*/ 0 h 542"/>
                <a:gd name="T76" fmla="*/ 120 w 109"/>
                <a:gd name="T77" fmla="*/ 0 h 542"/>
                <a:gd name="T78" fmla="*/ 119 w 109"/>
                <a:gd name="T79" fmla="*/ 0 h 542"/>
                <a:gd name="T80" fmla="*/ 119 w 109"/>
                <a:gd name="T81" fmla="*/ 0 h 542"/>
                <a:gd name="T82" fmla="*/ 119 w 109"/>
                <a:gd name="T83" fmla="*/ 0 h 54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9" h="542">
                  <a:moveTo>
                    <a:pt x="107" y="0"/>
                  </a:moveTo>
                  <a:lnTo>
                    <a:pt x="86" y="27"/>
                  </a:lnTo>
                  <a:lnTo>
                    <a:pt x="68" y="56"/>
                  </a:lnTo>
                  <a:lnTo>
                    <a:pt x="51" y="85"/>
                  </a:lnTo>
                  <a:lnTo>
                    <a:pt x="37" y="115"/>
                  </a:lnTo>
                  <a:lnTo>
                    <a:pt x="25" y="146"/>
                  </a:lnTo>
                  <a:lnTo>
                    <a:pt x="15" y="178"/>
                  </a:lnTo>
                  <a:lnTo>
                    <a:pt x="7" y="210"/>
                  </a:lnTo>
                  <a:lnTo>
                    <a:pt x="2" y="244"/>
                  </a:lnTo>
                  <a:lnTo>
                    <a:pt x="0" y="282"/>
                  </a:lnTo>
                  <a:lnTo>
                    <a:pt x="1" y="320"/>
                  </a:lnTo>
                  <a:lnTo>
                    <a:pt x="5" y="357"/>
                  </a:lnTo>
                  <a:lnTo>
                    <a:pt x="11" y="394"/>
                  </a:lnTo>
                  <a:lnTo>
                    <a:pt x="20" y="432"/>
                  </a:lnTo>
                  <a:lnTo>
                    <a:pt x="30" y="468"/>
                  </a:lnTo>
                  <a:lnTo>
                    <a:pt x="41" y="505"/>
                  </a:lnTo>
                  <a:lnTo>
                    <a:pt x="52" y="540"/>
                  </a:lnTo>
                  <a:lnTo>
                    <a:pt x="54" y="541"/>
                  </a:lnTo>
                  <a:lnTo>
                    <a:pt x="56" y="542"/>
                  </a:lnTo>
                  <a:lnTo>
                    <a:pt x="59" y="542"/>
                  </a:lnTo>
                  <a:lnTo>
                    <a:pt x="60" y="540"/>
                  </a:lnTo>
                  <a:lnTo>
                    <a:pt x="52" y="507"/>
                  </a:lnTo>
                  <a:lnTo>
                    <a:pt x="42" y="474"/>
                  </a:lnTo>
                  <a:lnTo>
                    <a:pt x="32" y="443"/>
                  </a:lnTo>
                  <a:lnTo>
                    <a:pt x="24" y="410"/>
                  </a:lnTo>
                  <a:lnTo>
                    <a:pt x="16" y="373"/>
                  </a:lnTo>
                  <a:lnTo>
                    <a:pt x="11" y="335"/>
                  </a:lnTo>
                  <a:lnTo>
                    <a:pt x="8" y="297"/>
                  </a:lnTo>
                  <a:lnTo>
                    <a:pt x="8" y="258"/>
                  </a:lnTo>
                  <a:lnTo>
                    <a:pt x="11" y="224"/>
                  </a:lnTo>
                  <a:lnTo>
                    <a:pt x="17" y="189"/>
                  </a:lnTo>
                  <a:lnTo>
                    <a:pt x="27" y="155"/>
                  </a:lnTo>
                  <a:lnTo>
                    <a:pt x="39" y="122"/>
                  </a:lnTo>
                  <a:lnTo>
                    <a:pt x="54" y="90"/>
                  </a:lnTo>
                  <a:lnTo>
                    <a:pt x="70" y="58"/>
                  </a:lnTo>
                  <a:lnTo>
                    <a:pt x="89" y="28"/>
                  </a:lnTo>
                  <a:lnTo>
                    <a:pt x="109" y="0"/>
                  </a:lnTo>
                  <a:lnTo>
                    <a:pt x="108" y="0"/>
                  </a:lnTo>
                  <a:lnTo>
                    <a:pt x="10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65" name="Freeform 76"/>
            <p:cNvSpPr>
              <a:spLocks/>
            </p:cNvSpPr>
            <p:nvPr/>
          </p:nvSpPr>
          <p:spPr bwMode="auto">
            <a:xfrm flipH="1">
              <a:off x="711" y="1998"/>
              <a:ext cx="202" cy="319"/>
            </a:xfrm>
            <a:custGeom>
              <a:avLst/>
              <a:gdLst>
                <a:gd name="T0" fmla="*/ 124 w 195"/>
                <a:gd name="T1" fmla="*/ 5 h 307"/>
                <a:gd name="T2" fmla="*/ 137 w 195"/>
                <a:gd name="T3" fmla="*/ 12 h 307"/>
                <a:gd name="T4" fmla="*/ 148 w 195"/>
                <a:gd name="T5" fmla="*/ 23 h 307"/>
                <a:gd name="T6" fmla="*/ 157 w 195"/>
                <a:gd name="T7" fmla="*/ 32 h 307"/>
                <a:gd name="T8" fmla="*/ 166 w 195"/>
                <a:gd name="T9" fmla="*/ 46 h 307"/>
                <a:gd name="T10" fmla="*/ 173 w 195"/>
                <a:gd name="T11" fmla="*/ 58 h 307"/>
                <a:gd name="T12" fmla="*/ 178 w 195"/>
                <a:gd name="T13" fmla="*/ 71 h 307"/>
                <a:gd name="T14" fmla="*/ 183 w 195"/>
                <a:gd name="T15" fmla="*/ 85 h 307"/>
                <a:gd name="T16" fmla="*/ 187 w 195"/>
                <a:gd name="T17" fmla="*/ 99 h 307"/>
                <a:gd name="T18" fmla="*/ 197 w 195"/>
                <a:gd name="T19" fmla="*/ 138 h 307"/>
                <a:gd name="T20" fmla="*/ 201 w 195"/>
                <a:gd name="T21" fmla="*/ 178 h 307"/>
                <a:gd name="T22" fmla="*/ 196 w 195"/>
                <a:gd name="T23" fmla="*/ 217 h 307"/>
                <a:gd name="T24" fmla="*/ 179 w 195"/>
                <a:gd name="T25" fmla="*/ 252 h 307"/>
                <a:gd name="T26" fmla="*/ 162 w 195"/>
                <a:gd name="T27" fmla="*/ 274 h 307"/>
                <a:gd name="T28" fmla="*/ 145 w 195"/>
                <a:gd name="T29" fmla="*/ 293 h 307"/>
                <a:gd name="T30" fmla="*/ 123 w 195"/>
                <a:gd name="T31" fmla="*/ 308 h 307"/>
                <a:gd name="T32" fmla="*/ 100 w 195"/>
                <a:gd name="T33" fmla="*/ 319 h 307"/>
                <a:gd name="T34" fmla="*/ 80 w 195"/>
                <a:gd name="T35" fmla="*/ 324 h 307"/>
                <a:gd name="T36" fmla="*/ 55 w 195"/>
                <a:gd name="T37" fmla="*/ 323 h 307"/>
                <a:gd name="T38" fmla="*/ 31 w 195"/>
                <a:gd name="T39" fmla="*/ 316 h 307"/>
                <a:gd name="T40" fmla="*/ 8 w 195"/>
                <a:gd name="T41" fmla="*/ 299 h 307"/>
                <a:gd name="T42" fmla="*/ 5 w 195"/>
                <a:gd name="T43" fmla="*/ 299 h 307"/>
                <a:gd name="T44" fmla="*/ 3 w 195"/>
                <a:gd name="T45" fmla="*/ 300 h 307"/>
                <a:gd name="T46" fmla="*/ 0 w 195"/>
                <a:gd name="T47" fmla="*/ 304 h 307"/>
                <a:gd name="T48" fmla="*/ 0 w 195"/>
                <a:gd name="T49" fmla="*/ 307 h 307"/>
                <a:gd name="T50" fmla="*/ 22 w 195"/>
                <a:gd name="T51" fmla="*/ 333 h 307"/>
                <a:gd name="T52" fmla="*/ 44 w 195"/>
                <a:gd name="T53" fmla="*/ 344 h 307"/>
                <a:gd name="T54" fmla="*/ 70 w 195"/>
                <a:gd name="T55" fmla="*/ 344 h 307"/>
                <a:gd name="T56" fmla="*/ 98 w 195"/>
                <a:gd name="T57" fmla="*/ 337 h 307"/>
                <a:gd name="T58" fmla="*/ 127 w 195"/>
                <a:gd name="T59" fmla="*/ 321 h 307"/>
                <a:gd name="T60" fmla="*/ 152 w 195"/>
                <a:gd name="T61" fmla="*/ 300 h 307"/>
                <a:gd name="T62" fmla="*/ 175 w 195"/>
                <a:gd name="T63" fmla="*/ 280 h 307"/>
                <a:gd name="T64" fmla="*/ 191 w 195"/>
                <a:gd name="T65" fmla="*/ 258 h 307"/>
                <a:gd name="T66" fmla="*/ 207 w 195"/>
                <a:gd name="T67" fmla="*/ 229 h 307"/>
                <a:gd name="T68" fmla="*/ 215 w 195"/>
                <a:gd name="T69" fmla="*/ 197 h 307"/>
                <a:gd name="T70" fmla="*/ 217 w 195"/>
                <a:gd name="T71" fmla="*/ 165 h 307"/>
                <a:gd name="T72" fmla="*/ 212 w 195"/>
                <a:gd name="T73" fmla="*/ 132 h 307"/>
                <a:gd name="T74" fmla="*/ 209 w 195"/>
                <a:gd name="T75" fmla="*/ 113 h 307"/>
                <a:gd name="T76" fmla="*/ 201 w 195"/>
                <a:gd name="T77" fmla="*/ 92 h 307"/>
                <a:gd name="T78" fmla="*/ 194 w 195"/>
                <a:gd name="T79" fmla="*/ 76 h 307"/>
                <a:gd name="T80" fmla="*/ 185 w 195"/>
                <a:gd name="T81" fmla="*/ 55 h 307"/>
                <a:gd name="T82" fmla="*/ 175 w 195"/>
                <a:gd name="T83" fmla="*/ 37 h 307"/>
                <a:gd name="T84" fmla="*/ 162 w 195"/>
                <a:gd name="T85" fmla="*/ 23 h 307"/>
                <a:gd name="T86" fmla="*/ 147 w 195"/>
                <a:gd name="T87" fmla="*/ 9 h 307"/>
                <a:gd name="T88" fmla="*/ 129 w 195"/>
                <a:gd name="T89" fmla="*/ 0 h 307"/>
                <a:gd name="T90" fmla="*/ 127 w 195"/>
                <a:gd name="T91" fmla="*/ 0 h 307"/>
                <a:gd name="T92" fmla="*/ 125 w 195"/>
                <a:gd name="T93" fmla="*/ 2 h 307"/>
                <a:gd name="T94" fmla="*/ 124 w 195"/>
                <a:gd name="T95" fmla="*/ 4 h 307"/>
                <a:gd name="T96" fmla="*/ 124 w 195"/>
                <a:gd name="T97" fmla="*/ 5 h 307"/>
                <a:gd name="T98" fmla="*/ 124 w 195"/>
                <a:gd name="T99" fmla="*/ 5 h 3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5" h="307">
                  <a:moveTo>
                    <a:pt x="112" y="5"/>
                  </a:moveTo>
                  <a:lnTo>
                    <a:pt x="123" y="12"/>
                  </a:lnTo>
                  <a:lnTo>
                    <a:pt x="133" y="20"/>
                  </a:lnTo>
                  <a:lnTo>
                    <a:pt x="142" y="29"/>
                  </a:lnTo>
                  <a:lnTo>
                    <a:pt x="149" y="40"/>
                  </a:lnTo>
                  <a:lnTo>
                    <a:pt x="155" y="52"/>
                  </a:lnTo>
                  <a:lnTo>
                    <a:pt x="160" y="63"/>
                  </a:lnTo>
                  <a:lnTo>
                    <a:pt x="165" y="76"/>
                  </a:lnTo>
                  <a:lnTo>
                    <a:pt x="169" y="88"/>
                  </a:lnTo>
                  <a:lnTo>
                    <a:pt x="177" y="123"/>
                  </a:lnTo>
                  <a:lnTo>
                    <a:pt x="181" y="159"/>
                  </a:lnTo>
                  <a:lnTo>
                    <a:pt x="176" y="193"/>
                  </a:lnTo>
                  <a:lnTo>
                    <a:pt x="161" y="225"/>
                  </a:lnTo>
                  <a:lnTo>
                    <a:pt x="146" y="244"/>
                  </a:lnTo>
                  <a:lnTo>
                    <a:pt x="130" y="261"/>
                  </a:lnTo>
                  <a:lnTo>
                    <a:pt x="111" y="274"/>
                  </a:lnTo>
                  <a:lnTo>
                    <a:pt x="91" y="284"/>
                  </a:lnTo>
                  <a:lnTo>
                    <a:pt x="71" y="289"/>
                  </a:lnTo>
                  <a:lnTo>
                    <a:pt x="49" y="288"/>
                  </a:lnTo>
                  <a:lnTo>
                    <a:pt x="28" y="282"/>
                  </a:lnTo>
                  <a:lnTo>
                    <a:pt x="8" y="267"/>
                  </a:lnTo>
                  <a:lnTo>
                    <a:pt x="5" y="267"/>
                  </a:lnTo>
                  <a:lnTo>
                    <a:pt x="3" y="268"/>
                  </a:lnTo>
                  <a:lnTo>
                    <a:pt x="0" y="271"/>
                  </a:lnTo>
                  <a:lnTo>
                    <a:pt x="0" y="273"/>
                  </a:lnTo>
                  <a:lnTo>
                    <a:pt x="19" y="296"/>
                  </a:lnTo>
                  <a:lnTo>
                    <a:pt x="40" y="307"/>
                  </a:lnTo>
                  <a:lnTo>
                    <a:pt x="64" y="307"/>
                  </a:lnTo>
                  <a:lnTo>
                    <a:pt x="89" y="300"/>
                  </a:lnTo>
                  <a:lnTo>
                    <a:pt x="115" y="286"/>
                  </a:lnTo>
                  <a:lnTo>
                    <a:pt x="137" y="268"/>
                  </a:lnTo>
                  <a:lnTo>
                    <a:pt x="157" y="249"/>
                  </a:lnTo>
                  <a:lnTo>
                    <a:pt x="172" y="230"/>
                  </a:lnTo>
                  <a:lnTo>
                    <a:pt x="186" y="204"/>
                  </a:lnTo>
                  <a:lnTo>
                    <a:pt x="194" y="176"/>
                  </a:lnTo>
                  <a:lnTo>
                    <a:pt x="195" y="147"/>
                  </a:lnTo>
                  <a:lnTo>
                    <a:pt x="191" y="117"/>
                  </a:lnTo>
                  <a:lnTo>
                    <a:pt x="188" y="101"/>
                  </a:lnTo>
                  <a:lnTo>
                    <a:pt x="181" y="83"/>
                  </a:lnTo>
                  <a:lnTo>
                    <a:pt x="175" y="67"/>
                  </a:lnTo>
                  <a:lnTo>
                    <a:pt x="167" y="49"/>
                  </a:lnTo>
                  <a:lnTo>
                    <a:pt x="157" y="34"/>
                  </a:lnTo>
                  <a:lnTo>
                    <a:pt x="146" y="20"/>
                  </a:lnTo>
                  <a:lnTo>
                    <a:pt x="132" y="9"/>
                  </a:lnTo>
                  <a:lnTo>
                    <a:pt x="117" y="0"/>
                  </a:lnTo>
                  <a:lnTo>
                    <a:pt x="115" y="0"/>
                  </a:lnTo>
                  <a:lnTo>
                    <a:pt x="113" y="2"/>
                  </a:lnTo>
                  <a:lnTo>
                    <a:pt x="112" y="4"/>
                  </a:lnTo>
                  <a:lnTo>
                    <a:pt x="112"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66" name="Freeform 77"/>
            <p:cNvSpPr>
              <a:spLocks/>
            </p:cNvSpPr>
            <p:nvPr/>
          </p:nvSpPr>
          <p:spPr bwMode="auto">
            <a:xfrm flipH="1">
              <a:off x="840" y="2250"/>
              <a:ext cx="268" cy="429"/>
            </a:xfrm>
            <a:custGeom>
              <a:avLst/>
              <a:gdLst>
                <a:gd name="T0" fmla="*/ 219 w 258"/>
                <a:gd name="T1" fmla="*/ 10 h 413"/>
                <a:gd name="T2" fmla="*/ 234 w 258"/>
                <a:gd name="T3" fmla="*/ 5 h 413"/>
                <a:gd name="T4" fmla="*/ 251 w 258"/>
                <a:gd name="T5" fmla="*/ 9 h 413"/>
                <a:gd name="T6" fmla="*/ 268 w 258"/>
                <a:gd name="T7" fmla="*/ 25 h 413"/>
                <a:gd name="T8" fmla="*/ 282 w 258"/>
                <a:gd name="T9" fmla="*/ 52 h 413"/>
                <a:gd name="T10" fmla="*/ 279 w 258"/>
                <a:gd name="T11" fmla="*/ 80 h 413"/>
                <a:gd name="T12" fmla="*/ 268 w 258"/>
                <a:gd name="T13" fmla="*/ 112 h 413"/>
                <a:gd name="T14" fmla="*/ 248 w 258"/>
                <a:gd name="T15" fmla="*/ 148 h 413"/>
                <a:gd name="T16" fmla="*/ 224 w 258"/>
                <a:gd name="T17" fmla="*/ 177 h 413"/>
                <a:gd name="T18" fmla="*/ 198 w 258"/>
                <a:gd name="T19" fmla="*/ 203 h 413"/>
                <a:gd name="T20" fmla="*/ 170 w 258"/>
                <a:gd name="T21" fmla="*/ 224 h 413"/>
                <a:gd name="T22" fmla="*/ 141 w 258"/>
                <a:gd name="T23" fmla="*/ 245 h 413"/>
                <a:gd name="T24" fmla="*/ 101 w 258"/>
                <a:gd name="T25" fmla="*/ 273 h 413"/>
                <a:gd name="T26" fmla="*/ 55 w 258"/>
                <a:gd name="T27" fmla="*/ 317 h 413"/>
                <a:gd name="T28" fmla="*/ 22 w 258"/>
                <a:gd name="T29" fmla="*/ 369 h 413"/>
                <a:gd name="T30" fmla="*/ 1 w 258"/>
                <a:gd name="T31" fmla="*/ 427 h 413"/>
                <a:gd name="T32" fmla="*/ 0 w 258"/>
                <a:gd name="T33" fmla="*/ 461 h 413"/>
                <a:gd name="T34" fmla="*/ 4 w 258"/>
                <a:gd name="T35" fmla="*/ 463 h 413"/>
                <a:gd name="T36" fmla="*/ 6 w 258"/>
                <a:gd name="T37" fmla="*/ 437 h 413"/>
                <a:gd name="T38" fmla="*/ 22 w 258"/>
                <a:gd name="T39" fmla="*/ 390 h 413"/>
                <a:gd name="T40" fmla="*/ 45 w 258"/>
                <a:gd name="T41" fmla="*/ 347 h 413"/>
                <a:gd name="T42" fmla="*/ 75 w 258"/>
                <a:gd name="T43" fmla="*/ 310 h 413"/>
                <a:gd name="T44" fmla="*/ 112 w 258"/>
                <a:gd name="T45" fmla="*/ 276 h 413"/>
                <a:gd name="T46" fmla="*/ 154 w 258"/>
                <a:gd name="T47" fmla="*/ 245 h 413"/>
                <a:gd name="T48" fmla="*/ 194 w 258"/>
                <a:gd name="T49" fmla="*/ 214 h 413"/>
                <a:gd name="T50" fmla="*/ 232 w 258"/>
                <a:gd name="T51" fmla="*/ 178 h 413"/>
                <a:gd name="T52" fmla="*/ 259 w 258"/>
                <a:gd name="T53" fmla="*/ 145 h 413"/>
                <a:gd name="T54" fmla="*/ 278 w 258"/>
                <a:gd name="T55" fmla="*/ 114 h 413"/>
                <a:gd name="T56" fmla="*/ 287 w 258"/>
                <a:gd name="T57" fmla="*/ 78 h 413"/>
                <a:gd name="T58" fmla="*/ 285 w 258"/>
                <a:gd name="T59" fmla="*/ 45 h 413"/>
                <a:gd name="T60" fmla="*/ 269 w 258"/>
                <a:gd name="T61" fmla="*/ 20 h 413"/>
                <a:gd name="T62" fmla="*/ 252 w 258"/>
                <a:gd name="T63" fmla="*/ 6 h 413"/>
                <a:gd name="T64" fmla="*/ 234 w 258"/>
                <a:gd name="T65" fmla="*/ 0 h 413"/>
                <a:gd name="T66" fmla="*/ 215 w 258"/>
                <a:gd name="T67" fmla="*/ 6 h 413"/>
                <a:gd name="T68" fmla="*/ 207 w 258"/>
                <a:gd name="T69" fmla="*/ 17 h 413"/>
                <a:gd name="T70" fmla="*/ 210 w 258"/>
                <a:gd name="T71" fmla="*/ 19 h 413"/>
                <a:gd name="T72" fmla="*/ 210 w 258"/>
                <a:gd name="T73" fmla="*/ 19 h 41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8" h="413">
                  <a:moveTo>
                    <a:pt x="187" y="16"/>
                  </a:moveTo>
                  <a:lnTo>
                    <a:pt x="195" y="10"/>
                  </a:lnTo>
                  <a:lnTo>
                    <a:pt x="201" y="6"/>
                  </a:lnTo>
                  <a:lnTo>
                    <a:pt x="209" y="5"/>
                  </a:lnTo>
                  <a:lnTo>
                    <a:pt x="216" y="6"/>
                  </a:lnTo>
                  <a:lnTo>
                    <a:pt x="224" y="9"/>
                  </a:lnTo>
                  <a:lnTo>
                    <a:pt x="231" y="15"/>
                  </a:lnTo>
                  <a:lnTo>
                    <a:pt x="239" y="22"/>
                  </a:lnTo>
                  <a:lnTo>
                    <a:pt x="246" y="32"/>
                  </a:lnTo>
                  <a:lnTo>
                    <a:pt x="251" y="46"/>
                  </a:lnTo>
                  <a:lnTo>
                    <a:pt x="251" y="59"/>
                  </a:lnTo>
                  <a:lnTo>
                    <a:pt x="249" y="71"/>
                  </a:lnTo>
                  <a:lnTo>
                    <a:pt x="245" y="84"/>
                  </a:lnTo>
                  <a:lnTo>
                    <a:pt x="239" y="100"/>
                  </a:lnTo>
                  <a:lnTo>
                    <a:pt x="230" y="117"/>
                  </a:lnTo>
                  <a:lnTo>
                    <a:pt x="221" y="132"/>
                  </a:lnTo>
                  <a:lnTo>
                    <a:pt x="211" y="147"/>
                  </a:lnTo>
                  <a:lnTo>
                    <a:pt x="200" y="158"/>
                  </a:lnTo>
                  <a:lnTo>
                    <a:pt x="188" y="169"/>
                  </a:lnTo>
                  <a:lnTo>
                    <a:pt x="177" y="181"/>
                  </a:lnTo>
                  <a:lnTo>
                    <a:pt x="165" y="191"/>
                  </a:lnTo>
                  <a:lnTo>
                    <a:pt x="152" y="200"/>
                  </a:lnTo>
                  <a:lnTo>
                    <a:pt x="138" y="210"/>
                  </a:lnTo>
                  <a:lnTo>
                    <a:pt x="126" y="219"/>
                  </a:lnTo>
                  <a:lnTo>
                    <a:pt x="113" y="227"/>
                  </a:lnTo>
                  <a:lnTo>
                    <a:pt x="90" y="244"/>
                  </a:lnTo>
                  <a:lnTo>
                    <a:pt x="69" y="263"/>
                  </a:lnTo>
                  <a:lnTo>
                    <a:pt x="49" y="283"/>
                  </a:lnTo>
                  <a:lnTo>
                    <a:pt x="32" y="305"/>
                  </a:lnTo>
                  <a:lnTo>
                    <a:pt x="19" y="329"/>
                  </a:lnTo>
                  <a:lnTo>
                    <a:pt x="7" y="354"/>
                  </a:lnTo>
                  <a:lnTo>
                    <a:pt x="1" y="381"/>
                  </a:lnTo>
                  <a:lnTo>
                    <a:pt x="0" y="410"/>
                  </a:lnTo>
                  <a:lnTo>
                    <a:pt x="0" y="411"/>
                  </a:lnTo>
                  <a:lnTo>
                    <a:pt x="2" y="412"/>
                  </a:lnTo>
                  <a:lnTo>
                    <a:pt x="4" y="413"/>
                  </a:lnTo>
                  <a:lnTo>
                    <a:pt x="4" y="412"/>
                  </a:lnTo>
                  <a:lnTo>
                    <a:pt x="6" y="390"/>
                  </a:lnTo>
                  <a:lnTo>
                    <a:pt x="11" y="368"/>
                  </a:lnTo>
                  <a:lnTo>
                    <a:pt x="19" y="348"/>
                  </a:lnTo>
                  <a:lnTo>
                    <a:pt x="29" y="329"/>
                  </a:lnTo>
                  <a:lnTo>
                    <a:pt x="39" y="310"/>
                  </a:lnTo>
                  <a:lnTo>
                    <a:pt x="53" y="293"/>
                  </a:lnTo>
                  <a:lnTo>
                    <a:pt x="66" y="276"/>
                  </a:lnTo>
                  <a:lnTo>
                    <a:pt x="83" y="261"/>
                  </a:lnTo>
                  <a:lnTo>
                    <a:pt x="100" y="246"/>
                  </a:lnTo>
                  <a:lnTo>
                    <a:pt x="119" y="232"/>
                  </a:lnTo>
                  <a:lnTo>
                    <a:pt x="137" y="219"/>
                  </a:lnTo>
                  <a:lnTo>
                    <a:pt x="156" y="205"/>
                  </a:lnTo>
                  <a:lnTo>
                    <a:pt x="173" y="191"/>
                  </a:lnTo>
                  <a:lnTo>
                    <a:pt x="191" y="176"/>
                  </a:lnTo>
                  <a:lnTo>
                    <a:pt x="207" y="159"/>
                  </a:lnTo>
                  <a:lnTo>
                    <a:pt x="222" y="142"/>
                  </a:lnTo>
                  <a:lnTo>
                    <a:pt x="231" y="130"/>
                  </a:lnTo>
                  <a:lnTo>
                    <a:pt x="240" y="117"/>
                  </a:lnTo>
                  <a:lnTo>
                    <a:pt x="248" y="102"/>
                  </a:lnTo>
                  <a:lnTo>
                    <a:pt x="254" y="85"/>
                  </a:lnTo>
                  <a:lnTo>
                    <a:pt x="256" y="69"/>
                  </a:lnTo>
                  <a:lnTo>
                    <a:pt x="258" y="54"/>
                  </a:lnTo>
                  <a:lnTo>
                    <a:pt x="254" y="39"/>
                  </a:lnTo>
                  <a:lnTo>
                    <a:pt x="246" y="25"/>
                  </a:lnTo>
                  <a:lnTo>
                    <a:pt x="240" y="17"/>
                  </a:lnTo>
                  <a:lnTo>
                    <a:pt x="234" y="11"/>
                  </a:lnTo>
                  <a:lnTo>
                    <a:pt x="225" y="6"/>
                  </a:lnTo>
                  <a:lnTo>
                    <a:pt x="217" y="2"/>
                  </a:lnTo>
                  <a:lnTo>
                    <a:pt x="209" y="0"/>
                  </a:lnTo>
                  <a:lnTo>
                    <a:pt x="201" y="1"/>
                  </a:lnTo>
                  <a:lnTo>
                    <a:pt x="192" y="6"/>
                  </a:lnTo>
                  <a:lnTo>
                    <a:pt x="185" y="14"/>
                  </a:lnTo>
                  <a:lnTo>
                    <a:pt x="186" y="15"/>
                  </a:lnTo>
                  <a:lnTo>
                    <a:pt x="187"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67" name="Freeform 78"/>
            <p:cNvSpPr>
              <a:spLocks/>
            </p:cNvSpPr>
            <p:nvPr/>
          </p:nvSpPr>
          <p:spPr bwMode="auto">
            <a:xfrm flipH="1">
              <a:off x="1068" y="2064"/>
              <a:ext cx="173" cy="237"/>
            </a:xfrm>
            <a:custGeom>
              <a:avLst/>
              <a:gdLst>
                <a:gd name="T0" fmla="*/ 186 w 166"/>
                <a:gd name="T1" fmla="*/ 0 h 228"/>
                <a:gd name="T2" fmla="*/ 157 w 166"/>
                <a:gd name="T3" fmla="*/ 17 h 228"/>
                <a:gd name="T4" fmla="*/ 130 w 166"/>
                <a:gd name="T5" fmla="*/ 31 h 228"/>
                <a:gd name="T6" fmla="*/ 103 w 166"/>
                <a:gd name="T7" fmla="*/ 48 h 228"/>
                <a:gd name="T8" fmla="*/ 79 w 166"/>
                <a:gd name="T9" fmla="*/ 63 h 228"/>
                <a:gd name="T10" fmla="*/ 55 w 166"/>
                <a:gd name="T11" fmla="*/ 83 h 228"/>
                <a:gd name="T12" fmla="*/ 34 w 166"/>
                <a:gd name="T13" fmla="*/ 106 h 228"/>
                <a:gd name="T14" fmla="*/ 19 w 166"/>
                <a:gd name="T15" fmla="*/ 132 h 228"/>
                <a:gd name="T16" fmla="*/ 3 w 166"/>
                <a:gd name="T17" fmla="*/ 161 h 228"/>
                <a:gd name="T18" fmla="*/ 0 w 166"/>
                <a:gd name="T19" fmla="*/ 181 h 228"/>
                <a:gd name="T20" fmla="*/ 0 w 166"/>
                <a:gd name="T21" fmla="*/ 198 h 228"/>
                <a:gd name="T22" fmla="*/ 3 w 166"/>
                <a:gd name="T23" fmla="*/ 214 h 228"/>
                <a:gd name="T24" fmla="*/ 11 w 166"/>
                <a:gd name="T25" fmla="*/ 228 h 228"/>
                <a:gd name="T26" fmla="*/ 25 w 166"/>
                <a:gd name="T27" fmla="*/ 239 h 228"/>
                <a:gd name="T28" fmla="*/ 40 w 166"/>
                <a:gd name="T29" fmla="*/ 247 h 228"/>
                <a:gd name="T30" fmla="*/ 56 w 166"/>
                <a:gd name="T31" fmla="*/ 253 h 228"/>
                <a:gd name="T32" fmla="*/ 75 w 166"/>
                <a:gd name="T33" fmla="*/ 256 h 228"/>
                <a:gd name="T34" fmla="*/ 78 w 166"/>
                <a:gd name="T35" fmla="*/ 256 h 228"/>
                <a:gd name="T36" fmla="*/ 78 w 166"/>
                <a:gd name="T37" fmla="*/ 253 h 228"/>
                <a:gd name="T38" fmla="*/ 75 w 166"/>
                <a:gd name="T39" fmla="*/ 248 h 228"/>
                <a:gd name="T40" fmla="*/ 73 w 166"/>
                <a:gd name="T41" fmla="*/ 247 h 228"/>
                <a:gd name="T42" fmla="*/ 58 w 166"/>
                <a:gd name="T43" fmla="*/ 243 h 228"/>
                <a:gd name="T44" fmla="*/ 47 w 166"/>
                <a:gd name="T45" fmla="*/ 237 h 228"/>
                <a:gd name="T46" fmla="*/ 35 w 166"/>
                <a:gd name="T47" fmla="*/ 231 h 228"/>
                <a:gd name="T48" fmla="*/ 26 w 166"/>
                <a:gd name="T49" fmla="*/ 225 h 228"/>
                <a:gd name="T50" fmla="*/ 20 w 166"/>
                <a:gd name="T51" fmla="*/ 217 h 228"/>
                <a:gd name="T52" fmla="*/ 16 w 166"/>
                <a:gd name="T53" fmla="*/ 207 h 228"/>
                <a:gd name="T54" fmla="*/ 15 w 166"/>
                <a:gd name="T55" fmla="*/ 193 h 228"/>
                <a:gd name="T56" fmla="*/ 15 w 166"/>
                <a:gd name="T57" fmla="*/ 180 h 228"/>
                <a:gd name="T58" fmla="*/ 19 w 166"/>
                <a:gd name="T59" fmla="*/ 160 h 228"/>
                <a:gd name="T60" fmla="*/ 28 w 166"/>
                <a:gd name="T61" fmla="*/ 141 h 228"/>
                <a:gd name="T62" fmla="*/ 40 w 166"/>
                <a:gd name="T63" fmla="*/ 125 h 228"/>
                <a:gd name="T64" fmla="*/ 51 w 166"/>
                <a:gd name="T65" fmla="*/ 108 h 228"/>
                <a:gd name="T66" fmla="*/ 64 w 166"/>
                <a:gd name="T67" fmla="*/ 88 h 228"/>
                <a:gd name="T68" fmla="*/ 80 w 166"/>
                <a:gd name="T69" fmla="*/ 75 h 228"/>
                <a:gd name="T70" fmla="*/ 97 w 166"/>
                <a:gd name="T71" fmla="*/ 59 h 228"/>
                <a:gd name="T72" fmla="*/ 113 w 166"/>
                <a:gd name="T73" fmla="*/ 48 h 228"/>
                <a:gd name="T74" fmla="*/ 131 w 166"/>
                <a:gd name="T75" fmla="*/ 35 h 228"/>
                <a:gd name="T76" fmla="*/ 151 w 166"/>
                <a:gd name="T77" fmla="*/ 25 h 228"/>
                <a:gd name="T78" fmla="*/ 169 w 166"/>
                <a:gd name="T79" fmla="*/ 11 h 228"/>
                <a:gd name="T80" fmla="*/ 188 w 166"/>
                <a:gd name="T81" fmla="*/ 1 h 228"/>
                <a:gd name="T82" fmla="*/ 188 w 166"/>
                <a:gd name="T83" fmla="*/ 1 h 228"/>
                <a:gd name="T84" fmla="*/ 188 w 166"/>
                <a:gd name="T85" fmla="*/ 0 h 228"/>
                <a:gd name="T86" fmla="*/ 186 w 166"/>
                <a:gd name="T87" fmla="*/ 0 h 228"/>
                <a:gd name="T88" fmla="*/ 186 w 166"/>
                <a:gd name="T89" fmla="*/ 0 h 228"/>
                <a:gd name="T90" fmla="*/ 186 w 166"/>
                <a:gd name="T91" fmla="*/ 0 h 22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6" h="228">
                  <a:moveTo>
                    <a:pt x="164" y="0"/>
                  </a:moveTo>
                  <a:lnTo>
                    <a:pt x="139" y="14"/>
                  </a:lnTo>
                  <a:lnTo>
                    <a:pt x="115" y="28"/>
                  </a:lnTo>
                  <a:lnTo>
                    <a:pt x="91" y="42"/>
                  </a:lnTo>
                  <a:lnTo>
                    <a:pt x="70" y="57"/>
                  </a:lnTo>
                  <a:lnTo>
                    <a:pt x="49" y="74"/>
                  </a:lnTo>
                  <a:lnTo>
                    <a:pt x="31" y="94"/>
                  </a:lnTo>
                  <a:lnTo>
                    <a:pt x="16" y="117"/>
                  </a:lnTo>
                  <a:lnTo>
                    <a:pt x="3" y="143"/>
                  </a:lnTo>
                  <a:lnTo>
                    <a:pt x="0" y="161"/>
                  </a:lnTo>
                  <a:lnTo>
                    <a:pt x="0" y="176"/>
                  </a:lnTo>
                  <a:lnTo>
                    <a:pt x="3" y="190"/>
                  </a:lnTo>
                  <a:lnTo>
                    <a:pt x="11" y="203"/>
                  </a:lnTo>
                  <a:lnTo>
                    <a:pt x="22" y="213"/>
                  </a:lnTo>
                  <a:lnTo>
                    <a:pt x="35" y="220"/>
                  </a:lnTo>
                  <a:lnTo>
                    <a:pt x="50" y="225"/>
                  </a:lnTo>
                  <a:lnTo>
                    <a:pt x="66" y="228"/>
                  </a:lnTo>
                  <a:lnTo>
                    <a:pt x="69" y="228"/>
                  </a:lnTo>
                  <a:lnTo>
                    <a:pt x="69" y="225"/>
                  </a:lnTo>
                  <a:lnTo>
                    <a:pt x="66" y="221"/>
                  </a:lnTo>
                  <a:lnTo>
                    <a:pt x="64" y="220"/>
                  </a:lnTo>
                  <a:lnTo>
                    <a:pt x="52" y="216"/>
                  </a:lnTo>
                  <a:lnTo>
                    <a:pt x="41" y="211"/>
                  </a:lnTo>
                  <a:lnTo>
                    <a:pt x="32" y="206"/>
                  </a:lnTo>
                  <a:lnTo>
                    <a:pt x="23" y="200"/>
                  </a:lnTo>
                  <a:lnTo>
                    <a:pt x="17" y="193"/>
                  </a:lnTo>
                  <a:lnTo>
                    <a:pt x="13" y="184"/>
                  </a:lnTo>
                  <a:lnTo>
                    <a:pt x="12" y="172"/>
                  </a:lnTo>
                  <a:lnTo>
                    <a:pt x="12" y="160"/>
                  </a:lnTo>
                  <a:lnTo>
                    <a:pt x="16" y="142"/>
                  </a:lnTo>
                  <a:lnTo>
                    <a:pt x="25" y="126"/>
                  </a:lnTo>
                  <a:lnTo>
                    <a:pt x="35" y="111"/>
                  </a:lnTo>
                  <a:lnTo>
                    <a:pt x="45" y="96"/>
                  </a:lnTo>
                  <a:lnTo>
                    <a:pt x="57" y="79"/>
                  </a:lnTo>
                  <a:lnTo>
                    <a:pt x="71" y="66"/>
                  </a:lnTo>
                  <a:lnTo>
                    <a:pt x="85" y="53"/>
                  </a:lnTo>
                  <a:lnTo>
                    <a:pt x="100" y="42"/>
                  </a:lnTo>
                  <a:lnTo>
                    <a:pt x="116" y="32"/>
                  </a:lnTo>
                  <a:lnTo>
                    <a:pt x="133" y="22"/>
                  </a:lnTo>
                  <a:lnTo>
                    <a:pt x="149" y="11"/>
                  </a:lnTo>
                  <a:lnTo>
                    <a:pt x="166" y="1"/>
                  </a:lnTo>
                  <a:lnTo>
                    <a:pt x="166" y="0"/>
                  </a:lnTo>
                  <a:lnTo>
                    <a:pt x="1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68" name="Freeform 79"/>
            <p:cNvSpPr>
              <a:spLocks/>
            </p:cNvSpPr>
            <p:nvPr/>
          </p:nvSpPr>
          <p:spPr bwMode="auto">
            <a:xfrm flipH="1">
              <a:off x="1077" y="2266"/>
              <a:ext cx="146" cy="341"/>
            </a:xfrm>
            <a:custGeom>
              <a:avLst/>
              <a:gdLst>
                <a:gd name="T0" fmla="*/ 53 w 141"/>
                <a:gd name="T1" fmla="*/ 29 h 327"/>
                <a:gd name="T2" fmla="*/ 55 w 141"/>
                <a:gd name="T3" fmla="*/ 21 h 327"/>
                <a:gd name="T4" fmla="*/ 55 w 141"/>
                <a:gd name="T5" fmla="*/ 6 h 327"/>
                <a:gd name="T6" fmla="*/ 50 w 141"/>
                <a:gd name="T7" fmla="*/ 0 h 327"/>
                <a:gd name="T8" fmla="*/ 37 w 141"/>
                <a:gd name="T9" fmla="*/ 3 h 327"/>
                <a:gd name="T10" fmla="*/ 23 w 141"/>
                <a:gd name="T11" fmla="*/ 16 h 327"/>
                <a:gd name="T12" fmla="*/ 10 w 141"/>
                <a:gd name="T13" fmla="*/ 28 h 327"/>
                <a:gd name="T14" fmla="*/ 4 w 141"/>
                <a:gd name="T15" fmla="*/ 46 h 327"/>
                <a:gd name="T16" fmla="*/ 1 w 141"/>
                <a:gd name="T17" fmla="*/ 66 h 327"/>
                <a:gd name="T18" fmla="*/ 0 w 141"/>
                <a:gd name="T19" fmla="*/ 86 h 327"/>
                <a:gd name="T20" fmla="*/ 3 w 141"/>
                <a:gd name="T21" fmla="*/ 105 h 327"/>
                <a:gd name="T22" fmla="*/ 6 w 141"/>
                <a:gd name="T23" fmla="*/ 124 h 327"/>
                <a:gd name="T24" fmla="*/ 13 w 141"/>
                <a:gd name="T25" fmla="*/ 139 h 327"/>
                <a:gd name="T26" fmla="*/ 30 w 141"/>
                <a:gd name="T27" fmla="*/ 170 h 327"/>
                <a:gd name="T28" fmla="*/ 47 w 141"/>
                <a:gd name="T29" fmla="*/ 198 h 327"/>
                <a:gd name="T30" fmla="*/ 64 w 141"/>
                <a:gd name="T31" fmla="*/ 227 h 327"/>
                <a:gd name="T32" fmla="*/ 83 w 141"/>
                <a:gd name="T33" fmla="*/ 254 h 327"/>
                <a:gd name="T34" fmla="*/ 98 w 141"/>
                <a:gd name="T35" fmla="*/ 283 h 327"/>
                <a:gd name="T36" fmla="*/ 118 w 141"/>
                <a:gd name="T37" fmla="*/ 311 h 327"/>
                <a:gd name="T38" fmla="*/ 133 w 141"/>
                <a:gd name="T39" fmla="*/ 339 h 327"/>
                <a:gd name="T40" fmla="*/ 148 w 141"/>
                <a:gd name="T41" fmla="*/ 370 h 327"/>
                <a:gd name="T42" fmla="*/ 151 w 141"/>
                <a:gd name="T43" fmla="*/ 371 h 327"/>
                <a:gd name="T44" fmla="*/ 153 w 141"/>
                <a:gd name="T45" fmla="*/ 371 h 327"/>
                <a:gd name="T46" fmla="*/ 156 w 141"/>
                <a:gd name="T47" fmla="*/ 371 h 327"/>
                <a:gd name="T48" fmla="*/ 156 w 141"/>
                <a:gd name="T49" fmla="*/ 370 h 327"/>
                <a:gd name="T50" fmla="*/ 148 w 141"/>
                <a:gd name="T51" fmla="*/ 349 h 327"/>
                <a:gd name="T52" fmla="*/ 140 w 141"/>
                <a:gd name="T53" fmla="*/ 332 h 327"/>
                <a:gd name="T54" fmla="*/ 129 w 141"/>
                <a:gd name="T55" fmla="*/ 311 h 327"/>
                <a:gd name="T56" fmla="*/ 120 w 141"/>
                <a:gd name="T57" fmla="*/ 291 h 327"/>
                <a:gd name="T58" fmla="*/ 109 w 141"/>
                <a:gd name="T59" fmla="*/ 272 h 327"/>
                <a:gd name="T60" fmla="*/ 96 w 141"/>
                <a:gd name="T61" fmla="*/ 254 h 327"/>
                <a:gd name="T62" fmla="*/ 85 w 141"/>
                <a:gd name="T63" fmla="*/ 237 h 327"/>
                <a:gd name="T64" fmla="*/ 70 w 141"/>
                <a:gd name="T65" fmla="*/ 220 h 327"/>
                <a:gd name="T66" fmla="*/ 64 w 141"/>
                <a:gd name="T67" fmla="*/ 210 h 327"/>
                <a:gd name="T68" fmla="*/ 56 w 141"/>
                <a:gd name="T69" fmla="*/ 198 h 327"/>
                <a:gd name="T70" fmla="*/ 51 w 141"/>
                <a:gd name="T71" fmla="*/ 187 h 327"/>
                <a:gd name="T72" fmla="*/ 42 w 141"/>
                <a:gd name="T73" fmla="*/ 176 h 327"/>
                <a:gd name="T74" fmla="*/ 37 w 141"/>
                <a:gd name="T75" fmla="*/ 162 h 327"/>
                <a:gd name="T76" fmla="*/ 31 w 141"/>
                <a:gd name="T77" fmla="*/ 151 h 327"/>
                <a:gd name="T78" fmla="*/ 26 w 141"/>
                <a:gd name="T79" fmla="*/ 139 h 327"/>
                <a:gd name="T80" fmla="*/ 21 w 141"/>
                <a:gd name="T81" fmla="*/ 128 h 327"/>
                <a:gd name="T82" fmla="*/ 10 w 141"/>
                <a:gd name="T83" fmla="*/ 108 h 327"/>
                <a:gd name="T84" fmla="*/ 9 w 141"/>
                <a:gd name="T85" fmla="*/ 88 h 327"/>
                <a:gd name="T86" fmla="*/ 11 w 141"/>
                <a:gd name="T87" fmla="*/ 69 h 327"/>
                <a:gd name="T88" fmla="*/ 14 w 141"/>
                <a:gd name="T89" fmla="*/ 49 h 327"/>
                <a:gd name="T90" fmla="*/ 18 w 141"/>
                <a:gd name="T91" fmla="*/ 38 h 327"/>
                <a:gd name="T92" fmla="*/ 22 w 141"/>
                <a:gd name="T93" fmla="*/ 29 h 327"/>
                <a:gd name="T94" fmla="*/ 26 w 141"/>
                <a:gd name="T95" fmla="*/ 22 h 327"/>
                <a:gd name="T96" fmla="*/ 31 w 141"/>
                <a:gd name="T97" fmla="*/ 16 h 327"/>
                <a:gd name="T98" fmla="*/ 40 w 141"/>
                <a:gd name="T99" fmla="*/ 5 h 327"/>
                <a:gd name="T100" fmla="*/ 47 w 141"/>
                <a:gd name="T101" fmla="*/ 4 h 327"/>
                <a:gd name="T102" fmla="*/ 50 w 141"/>
                <a:gd name="T103" fmla="*/ 8 h 327"/>
                <a:gd name="T104" fmla="*/ 53 w 141"/>
                <a:gd name="T105" fmla="*/ 18 h 327"/>
                <a:gd name="T106" fmla="*/ 53 w 141"/>
                <a:gd name="T107" fmla="*/ 21 h 327"/>
                <a:gd name="T108" fmla="*/ 51 w 141"/>
                <a:gd name="T109" fmla="*/ 23 h 327"/>
                <a:gd name="T110" fmla="*/ 51 w 141"/>
                <a:gd name="T111" fmla="*/ 27 h 327"/>
                <a:gd name="T112" fmla="*/ 50 w 141"/>
                <a:gd name="T113" fmla="*/ 29 h 327"/>
                <a:gd name="T114" fmla="*/ 50 w 141"/>
                <a:gd name="T115" fmla="*/ 29 h 327"/>
                <a:gd name="T116" fmla="*/ 51 w 141"/>
                <a:gd name="T117" fmla="*/ 29 h 327"/>
                <a:gd name="T118" fmla="*/ 53 w 141"/>
                <a:gd name="T119" fmla="*/ 29 h 327"/>
                <a:gd name="T120" fmla="*/ 53 w 141"/>
                <a:gd name="T121" fmla="*/ 29 h 327"/>
                <a:gd name="T122" fmla="*/ 53 w 141"/>
                <a:gd name="T123" fmla="*/ 29 h 32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 h="327">
                  <a:moveTo>
                    <a:pt x="47" y="26"/>
                  </a:moveTo>
                  <a:lnTo>
                    <a:pt x="49" y="18"/>
                  </a:lnTo>
                  <a:lnTo>
                    <a:pt x="49" y="6"/>
                  </a:lnTo>
                  <a:lnTo>
                    <a:pt x="44" y="0"/>
                  </a:lnTo>
                  <a:lnTo>
                    <a:pt x="34" y="3"/>
                  </a:lnTo>
                  <a:lnTo>
                    <a:pt x="20" y="13"/>
                  </a:lnTo>
                  <a:lnTo>
                    <a:pt x="10" y="25"/>
                  </a:lnTo>
                  <a:lnTo>
                    <a:pt x="4" y="40"/>
                  </a:lnTo>
                  <a:lnTo>
                    <a:pt x="1" y="58"/>
                  </a:lnTo>
                  <a:lnTo>
                    <a:pt x="0" y="76"/>
                  </a:lnTo>
                  <a:lnTo>
                    <a:pt x="3" y="93"/>
                  </a:lnTo>
                  <a:lnTo>
                    <a:pt x="6" y="109"/>
                  </a:lnTo>
                  <a:lnTo>
                    <a:pt x="13" y="123"/>
                  </a:lnTo>
                  <a:lnTo>
                    <a:pt x="27" y="150"/>
                  </a:lnTo>
                  <a:lnTo>
                    <a:pt x="42" y="175"/>
                  </a:lnTo>
                  <a:lnTo>
                    <a:pt x="58" y="200"/>
                  </a:lnTo>
                  <a:lnTo>
                    <a:pt x="74" y="224"/>
                  </a:lnTo>
                  <a:lnTo>
                    <a:pt x="89" y="249"/>
                  </a:lnTo>
                  <a:lnTo>
                    <a:pt x="106" y="274"/>
                  </a:lnTo>
                  <a:lnTo>
                    <a:pt x="120" y="299"/>
                  </a:lnTo>
                  <a:lnTo>
                    <a:pt x="133" y="326"/>
                  </a:lnTo>
                  <a:lnTo>
                    <a:pt x="136" y="327"/>
                  </a:lnTo>
                  <a:lnTo>
                    <a:pt x="138" y="327"/>
                  </a:lnTo>
                  <a:lnTo>
                    <a:pt x="141" y="327"/>
                  </a:lnTo>
                  <a:lnTo>
                    <a:pt x="141" y="326"/>
                  </a:lnTo>
                  <a:lnTo>
                    <a:pt x="133" y="308"/>
                  </a:lnTo>
                  <a:lnTo>
                    <a:pt x="126" y="292"/>
                  </a:lnTo>
                  <a:lnTo>
                    <a:pt x="117" y="274"/>
                  </a:lnTo>
                  <a:lnTo>
                    <a:pt x="108" y="257"/>
                  </a:lnTo>
                  <a:lnTo>
                    <a:pt x="98" y="240"/>
                  </a:lnTo>
                  <a:lnTo>
                    <a:pt x="87" y="224"/>
                  </a:lnTo>
                  <a:lnTo>
                    <a:pt x="76" y="209"/>
                  </a:lnTo>
                  <a:lnTo>
                    <a:pt x="64" y="194"/>
                  </a:lnTo>
                  <a:lnTo>
                    <a:pt x="58" y="185"/>
                  </a:lnTo>
                  <a:lnTo>
                    <a:pt x="50" y="175"/>
                  </a:lnTo>
                  <a:lnTo>
                    <a:pt x="45" y="165"/>
                  </a:lnTo>
                  <a:lnTo>
                    <a:pt x="39" y="155"/>
                  </a:lnTo>
                  <a:lnTo>
                    <a:pt x="34" y="143"/>
                  </a:lnTo>
                  <a:lnTo>
                    <a:pt x="28" y="133"/>
                  </a:lnTo>
                  <a:lnTo>
                    <a:pt x="23" y="123"/>
                  </a:lnTo>
                  <a:lnTo>
                    <a:pt x="18" y="113"/>
                  </a:lnTo>
                  <a:lnTo>
                    <a:pt x="10" y="96"/>
                  </a:lnTo>
                  <a:lnTo>
                    <a:pt x="9" y="78"/>
                  </a:lnTo>
                  <a:lnTo>
                    <a:pt x="11" y="60"/>
                  </a:lnTo>
                  <a:lnTo>
                    <a:pt x="14" y="43"/>
                  </a:lnTo>
                  <a:lnTo>
                    <a:pt x="15" y="34"/>
                  </a:lnTo>
                  <a:lnTo>
                    <a:pt x="19" y="26"/>
                  </a:lnTo>
                  <a:lnTo>
                    <a:pt x="23" y="19"/>
                  </a:lnTo>
                  <a:lnTo>
                    <a:pt x="28" y="13"/>
                  </a:lnTo>
                  <a:lnTo>
                    <a:pt x="37" y="5"/>
                  </a:lnTo>
                  <a:lnTo>
                    <a:pt x="42" y="4"/>
                  </a:lnTo>
                  <a:lnTo>
                    <a:pt x="44" y="8"/>
                  </a:lnTo>
                  <a:lnTo>
                    <a:pt x="47" y="15"/>
                  </a:lnTo>
                  <a:lnTo>
                    <a:pt x="47" y="18"/>
                  </a:lnTo>
                  <a:lnTo>
                    <a:pt x="45" y="20"/>
                  </a:lnTo>
                  <a:lnTo>
                    <a:pt x="45" y="24"/>
                  </a:lnTo>
                  <a:lnTo>
                    <a:pt x="44" y="26"/>
                  </a:lnTo>
                  <a:lnTo>
                    <a:pt x="45" y="26"/>
                  </a:lnTo>
                  <a:lnTo>
                    <a:pt x="47"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69" name="Freeform 80"/>
            <p:cNvSpPr>
              <a:spLocks/>
            </p:cNvSpPr>
            <p:nvPr/>
          </p:nvSpPr>
          <p:spPr bwMode="auto">
            <a:xfrm flipH="1">
              <a:off x="831" y="2178"/>
              <a:ext cx="301" cy="94"/>
            </a:xfrm>
            <a:custGeom>
              <a:avLst/>
              <a:gdLst>
                <a:gd name="T0" fmla="*/ 0 w 289"/>
                <a:gd name="T1" fmla="*/ 28 h 90"/>
                <a:gd name="T2" fmla="*/ 6 w 289"/>
                <a:gd name="T3" fmla="*/ 42 h 90"/>
                <a:gd name="T4" fmla="*/ 16 w 289"/>
                <a:gd name="T5" fmla="*/ 52 h 90"/>
                <a:gd name="T6" fmla="*/ 23 w 289"/>
                <a:gd name="T7" fmla="*/ 64 h 90"/>
                <a:gd name="T8" fmla="*/ 32 w 289"/>
                <a:gd name="T9" fmla="*/ 74 h 90"/>
                <a:gd name="T10" fmla="*/ 44 w 289"/>
                <a:gd name="T11" fmla="*/ 81 h 90"/>
                <a:gd name="T12" fmla="*/ 54 w 289"/>
                <a:gd name="T13" fmla="*/ 91 h 90"/>
                <a:gd name="T14" fmla="*/ 65 w 289"/>
                <a:gd name="T15" fmla="*/ 96 h 90"/>
                <a:gd name="T16" fmla="*/ 80 w 289"/>
                <a:gd name="T17" fmla="*/ 100 h 90"/>
                <a:gd name="T18" fmla="*/ 94 w 289"/>
                <a:gd name="T19" fmla="*/ 102 h 90"/>
                <a:gd name="T20" fmla="*/ 106 w 289"/>
                <a:gd name="T21" fmla="*/ 102 h 90"/>
                <a:gd name="T22" fmla="*/ 121 w 289"/>
                <a:gd name="T23" fmla="*/ 102 h 90"/>
                <a:gd name="T24" fmla="*/ 135 w 289"/>
                <a:gd name="T25" fmla="*/ 101 h 90"/>
                <a:gd name="T26" fmla="*/ 149 w 289"/>
                <a:gd name="T27" fmla="*/ 100 h 90"/>
                <a:gd name="T28" fmla="*/ 162 w 289"/>
                <a:gd name="T29" fmla="*/ 96 h 90"/>
                <a:gd name="T30" fmla="*/ 176 w 289"/>
                <a:gd name="T31" fmla="*/ 93 h 90"/>
                <a:gd name="T32" fmla="*/ 189 w 289"/>
                <a:gd name="T33" fmla="*/ 89 h 90"/>
                <a:gd name="T34" fmla="*/ 207 w 289"/>
                <a:gd name="T35" fmla="*/ 81 h 90"/>
                <a:gd name="T36" fmla="*/ 226 w 289"/>
                <a:gd name="T37" fmla="*/ 74 h 90"/>
                <a:gd name="T38" fmla="*/ 246 w 289"/>
                <a:gd name="T39" fmla="*/ 66 h 90"/>
                <a:gd name="T40" fmla="*/ 265 w 289"/>
                <a:gd name="T41" fmla="*/ 53 h 90"/>
                <a:gd name="T42" fmla="*/ 284 w 289"/>
                <a:gd name="T43" fmla="*/ 43 h 90"/>
                <a:gd name="T44" fmla="*/ 302 w 289"/>
                <a:gd name="T45" fmla="*/ 29 h 90"/>
                <a:gd name="T46" fmla="*/ 316 w 289"/>
                <a:gd name="T47" fmla="*/ 16 h 90"/>
                <a:gd name="T48" fmla="*/ 326 w 289"/>
                <a:gd name="T49" fmla="*/ 0 h 90"/>
                <a:gd name="T50" fmla="*/ 326 w 289"/>
                <a:gd name="T51" fmla="*/ 0 h 90"/>
                <a:gd name="T52" fmla="*/ 325 w 289"/>
                <a:gd name="T53" fmla="*/ 0 h 90"/>
                <a:gd name="T54" fmla="*/ 324 w 289"/>
                <a:gd name="T55" fmla="*/ 0 h 90"/>
                <a:gd name="T56" fmla="*/ 323 w 289"/>
                <a:gd name="T57" fmla="*/ 1 h 90"/>
                <a:gd name="T58" fmla="*/ 308 w 289"/>
                <a:gd name="T59" fmla="*/ 19 h 90"/>
                <a:gd name="T60" fmla="*/ 291 w 289"/>
                <a:gd name="T61" fmla="*/ 33 h 90"/>
                <a:gd name="T62" fmla="*/ 269 w 289"/>
                <a:gd name="T63" fmla="*/ 50 h 90"/>
                <a:gd name="T64" fmla="*/ 244 w 289"/>
                <a:gd name="T65" fmla="*/ 63 h 90"/>
                <a:gd name="T66" fmla="*/ 220 w 289"/>
                <a:gd name="T67" fmla="*/ 74 h 90"/>
                <a:gd name="T68" fmla="*/ 197 w 289"/>
                <a:gd name="T69" fmla="*/ 84 h 90"/>
                <a:gd name="T70" fmla="*/ 172 w 289"/>
                <a:gd name="T71" fmla="*/ 92 h 90"/>
                <a:gd name="T72" fmla="*/ 151 w 289"/>
                <a:gd name="T73" fmla="*/ 96 h 90"/>
                <a:gd name="T74" fmla="*/ 137 w 289"/>
                <a:gd name="T75" fmla="*/ 97 h 90"/>
                <a:gd name="T76" fmla="*/ 126 w 289"/>
                <a:gd name="T77" fmla="*/ 98 h 90"/>
                <a:gd name="T78" fmla="*/ 110 w 289"/>
                <a:gd name="T79" fmla="*/ 98 h 90"/>
                <a:gd name="T80" fmla="*/ 98 w 289"/>
                <a:gd name="T81" fmla="*/ 98 h 90"/>
                <a:gd name="T82" fmla="*/ 83 w 289"/>
                <a:gd name="T83" fmla="*/ 97 h 90"/>
                <a:gd name="T84" fmla="*/ 72 w 289"/>
                <a:gd name="T85" fmla="*/ 95 h 90"/>
                <a:gd name="T86" fmla="*/ 58 w 289"/>
                <a:gd name="T87" fmla="*/ 89 h 90"/>
                <a:gd name="T88" fmla="*/ 48 w 289"/>
                <a:gd name="T89" fmla="*/ 80 h 90"/>
                <a:gd name="T90" fmla="*/ 39 w 289"/>
                <a:gd name="T91" fmla="*/ 75 h 90"/>
                <a:gd name="T92" fmla="*/ 33 w 289"/>
                <a:gd name="T93" fmla="*/ 69 h 90"/>
                <a:gd name="T94" fmla="*/ 28 w 289"/>
                <a:gd name="T95" fmla="*/ 63 h 90"/>
                <a:gd name="T96" fmla="*/ 23 w 289"/>
                <a:gd name="T97" fmla="*/ 55 h 90"/>
                <a:gd name="T98" fmla="*/ 18 w 289"/>
                <a:gd name="T99" fmla="*/ 48 h 90"/>
                <a:gd name="T100" fmla="*/ 10 w 289"/>
                <a:gd name="T101" fmla="*/ 41 h 90"/>
                <a:gd name="T102" fmla="*/ 6 w 289"/>
                <a:gd name="T103" fmla="*/ 31 h 90"/>
                <a:gd name="T104" fmla="*/ 3 w 289"/>
                <a:gd name="T105" fmla="*/ 25 h 90"/>
                <a:gd name="T106" fmla="*/ 3 w 289"/>
                <a:gd name="T107" fmla="*/ 25 h 90"/>
                <a:gd name="T108" fmla="*/ 1 w 289"/>
                <a:gd name="T109" fmla="*/ 25 h 90"/>
                <a:gd name="T110" fmla="*/ 0 w 289"/>
                <a:gd name="T111" fmla="*/ 26 h 90"/>
                <a:gd name="T112" fmla="*/ 0 w 289"/>
                <a:gd name="T113" fmla="*/ 28 h 90"/>
                <a:gd name="T114" fmla="*/ 0 w 289"/>
                <a:gd name="T115" fmla="*/ 28 h 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90">
                  <a:moveTo>
                    <a:pt x="0" y="25"/>
                  </a:moveTo>
                  <a:lnTo>
                    <a:pt x="6" y="36"/>
                  </a:lnTo>
                  <a:lnTo>
                    <a:pt x="13" y="46"/>
                  </a:lnTo>
                  <a:lnTo>
                    <a:pt x="20" y="56"/>
                  </a:lnTo>
                  <a:lnTo>
                    <a:pt x="29" y="65"/>
                  </a:lnTo>
                  <a:lnTo>
                    <a:pt x="38" y="72"/>
                  </a:lnTo>
                  <a:lnTo>
                    <a:pt x="48" y="79"/>
                  </a:lnTo>
                  <a:lnTo>
                    <a:pt x="58" y="84"/>
                  </a:lnTo>
                  <a:lnTo>
                    <a:pt x="71" y="88"/>
                  </a:lnTo>
                  <a:lnTo>
                    <a:pt x="83" y="90"/>
                  </a:lnTo>
                  <a:lnTo>
                    <a:pt x="94" y="90"/>
                  </a:lnTo>
                  <a:lnTo>
                    <a:pt x="107" y="90"/>
                  </a:lnTo>
                  <a:lnTo>
                    <a:pt x="120" y="89"/>
                  </a:lnTo>
                  <a:lnTo>
                    <a:pt x="132" y="88"/>
                  </a:lnTo>
                  <a:lnTo>
                    <a:pt x="144" y="84"/>
                  </a:lnTo>
                  <a:lnTo>
                    <a:pt x="156" y="81"/>
                  </a:lnTo>
                  <a:lnTo>
                    <a:pt x="167" y="78"/>
                  </a:lnTo>
                  <a:lnTo>
                    <a:pt x="183" y="72"/>
                  </a:lnTo>
                  <a:lnTo>
                    <a:pt x="200" y="65"/>
                  </a:lnTo>
                  <a:lnTo>
                    <a:pt x="218" y="57"/>
                  </a:lnTo>
                  <a:lnTo>
                    <a:pt x="234" y="47"/>
                  </a:lnTo>
                  <a:lnTo>
                    <a:pt x="252" y="37"/>
                  </a:lnTo>
                  <a:lnTo>
                    <a:pt x="267" y="26"/>
                  </a:lnTo>
                  <a:lnTo>
                    <a:pt x="279" y="13"/>
                  </a:lnTo>
                  <a:lnTo>
                    <a:pt x="289" y="0"/>
                  </a:lnTo>
                  <a:lnTo>
                    <a:pt x="288" y="0"/>
                  </a:lnTo>
                  <a:lnTo>
                    <a:pt x="287" y="0"/>
                  </a:lnTo>
                  <a:lnTo>
                    <a:pt x="286" y="1"/>
                  </a:lnTo>
                  <a:lnTo>
                    <a:pt x="273" y="16"/>
                  </a:lnTo>
                  <a:lnTo>
                    <a:pt x="257" y="30"/>
                  </a:lnTo>
                  <a:lnTo>
                    <a:pt x="238" y="44"/>
                  </a:lnTo>
                  <a:lnTo>
                    <a:pt x="216" y="55"/>
                  </a:lnTo>
                  <a:lnTo>
                    <a:pt x="195" y="65"/>
                  </a:lnTo>
                  <a:lnTo>
                    <a:pt x="174" y="74"/>
                  </a:lnTo>
                  <a:lnTo>
                    <a:pt x="152" y="80"/>
                  </a:lnTo>
                  <a:lnTo>
                    <a:pt x="133" y="84"/>
                  </a:lnTo>
                  <a:lnTo>
                    <a:pt x="122" y="85"/>
                  </a:lnTo>
                  <a:lnTo>
                    <a:pt x="111" y="86"/>
                  </a:lnTo>
                  <a:lnTo>
                    <a:pt x="98" y="86"/>
                  </a:lnTo>
                  <a:lnTo>
                    <a:pt x="86" y="86"/>
                  </a:lnTo>
                  <a:lnTo>
                    <a:pt x="74" y="85"/>
                  </a:lnTo>
                  <a:lnTo>
                    <a:pt x="63" y="83"/>
                  </a:lnTo>
                  <a:lnTo>
                    <a:pt x="52" y="78"/>
                  </a:lnTo>
                  <a:lnTo>
                    <a:pt x="42" y="71"/>
                  </a:lnTo>
                  <a:lnTo>
                    <a:pt x="35" y="66"/>
                  </a:lnTo>
                  <a:lnTo>
                    <a:pt x="30" y="60"/>
                  </a:lnTo>
                  <a:lnTo>
                    <a:pt x="25" y="55"/>
                  </a:lnTo>
                  <a:lnTo>
                    <a:pt x="20" y="49"/>
                  </a:lnTo>
                  <a:lnTo>
                    <a:pt x="15" y="42"/>
                  </a:lnTo>
                  <a:lnTo>
                    <a:pt x="10" y="35"/>
                  </a:lnTo>
                  <a:lnTo>
                    <a:pt x="6" y="28"/>
                  </a:lnTo>
                  <a:lnTo>
                    <a:pt x="3" y="22"/>
                  </a:lnTo>
                  <a:lnTo>
                    <a:pt x="1" y="22"/>
                  </a:lnTo>
                  <a:lnTo>
                    <a:pt x="0" y="23"/>
                  </a:lnTo>
                  <a:lnTo>
                    <a:pt x="0"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70" name="Freeform 81"/>
            <p:cNvSpPr>
              <a:spLocks/>
            </p:cNvSpPr>
            <p:nvPr/>
          </p:nvSpPr>
          <p:spPr bwMode="auto">
            <a:xfrm flipH="1">
              <a:off x="1172" y="2334"/>
              <a:ext cx="144" cy="926"/>
            </a:xfrm>
            <a:custGeom>
              <a:avLst/>
              <a:gdLst>
                <a:gd name="T0" fmla="*/ 7 w 138"/>
                <a:gd name="T1" fmla="*/ 31 h 890"/>
                <a:gd name="T2" fmla="*/ 0 w 138"/>
                <a:gd name="T3" fmla="*/ 91 h 890"/>
                <a:gd name="T4" fmla="*/ 1 w 138"/>
                <a:gd name="T5" fmla="*/ 137 h 890"/>
                <a:gd name="T6" fmla="*/ 11 w 138"/>
                <a:gd name="T7" fmla="*/ 170 h 890"/>
                <a:gd name="T8" fmla="*/ 29 w 138"/>
                <a:gd name="T9" fmla="*/ 199 h 890"/>
                <a:gd name="T10" fmla="*/ 49 w 138"/>
                <a:gd name="T11" fmla="*/ 227 h 890"/>
                <a:gd name="T12" fmla="*/ 77 w 138"/>
                <a:gd name="T13" fmla="*/ 272 h 890"/>
                <a:gd name="T14" fmla="*/ 112 w 138"/>
                <a:gd name="T15" fmla="*/ 338 h 890"/>
                <a:gd name="T16" fmla="*/ 137 w 138"/>
                <a:gd name="T17" fmla="*/ 407 h 890"/>
                <a:gd name="T18" fmla="*/ 141 w 138"/>
                <a:gd name="T19" fmla="*/ 480 h 890"/>
                <a:gd name="T20" fmla="*/ 126 w 138"/>
                <a:gd name="T21" fmla="*/ 540 h 890"/>
                <a:gd name="T22" fmla="*/ 104 w 138"/>
                <a:gd name="T23" fmla="*/ 591 h 890"/>
                <a:gd name="T24" fmla="*/ 82 w 138"/>
                <a:gd name="T25" fmla="*/ 642 h 890"/>
                <a:gd name="T26" fmla="*/ 59 w 138"/>
                <a:gd name="T27" fmla="*/ 692 h 890"/>
                <a:gd name="T28" fmla="*/ 39 w 138"/>
                <a:gd name="T29" fmla="*/ 751 h 890"/>
                <a:gd name="T30" fmla="*/ 19 w 138"/>
                <a:gd name="T31" fmla="*/ 823 h 890"/>
                <a:gd name="T32" fmla="*/ 5 w 138"/>
                <a:gd name="T33" fmla="*/ 893 h 890"/>
                <a:gd name="T34" fmla="*/ 1 w 138"/>
                <a:gd name="T35" fmla="*/ 966 h 890"/>
                <a:gd name="T36" fmla="*/ 2 w 138"/>
                <a:gd name="T37" fmla="*/ 1002 h 890"/>
                <a:gd name="T38" fmla="*/ 5 w 138"/>
                <a:gd name="T39" fmla="*/ 1000 h 890"/>
                <a:gd name="T40" fmla="*/ 5 w 138"/>
                <a:gd name="T41" fmla="*/ 964 h 890"/>
                <a:gd name="T42" fmla="*/ 10 w 138"/>
                <a:gd name="T43" fmla="*/ 890 h 890"/>
                <a:gd name="T44" fmla="*/ 25 w 138"/>
                <a:gd name="T45" fmla="*/ 819 h 890"/>
                <a:gd name="T46" fmla="*/ 46 w 138"/>
                <a:gd name="T47" fmla="*/ 748 h 890"/>
                <a:gd name="T48" fmla="*/ 69 w 138"/>
                <a:gd name="T49" fmla="*/ 691 h 890"/>
                <a:gd name="T50" fmla="*/ 91 w 138"/>
                <a:gd name="T51" fmla="*/ 641 h 890"/>
                <a:gd name="T52" fmla="*/ 114 w 138"/>
                <a:gd name="T53" fmla="*/ 592 h 890"/>
                <a:gd name="T54" fmla="*/ 135 w 138"/>
                <a:gd name="T55" fmla="*/ 542 h 890"/>
                <a:gd name="T56" fmla="*/ 152 w 138"/>
                <a:gd name="T57" fmla="*/ 491 h 890"/>
                <a:gd name="T58" fmla="*/ 155 w 138"/>
                <a:gd name="T59" fmla="*/ 437 h 890"/>
                <a:gd name="T60" fmla="*/ 145 w 138"/>
                <a:gd name="T61" fmla="*/ 383 h 890"/>
                <a:gd name="T62" fmla="*/ 123 w 138"/>
                <a:gd name="T63" fmla="*/ 332 h 890"/>
                <a:gd name="T64" fmla="*/ 102 w 138"/>
                <a:gd name="T65" fmla="*/ 289 h 890"/>
                <a:gd name="T66" fmla="*/ 81 w 138"/>
                <a:gd name="T67" fmla="*/ 256 h 890"/>
                <a:gd name="T68" fmla="*/ 59 w 138"/>
                <a:gd name="T69" fmla="*/ 223 h 890"/>
                <a:gd name="T70" fmla="*/ 39 w 138"/>
                <a:gd name="T71" fmla="*/ 189 h 890"/>
                <a:gd name="T72" fmla="*/ 10 w 138"/>
                <a:gd name="T73" fmla="*/ 132 h 890"/>
                <a:gd name="T74" fmla="*/ 10 w 138"/>
                <a:gd name="T75" fmla="*/ 45 h 890"/>
                <a:gd name="T76" fmla="*/ 22 w 138"/>
                <a:gd name="T77" fmla="*/ 0 h 890"/>
                <a:gd name="T78" fmla="*/ 19 w 138"/>
                <a:gd name="T79" fmla="*/ 2 h 890"/>
                <a:gd name="T80" fmla="*/ 18 w 138"/>
                <a:gd name="T81" fmla="*/ 3 h 8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8" h="890">
                  <a:moveTo>
                    <a:pt x="15" y="3"/>
                  </a:moveTo>
                  <a:lnTo>
                    <a:pt x="7" y="28"/>
                  </a:lnTo>
                  <a:lnTo>
                    <a:pt x="2" y="55"/>
                  </a:lnTo>
                  <a:lnTo>
                    <a:pt x="0" y="81"/>
                  </a:lnTo>
                  <a:lnTo>
                    <a:pt x="0" y="107"/>
                  </a:lnTo>
                  <a:lnTo>
                    <a:pt x="1" y="122"/>
                  </a:lnTo>
                  <a:lnTo>
                    <a:pt x="5" y="138"/>
                  </a:lnTo>
                  <a:lnTo>
                    <a:pt x="11" y="151"/>
                  </a:lnTo>
                  <a:lnTo>
                    <a:pt x="19" y="164"/>
                  </a:lnTo>
                  <a:lnTo>
                    <a:pt x="26" y="177"/>
                  </a:lnTo>
                  <a:lnTo>
                    <a:pt x="35" y="189"/>
                  </a:lnTo>
                  <a:lnTo>
                    <a:pt x="43" y="202"/>
                  </a:lnTo>
                  <a:lnTo>
                    <a:pt x="51" y="214"/>
                  </a:lnTo>
                  <a:lnTo>
                    <a:pt x="68" y="241"/>
                  </a:lnTo>
                  <a:lnTo>
                    <a:pt x="84" y="270"/>
                  </a:lnTo>
                  <a:lnTo>
                    <a:pt x="99" y="300"/>
                  </a:lnTo>
                  <a:lnTo>
                    <a:pt x="112" y="330"/>
                  </a:lnTo>
                  <a:lnTo>
                    <a:pt x="121" y="361"/>
                  </a:lnTo>
                  <a:lnTo>
                    <a:pt x="126" y="394"/>
                  </a:lnTo>
                  <a:lnTo>
                    <a:pt x="124" y="426"/>
                  </a:lnTo>
                  <a:lnTo>
                    <a:pt x="118" y="457"/>
                  </a:lnTo>
                  <a:lnTo>
                    <a:pt x="111" y="480"/>
                  </a:lnTo>
                  <a:lnTo>
                    <a:pt x="102" y="502"/>
                  </a:lnTo>
                  <a:lnTo>
                    <a:pt x="92" y="525"/>
                  </a:lnTo>
                  <a:lnTo>
                    <a:pt x="83" y="548"/>
                  </a:lnTo>
                  <a:lnTo>
                    <a:pt x="73" y="570"/>
                  </a:lnTo>
                  <a:lnTo>
                    <a:pt x="63" y="592"/>
                  </a:lnTo>
                  <a:lnTo>
                    <a:pt x="53" y="614"/>
                  </a:lnTo>
                  <a:lnTo>
                    <a:pt x="44" y="637"/>
                  </a:lnTo>
                  <a:lnTo>
                    <a:pt x="34" y="667"/>
                  </a:lnTo>
                  <a:lnTo>
                    <a:pt x="24" y="698"/>
                  </a:lnTo>
                  <a:lnTo>
                    <a:pt x="16" y="730"/>
                  </a:lnTo>
                  <a:lnTo>
                    <a:pt x="10" y="761"/>
                  </a:lnTo>
                  <a:lnTo>
                    <a:pt x="5" y="793"/>
                  </a:lnTo>
                  <a:lnTo>
                    <a:pt x="2" y="824"/>
                  </a:lnTo>
                  <a:lnTo>
                    <a:pt x="1" y="857"/>
                  </a:lnTo>
                  <a:lnTo>
                    <a:pt x="2" y="890"/>
                  </a:lnTo>
                  <a:lnTo>
                    <a:pt x="4" y="888"/>
                  </a:lnTo>
                  <a:lnTo>
                    <a:pt x="5" y="888"/>
                  </a:lnTo>
                  <a:lnTo>
                    <a:pt x="5" y="856"/>
                  </a:lnTo>
                  <a:lnTo>
                    <a:pt x="6" y="823"/>
                  </a:lnTo>
                  <a:lnTo>
                    <a:pt x="10" y="790"/>
                  </a:lnTo>
                  <a:lnTo>
                    <a:pt x="15" y="759"/>
                  </a:lnTo>
                  <a:lnTo>
                    <a:pt x="22" y="727"/>
                  </a:lnTo>
                  <a:lnTo>
                    <a:pt x="30" y="696"/>
                  </a:lnTo>
                  <a:lnTo>
                    <a:pt x="40" y="664"/>
                  </a:lnTo>
                  <a:lnTo>
                    <a:pt x="51" y="634"/>
                  </a:lnTo>
                  <a:lnTo>
                    <a:pt x="60" y="613"/>
                  </a:lnTo>
                  <a:lnTo>
                    <a:pt x="70" y="590"/>
                  </a:lnTo>
                  <a:lnTo>
                    <a:pt x="80" y="569"/>
                  </a:lnTo>
                  <a:lnTo>
                    <a:pt x="90" y="548"/>
                  </a:lnTo>
                  <a:lnTo>
                    <a:pt x="100" y="526"/>
                  </a:lnTo>
                  <a:lnTo>
                    <a:pt x="111" y="503"/>
                  </a:lnTo>
                  <a:lnTo>
                    <a:pt x="119" y="482"/>
                  </a:lnTo>
                  <a:lnTo>
                    <a:pt x="128" y="459"/>
                  </a:lnTo>
                  <a:lnTo>
                    <a:pt x="134" y="436"/>
                  </a:lnTo>
                  <a:lnTo>
                    <a:pt x="138" y="412"/>
                  </a:lnTo>
                  <a:lnTo>
                    <a:pt x="137" y="388"/>
                  </a:lnTo>
                  <a:lnTo>
                    <a:pt x="133" y="364"/>
                  </a:lnTo>
                  <a:lnTo>
                    <a:pt x="127" y="340"/>
                  </a:lnTo>
                  <a:lnTo>
                    <a:pt x="118" y="317"/>
                  </a:lnTo>
                  <a:lnTo>
                    <a:pt x="108" y="295"/>
                  </a:lnTo>
                  <a:lnTo>
                    <a:pt x="98" y="272"/>
                  </a:lnTo>
                  <a:lnTo>
                    <a:pt x="90" y="257"/>
                  </a:lnTo>
                  <a:lnTo>
                    <a:pt x="82" y="242"/>
                  </a:lnTo>
                  <a:lnTo>
                    <a:pt x="72" y="227"/>
                  </a:lnTo>
                  <a:lnTo>
                    <a:pt x="63" y="212"/>
                  </a:lnTo>
                  <a:lnTo>
                    <a:pt x="53" y="198"/>
                  </a:lnTo>
                  <a:lnTo>
                    <a:pt x="43" y="183"/>
                  </a:lnTo>
                  <a:lnTo>
                    <a:pt x="34" y="168"/>
                  </a:lnTo>
                  <a:lnTo>
                    <a:pt x="25" y="153"/>
                  </a:lnTo>
                  <a:lnTo>
                    <a:pt x="10" y="117"/>
                  </a:lnTo>
                  <a:lnTo>
                    <a:pt x="6" y="78"/>
                  </a:lnTo>
                  <a:lnTo>
                    <a:pt x="10" y="39"/>
                  </a:lnTo>
                  <a:lnTo>
                    <a:pt x="19" y="2"/>
                  </a:lnTo>
                  <a:lnTo>
                    <a:pt x="19" y="0"/>
                  </a:lnTo>
                  <a:lnTo>
                    <a:pt x="17" y="0"/>
                  </a:lnTo>
                  <a:lnTo>
                    <a:pt x="16" y="2"/>
                  </a:lnTo>
                  <a:lnTo>
                    <a:pt x="1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71" name="Freeform 82"/>
            <p:cNvSpPr>
              <a:spLocks/>
            </p:cNvSpPr>
            <p:nvPr/>
          </p:nvSpPr>
          <p:spPr bwMode="auto">
            <a:xfrm flipH="1">
              <a:off x="639" y="3358"/>
              <a:ext cx="107" cy="530"/>
            </a:xfrm>
            <a:custGeom>
              <a:avLst/>
              <a:gdLst>
                <a:gd name="T0" fmla="*/ 1 w 103"/>
                <a:gd name="T1" fmla="*/ 572 h 510"/>
                <a:gd name="T2" fmla="*/ 4 w 103"/>
                <a:gd name="T3" fmla="*/ 533 h 510"/>
                <a:gd name="T4" fmla="*/ 8 w 103"/>
                <a:gd name="T5" fmla="*/ 494 h 510"/>
                <a:gd name="T6" fmla="*/ 11 w 103"/>
                <a:gd name="T7" fmla="*/ 456 h 510"/>
                <a:gd name="T8" fmla="*/ 18 w 103"/>
                <a:gd name="T9" fmla="*/ 418 h 510"/>
                <a:gd name="T10" fmla="*/ 25 w 103"/>
                <a:gd name="T11" fmla="*/ 379 h 510"/>
                <a:gd name="T12" fmla="*/ 31 w 103"/>
                <a:gd name="T13" fmla="*/ 341 h 510"/>
                <a:gd name="T14" fmla="*/ 38 w 103"/>
                <a:gd name="T15" fmla="*/ 306 h 510"/>
                <a:gd name="T16" fmla="*/ 50 w 103"/>
                <a:gd name="T17" fmla="*/ 268 h 510"/>
                <a:gd name="T18" fmla="*/ 59 w 103"/>
                <a:gd name="T19" fmla="*/ 236 h 510"/>
                <a:gd name="T20" fmla="*/ 69 w 103"/>
                <a:gd name="T21" fmla="*/ 203 h 510"/>
                <a:gd name="T22" fmla="*/ 78 w 103"/>
                <a:gd name="T23" fmla="*/ 171 h 510"/>
                <a:gd name="T24" fmla="*/ 87 w 103"/>
                <a:gd name="T25" fmla="*/ 139 h 510"/>
                <a:gd name="T26" fmla="*/ 96 w 103"/>
                <a:gd name="T27" fmla="*/ 107 h 510"/>
                <a:gd name="T28" fmla="*/ 104 w 103"/>
                <a:gd name="T29" fmla="*/ 76 h 510"/>
                <a:gd name="T30" fmla="*/ 110 w 103"/>
                <a:gd name="T31" fmla="*/ 39 h 510"/>
                <a:gd name="T32" fmla="*/ 115 w 103"/>
                <a:gd name="T33" fmla="*/ 7 h 510"/>
                <a:gd name="T34" fmla="*/ 114 w 103"/>
                <a:gd name="T35" fmla="*/ 2 h 510"/>
                <a:gd name="T36" fmla="*/ 111 w 103"/>
                <a:gd name="T37" fmla="*/ 0 h 510"/>
                <a:gd name="T38" fmla="*/ 109 w 103"/>
                <a:gd name="T39" fmla="*/ 1 h 510"/>
                <a:gd name="T40" fmla="*/ 106 w 103"/>
                <a:gd name="T41" fmla="*/ 6 h 510"/>
                <a:gd name="T42" fmla="*/ 100 w 103"/>
                <a:gd name="T43" fmla="*/ 45 h 510"/>
                <a:gd name="T44" fmla="*/ 92 w 103"/>
                <a:gd name="T45" fmla="*/ 79 h 510"/>
                <a:gd name="T46" fmla="*/ 85 w 103"/>
                <a:gd name="T47" fmla="*/ 114 h 510"/>
                <a:gd name="T48" fmla="*/ 77 w 103"/>
                <a:gd name="T49" fmla="*/ 149 h 510"/>
                <a:gd name="T50" fmla="*/ 65 w 103"/>
                <a:gd name="T51" fmla="*/ 185 h 510"/>
                <a:gd name="T52" fmla="*/ 56 w 103"/>
                <a:gd name="T53" fmla="*/ 220 h 510"/>
                <a:gd name="T54" fmla="*/ 48 w 103"/>
                <a:gd name="T55" fmla="*/ 257 h 510"/>
                <a:gd name="T56" fmla="*/ 36 w 103"/>
                <a:gd name="T57" fmla="*/ 292 h 510"/>
                <a:gd name="T58" fmla="*/ 22 w 103"/>
                <a:gd name="T59" fmla="*/ 362 h 510"/>
                <a:gd name="T60" fmla="*/ 10 w 103"/>
                <a:gd name="T61" fmla="*/ 430 h 510"/>
                <a:gd name="T62" fmla="*/ 4 w 103"/>
                <a:gd name="T63" fmla="*/ 500 h 510"/>
                <a:gd name="T64" fmla="*/ 0 w 103"/>
                <a:gd name="T65" fmla="*/ 572 h 510"/>
                <a:gd name="T66" fmla="*/ 0 w 103"/>
                <a:gd name="T67" fmla="*/ 573 h 510"/>
                <a:gd name="T68" fmla="*/ 0 w 103"/>
                <a:gd name="T69" fmla="*/ 573 h 510"/>
                <a:gd name="T70" fmla="*/ 1 w 103"/>
                <a:gd name="T71" fmla="*/ 573 h 510"/>
                <a:gd name="T72" fmla="*/ 1 w 103"/>
                <a:gd name="T73" fmla="*/ 572 h 510"/>
                <a:gd name="T74" fmla="*/ 1 w 103"/>
                <a:gd name="T75" fmla="*/ 572 h 5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3" h="510">
                  <a:moveTo>
                    <a:pt x="1" y="509"/>
                  </a:moveTo>
                  <a:lnTo>
                    <a:pt x="4" y="475"/>
                  </a:lnTo>
                  <a:lnTo>
                    <a:pt x="8" y="440"/>
                  </a:lnTo>
                  <a:lnTo>
                    <a:pt x="11" y="406"/>
                  </a:lnTo>
                  <a:lnTo>
                    <a:pt x="15" y="372"/>
                  </a:lnTo>
                  <a:lnTo>
                    <a:pt x="22" y="338"/>
                  </a:lnTo>
                  <a:lnTo>
                    <a:pt x="28" y="304"/>
                  </a:lnTo>
                  <a:lnTo>
                    <a:pt x="35" y="272"/>
                  </a:lnTo>
                  <a:lnTo>
                    <a:pt x="44" y="239"/>
                  </a:lnTo>
                  <a:lnTo>
                    <a:pt x="53" y="210"/>
                  </a:lnTo>
                  <a:lnTo>
                    <a:pt x="62" y="181"/>
                  </a:lnTo>
                  <a:lnTo>
                    <a:pt x="69" y="153"/>
                  </a:lnTo>
                  <a:lnTo>
                    <a:pt x="78" y="124"/>
                  </a:lnTo>
                  <a:lnTo>
                    <a:pt x="86" y="95"/>
                  </a:lnTo>
                  <a:lnTo>
                    <a:pt x="92" y="67"/>
                  </a:lnTo>
                  <a:lnTo>
                    <a:pt x="98" y="36"/>
                  </a:lnTo>
                  <a:lnTo>
                    <a:pt x="103" y="7"/>
                  </a:lnTo>
                  <a:lnTo>
                    <a:pt x="102" y="2"/>
                  </a:lnTo>
                  <a:lnTo>
                    <a:pt x="99" y="0"/>
                  </a:lnTo>
                  <a:lnTo>
                    <a:pt x="97" y="1"/>
                  </a:lnTo>
                  <a:lnTo>
                    <a:pt x="94" y="6"/>
                  </a:lnTo>
                  <a:lnTo>
                    <a:pt x="89" y="39"/>
                  </a:lnTo>
                  <a:lnTo>
                    <a:pt x="83" y="70"/>
                  </a:lnTo>
                  <a:lnTo>
                    <a:pt x="76" y="102"/>
                  </a:lnTo>
                  <a:lnTo>
                    <a:pt x="68" y="133"/>
                  </a:lnTo>
                  <a:lnTo>
                    <a:pt x="59" y="165"/>
                  </a:lnTo>
                  <a:lnTo>
                    <a:pt x="50" y="196"/>
                  </a:lnTo>
                  <a:lnTo>
                    <a:pt x="42" y="229"/>
                  </a:lnTo>
                  <a:lnTo>
                    <a:pt x="33" y="260"/>
                  </a:lnTo>
                  <a:lnTo>
                    <a:pt x="19" y="322"/>
                  </a:lnTo>
                  <a:lnTo>
                    <a:pt x="10" y="383"/>
                  </a:lnTo>
                  <a:lnTo>
                    <a:pt x="4" y="446"/>
                  </a:lnTo>
                  <a:lnTo>
                    <a:pt x="0" y="509"/>
                  </a:lnTo>
                  <a:lnTo>
                    <a:pt x="0" y="510"/>
                  </a:lnTo>
                  <a:lnTo>
                    <a:pt x="1" y="510"/>
                  </a:lnTo>
                  <a:lnTo>
                    <a:pt x="1" y="5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72" name="Freeform 83"/>
            <p:cNvSpPr>
              <a:spLocks/>
            </p:cNvSpPr>
            <p:nvPr/>
          </p:nvSpPr>
          <p:spPr bwMode="auto">
            <a:xfrm flipH="1">
              <a:off x="1163" y="3225"/>
              <a:ext cx="140" cy="644"/>
            </a:xfrm>
            <a:custGeom>
              <a:avLst/>
              <a:gdLst>
                <a:gd name="T0" fmla="*/ 150 w 135"/>
                <a:gd name="T1" fmla="*/ 695 h 619"/>
                <a:gd name="T2" fmla="*/ 140 w 135"/>
                <a:gd name="T3" fmla="*/ 650 h 619"/>
                <a:gd name="T4" fmla="*/ 129 w 135"/>
                <a:gd name="T5" fmla="*/ 610 h 619"/>
                <a:gd name="T6" fmla="*/ 118 w 135"/>
                <a:gd name="T7" fmla="*/ 565 h 619"/>
                <a:gd name="T8" fmla="*/ 108 w 135"/>
                <a:gd name="T9" fmla="*/ 521 h 619"/>
                <a:gd name="T10" fmla="*/ 96 w 135"/>
                <a:gd name="T11" fmla="*/ 479 h 619"/>
                <a:gd name="T12" fmla="*/ 86 w 135"/>
                <a:gd name="T13" fmla="*/ 435 h 619"/>
                <a:gd name="T14" fmla="*/ 77 w 135"/>
                <a:gd name="T15" fmla="*/ 391 h 619"/>
                <a:gd name="T16" fmla="*/ 66 w 135"/>
                <a:gd name="T17" fmla="*/ 346 h 619"/>
                <a:gd name="T18" fmla="*/ 58 w 135"/>
                <a:gd name="T19" fmla="*/ 304 h 619"/>
                <a:gd name="T20" fmla="*/ 52 w 135"/>
                <a:gd name="T21" fmla="*/ 260 h 619"/>
                <a:gd name="T22" fmla="*/ 41 w 135"/>
                <a:gd name="T23" fmla="*/ 218 h 619"/>
                <a:gd name="T24" fmla="*/ 35 w 135"/>
                <a:gd name="T25" fmla="*/ 176 h 619"/>
                <a:gd name="T26" fmla="*/ 31 w 135"/>
                <a:gd name="T27" fmla="*/ 133 h 619"/>
                <a:gd name="T28" fmla="*/ 29 w 135"/>
                <a:gd name="T29" fmla="*/ 88 h 619"/>
                <a:gd name="T30" fmla="*/ 26 w 135"/>
                <a:gd name="T31" fmla="*/ 47 h 619"/>
                <a:gd name="T32" fmla="*/ 21 w 135"/>
                <a:gd name="T33" fmla="*/ 4 h 619"/>
                <a:gd name="T34" fmla="*/ 19 w 135"/>
                <a:gd name="T35" fmla="*/ 0 h 619"/>
                <a:gd name="T36" fmla="*/ 10 w 135"/>
                <a:gd name="T37" fmla="*/ 0 h 619"/>
                <a:gd name="T38" fmla="*/ 5 w 135"/>
                <a:gd name="T39" fmla="*/ 1 h 619"/>
                <a:gd name="T40" fmla="*/ 3 w 135"/>
                <a:gd name="T41" fmla="*/ 4 h 619"/>
                <a:gd name="T42" fmla="*/ 0 w 135"/>
                <a:gd name="T43" fmla="*/ 45 h 619"/>
                <a:gd name="T44" fmla="*/ 2 w 135"/>
                <a:gd name="T45" fmla="*/ 83 h 619"/>
                <a:gd name="T46" fmla="*/ 5 w 135"/>
                <a:gd name="T47" fmla="*/ 123 h 619"/>
                <a:gd name="T48" fmla="*/ 10 w 135"/>
                <a:gd name="T49" fmla="*/ 163 h 619"/>
                <a:gd name="T50" fmla="*/ 20 w 135"/>
                <a:gd name="T51" fmla="*/ 206 h 619"/>
                <a:gd name="T52" fmla="*/ 27 w 135"/>
                <a:gd name="T53" fmla="*/ 249 h 619"/>
                <a:gd name="T54" fmla="*/ 35 w 135"/>
                <a:gd name="T55" fmla="*/ 293 h 619"/>
                <a:gd name="T56" fmla="*/ 47 w 135"/>
                <a:gd name="T57" fmla="*/ 336 h 619"/>
                <a:gd name="T58" fmla="*/ 57 w 135"/>
                <a:gd name="T59" fmla="*/ 381 h 619"/>
                <a:gd name="T60" fmla="*/ 67 w 135"/>
                <a:gd name="T61" fmla="*/ 426 h 619"/>
                <a:gd name="T62" fmla="*/ 81 w 135"/>
                <a:gd name="T63" fmla="*/ 472 h 619"/>
                <a:gd name="T64" fmla="*/ 94 w 135"/>
                <a:gd name="T65" fmla="*/ 517 h 619"/>
                <a:gd name="T66" fmla="*/ 108 w 135"/>
                <a:gd name="T67" fmla="*/ 561 h 619"/>
                <a:gd name="T68" fmla="*/ 121 w 135"/>
                <a:gd name="T69" fmla="*/ 607 h 619"/>
                <a:gd name="T70" fmla="*/ 134 w 135"/>
                <a:gd name="T71" fmla="*/ 649 h 619"/>
                <a:gd name="T72" fmla="*/ 146 w 135"/>
                <a:gd name="T73" fmla="*/ 695 h 619"/>
                <a:gd name="T74" fmla="*/ 146 w 135"/>
                <a:gd name="T75" fmla="*/ 697 h 619"/>
                <a:gd name="T76" fmla="*/ 149 w 135"/>
                <a:gd name="T77" fmla="*/ 697 h 619"/>
                <a:gd name="T78" fmla="*/ 150 w 135"/>
                <a:gd name="T79" fmla="*/ 697 h 619"/>
                <a:gd name="T80" fmla="*/ 150 w 135"/>
                <a:gd name="T81" fmla="*/ 695 h 619"/>
                <a:gd name="T82" fmla="*/ 150 w 135"/>
                <a:gd name="T83" fmla="*/ 695 h 6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35" h="619">
                  <a:moveTo>
                    <a:pt x="135" y="617"/>
                  </a:moveTo>
                  <a:lnTo>
                    <a:pt x="125" y="578"/>
                  </a:lnTo>
                  <a:lnTo>
                    <a:pt x="116" y="541"/>
                  </a:lnTo>
                  <a:lnTo>
                    <a:pt x="106" y="502"/>
                  </a:lnTo>
                  <a:lnTo>
                    <a:pt x="96" y="463"/>
                  </a:lnTo>
                  <a:lnTo>
                    <a:pt x="87" y="425"/>
                  </a:lnTo>
                  <a:lnTo>
                    <a:pt x="77" y="386"/>
                  </a:lnTo>
                  <a:lnTo>
                    <a:pt x="68" y="347"/>
                  </a:lnTo>
                  <a:lnTo>
                    <a:pt x="60" y="308"/>
                  </a:lnTo>
                  <a:lnTo>
                    <a:pt x="52" y="270"/>
                  </a:lnTo>
                  <a:lnTo>
                    <a:pt x="46" y="231"/>
                  </a:lnTo>
                  <a:lnTo>
                    <a:pt x="38" y="194"/>
                  </a:lnTo>
                  <a:lnTo>
                    <a:pt x="32" y="156"/>
                  </a:lnTo>
                  <a:lnTo>
                    <a:pt x="28" y="118"/>
                  </a:lnTo>
                  <a:lnTo>
                    <a:pt x="26" y="79"/>
                  </a:lnTo>
                  <a:lnTo>
                    <a:pt x="23" y="41"/>
                  </a:lnTo>
                  <a:lnTo>
                    <a:pt x="18" y="4"/>
                  </a:lnTo>
                  <a:lnTo>
                    <a:pt x="16" y="0"/>
                  </a:lnTo>
                  <a:lnTo>
                    <a:pt x="10" y="0"/>
                  </a:lnTo>
                  <a:lnTo>
                    <a:pt x="5" y="1"/>
                  </a:lnTo>
                  <a:lnTo>
                    <a:pt x="3" y="4"/>
                  </a:lnTo>
                  <a:lnTo>
                    <a:pt x="0" y="39"/>
                  </a:lnTo>
                  <a:lnTo>
                    <a:pt x="2" y="74"/>
                  </a:lnTo>
                  <a:lnTo>
                    <a:pt x="5" y="109"/>
                  </a:lnTo>
                  <a:lnTo>
                    <a:pt x="10" y="145"/>
                  </a:lnTo>
                  <a:lnTo>
                    <a:pt x="17" y="183"/>
                  </a:lnTo>
                  <a:lnTo>
                    <a:pt x="24" y="221"/>
                  </a:lnTo>
                  <a:lnTo>
                    <a:pt x="32" y="260"/>
                  </a:lnTo>
                  <a:lnTo>
                    <a:pt x="41" y="298"/>
                  </a:lnTo>
                  <a:lnTo>
                    <a:pt x="51" y="338"/>
                  </a:lnTo>
                  <a:lnTo>
                    <a:pt x="61" y="378"/>
                  </a:lnTo>
                  <a:lnTo>
                    <a:pt x="72" y="419"/>
                  </a:lnTo>
                  <a:lnTo>
                    <a:pt x="85" y="459"/>
                  </a:lnTo>
                  <a:lnTo>
                    <a:pt x="96" y="498"/>
                  </a:lnTo>
                  <a:lnTo>
                    <a:pt x="109" y="538"/>
                  </a:lnTo>
                  <a:lnTo>
                    <a:pt x="120" y="577"/>
                  </a:lnTo>
                  <a:lnTo>
                    <a:pt x="131" y="617"/>
                  </a:lnTo>
                  <a:lnTo>
                    <a:pt x="131" y="619"/>
                  </a:lnTo>
                  <a:lnTo>
                    <a:pt x="134" y="619"/>
                  </a:lnTo>
                  <a:lnTo>
                    <a:pt x="135" y="619"/>
                  </a:lnTo>
                  <a:lnTo>
                    <a:pt x="135" y="6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73" name="Freeform 84"/>
            <p:cNvSpPr>
              <a:spLocks/>
            </p:cNvSpPr>
            <p:nvPr/>
          </p:nvSpPr>
          <p:spPr bwMode="auto">
            <a:xfrm flipH="1">
              <a:off x="609" y="2983"/>
              <a:ext cx="472" cy="410"/>
            </a:xfrm>
            <a:custGeom>
              <a:avLst/>
              <a:gdLst>
                <a:gd name="T0" fmla="*/ 0 w 454"/>
                <a:gd name="T1" fmla="*/ 0 h 394"/>
                <a:gd name="T2" fmla="*/ 3 w 454"/>
                <a:gd name="T3" fmla="*/ 45 h 394"/>
                <a:gd name="T4" fmla="*/ 12 w 454"/>
                <a:gd name="T5" fmla="*/ 85 h 394"/>
                <a:gd name="T6" fmla="*/ 28 w 454"/>
                <a:gd name="T7" fmla="*/ 126 h 394"/>
                <a:gd name="T8" fmla="*/ 49 w 454"/>
                <a:gd name="T9" fmla="*/ 163 h 394"/>
                <a:gd name="T10" fmla="*/ 73 w 454"/>
                <a:gd name="T11" fmla="*/ 201 h 394"/>
                <a:gd name="T12" fmla="*/ 101 w 454"/>
                <a:gd name="T13" fmla="*/ 234 h 394"/>
                <a:gd name="T14" fmla="*/ 131 w 454"/>
                <a:gd name="T15" fmla="*/ 265 h 394"/>
                <a:gd name="T16" fmla="*/ 162 w 454"/>
                <a:gd name="T17" fmla="*/ 296 h 394"/>
                <a:gd name="T18" fmla="*/ 179 w 454"/>
                <a:gd name="T19" fmla="*/ 311 h 394"/>
                <a:gd name="T20" fmla="*/ 196 w 454"/>
                <a:gd name="T21" fmla="*/ 326 h 394"/>
                <a:gd name="T22" fmla="*/ 217 w 454"/>
                <a:gd name="T23" fmla="*/ 341 h 394"/>
                <a:gd name="T24" fmla="*/ 236 w 454"/>
                <a:gd name="T25" fmla="*/ 356 h 394"/>
                <a:gd name="T26" fmla="*/ 256 w 454"/>
                <a:gd name="T27" fmla="*/ 369 h 394"/>
                <a:gd name="T28" fmla="*/ 278 w 454"/>
                <a:gd name="T29" fmla="*/ 383 h 394"/>
                <a:gd name="T30" fmla="*/ 299 w 454"/>
                <a:gd name="T31" fmla="*/ 394 h 394"/>
                <a:gd name="T32" fmla="*/ 319 w 454"/>
                <a:gd name="T33" fmla="*/ 406 h 394"/>
                <a:gd name="T34" fmla="*/ 343 w 454"/>
                <a:gd name="T35" fmla="*/ 414 h 394"/>
                <a:gd name="T36" fmla="*/ 365 w 454"/>
                <a:gd name="T37" fmla="*/ 422 h 394"/>
                <a:gd name="T38" fmla="*/ 389 w 454"/>
                <a:gd name="T39" fmla="*/ 432 h 394"/>
                <a:gd name="T40" fmla="*/ 412 w 454"/>
                <a:gd name="T41" fmla="*/ 437 h 394"/>
                <a:gd name="T42" fmla="*/ 436 w 454"/>
                <a:gd name="T43" fmla="*/ 441 h 394"/>
                <a:gd name="T44" fmla="*/ 460 w 454"/>
                <a:gd name="T45" fmla="*/ 444 h 394"/>
                <a:gd name="T46" fmla="*/ 483 w 454"/>
                <a:gd name="T47" fmla="*/ 444 h 394"/>
                <a:gd name="T48" fmla="*/ 508 w 454"/>
                <a:gd name="T49" fmla="*/ 444 h 394"/>
                <a:gd name="T50" fmla="*/ 510 w 454"/>
                <a:gd name="T51" fmla="*/ 443 h 394"/>
                <a:gd name="T52" fmla="*/ 509 w 454"/>
                <a:gd name="T53" fmla="*/ 438 h 394"/>
                <a:gd name="T54" fmla="*/ 506 w 454"/>
                <a:gd name="T55" fmla="*/ 435 h 394"/>
                <a:gd name="T56" fmla="*/ 502 w 454"/>
                <a:gd name="T57" fmla="*/ 434 h 394"/>
                <a:gd name="T58" fmla="*/ 481 w 454"/>
                <a:gd name="T59" fmla="*/ 433 h 394"/>
                <a:gd name="T60" fmla="*/ 460 w 454"/>
                <a:gd name="T61" fmla="*/ 429 h 394"/>
                <a:gd name="T62" fmla="*/ 438 w 454"/>
                <a:gd name="T63" fmla="*/ 428 h 394"/>
                <a:gd name="T64" fmla="*/ 417 w 454"/>
                <a:gd name="T65" fmla="*/ 426 h 394"/>
                <a:gd name="T66" fmla="*/ 396 w 454"/>
                <a:gd name="T67" fmla="*/ 422 h 394"/>
                <a:gd name="T68" fmla="*/ 374 w 454"/>
                <a:gd name="T69" fmla="*/ 417 h 394"/>
                <a:gd name="T70" fmla="*/ 356 w 454"/>
                <a:gd name="T71" fmla="*/ 411 h 394"/>
                <a:gd name="T72" fmla="*/ 334 w 454"/>
                <a:gd name="T73" fmla="*/ 405 h 394"/>
                <a:gd name="T74" fmla="*/ 312 w 454"/>
                <a:gd name="T75" fmla="*/ 394 h 394"/>
                <a:gd name="T76" fmla="*/ 291 w 454"/>
                <a:gd name="T77" fmla="*/ 383 h 394"/>
                <a:gd name="T78" fmla="*/ 272 w 454"/>
                <a:gd name="T79" fmla="*/ 369 h 394"/>
                <a:gd name="T80" fmla="*/ 252 w 454"/>
                <a:gd name="T81" fmla="*/ 357 h 394"/>
                <a:gd name="T82" fmla="*/ 231 w 454"/>
                <a:gd name="T83" fmla="*/ 343 h 394"/>
                <a:gd name="T84" fmla="*/ 214 w 454"/>
                <a:gd name="T85" fmla="*/ 329 h 394"/>
                <a:gd name="T86" fmla="*/ 193 w 454"/>
                <a:gd name="T87" fmla="*/ 313 h 394"/>
                <a:gd name="T88" fmla="*/ 175 w 454"/>
                <a:gd name="T89" fmla="*/ 300 h 394"/>
                <a:gd name="T90" fmla="*/ 142 w 454"/>
                <a:gd name="T91" fmla="*/ 271 h 394"/>
                <a:gd name="T92" fmla="*/ 112 w 454"/>
                <a:gd name="T93" fmla="*/ 240 h 394"/>
                <a:gd name="T94" fmla="*/ 83 w 454"/>
                <a:gd name="T95" fmla="*/ 206 h 394"/>
                <a:gd name="T96" fmla="*/ 58 w 454"/>
                <a:gd name="T97" fmla="*/ 169 h 394"/>
                <a:gd name="T98" fmla="*/ 35 w 454"/>
                <a:gd name="T99" fmla="*/ 130 h 394"/>
                <a:gd name="T100" fmla="*/ 20 w 454"/>
                <a:gd name="T101" fmla="*/ 88 h 394"/>
                <a:gd name="T102" fmla="*/ 6 w 454"/>
                <a:gd name="T103" fmla="*/ 48 h 394"/>
                <a:gd name="T104" fmla="*/ 3 w 454"/>
                <a:gd name="T105" fmla="*/ 3 h 394"/>
                <a:gd name="T106" fmla="*/ 3 w 454"/>
                <a:gd name="T107" fmla="*/ 1 h 394"/>
                <a:gd name="T108" fmla="*/ 1 w 454"/>
                <a:gd name="T109" fmla="*/ 0 h 394"/>
                <a:gd name="T110" fmla="*/ 0 w 454"/>
                <a:gd name="T111" fmla="*/ 0 h 394"/>
                <a:gd name="T112" fmla="*/ 0 w 454"/>
                <a:gd name="T113" fmla="*/ 0 h 394"/>
                <a:gd name="T114" fmla="*/ 0 w 454"/>
                <a:gd name="T115" fmla="*/ 0 h 3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54" h="394">
                  <a:moveTo>
                    <a:pt x="0" y="0"/>
                  </a:moveTo>
                  <a:lnTo>
                    <a:pt x="3" y="39"/>
                  </a:lnTo>
                  <a:lnTo>
                    <a:pt x="12" y="76"/>
                  </a:lnTo>
                  <a:lnTo>
                    <a:pt x="25" y="111"/>
                  </a:lnTo>
                  <a:lnTo>
                    <a:pt x="43" y="145"/>
                  </a:lnTo>
                  <a:lnTo>
                    <a:pt x="64" y="178"/>
                  </a:lnTo>
                  <a:lnTo>
                    <a:pt x="89" y="208"/>
                  </a:lnTo>
                  <a:lnTo>
                    <a:pt x="116" y="235"/>
                  </a:lnTo>
                  <a:lnTo>
                    <a:pt x="144" y="262"/>
                  </a:lnTo>
                  <a:lnTo>
                    <a:pt x="159" y="276"/>
                  </a:lnTo>
                  <a:lnTo>
                    <a:pt x="175" y="289"/>
                  </a:lnTo>
                  <a:lnTo>
                    <a:pt x="193" y="303"/>
                  </a:lnTo>
                  <a:lnTo>
                    <a:pt x="210" y="316"/>
                  </a:lnTo>
                  <a:lnTo>
                    <a:pt x="228" y="328"/>
                  </a:lnTo>
                  <a:lnTo>
                    <a:pt x="247" y="340"/>
                  </a:lnTo>
                  <a:lnTo>
                    <a:pt x="266" y="350"/>
                  </a:lnTo>
                  <a:lnTo>
                    <a:pt x="284" y="360"/>
                  </a:lnTo>
                  <a:lnTo>
                    <a:pt x="305" y="367"/>
                  </a:lnTo>
                  <a:lnTo>
                    <a:pt x="325" y="375"/>
                  </a:lnTo>
                  <a:lnTo>
                    <a:pt x="346" y="383"/>
                  </a:lnTo>
                  <a:lnTo>
                    <a:pt x="366" y="388"/>
                  </a:lnTo>
                  <a:lnTo>
                    <a:pt x="388" y="391"/>
                  </a:lnTo>
                  <a:lnTo>
                    <a:pt x="409" y="394"/>
                  </a:lnTo>
                  <a:lnTo>
                    <a:pt x="430" y="394"/>
                  </a:lnTo>
                  <a:lnTo>
                    <a:pt x="452" y="394"/>
                  </a:lnTo>
                  <a:lnTo>
                    <a:pt x="454" y="393"/>
                  </a:lnTo>
                  <a:lnTo>
                    <a:pt x="453" y="389"/>
                  </a:lnTo>
                  <a:lnTo>
                    <a:pt x="450" y="386"/>
                  </a:lnTo>
                  <a:lnTo>
                    <a:pt x="447" y="385"/>
                  </a:lnTo>
                  <a:lnTo>
                    <a:pt x="428" y="384"/>
                  </a:lnTo>
                  <a:lnTo>
                    <a:pt x="409" y="381"/>
                  </a:lnTo>
                  <a:lnTo>
                    <a:pt x="390" y="380"/>
                  </a:lnTo>
                  <a:lnTo>
                    <a:pt x="371" y="378"/>
                  </a:lnTo>
                  <a:lnTo>
                    <a:pt x="352" y="375"/>
                  </a:lnTo>
                  <a:lnTo>
                    <a:pt x="333" y="370"/>
                  </a:lnTo>
                  <a:lnTo>
                    <a:pt x="316" y="365"/>
                  </a:lnTo>
                  <a:lnTo>
                    <a:pt x="297" y="359"/>
                  </a:lnTo>
                  <a:lnTo>
                    <a:pt x="278" y="350"/>
                  </a:lnTo>
                  <a:lnTo>
                    <a:pt x="259" y="340"/>
                  </a:lnTo>
                  <a:lnTo>
                    <a:pt x="242" y="328"/>
                  </a:lnTo>
                  <a:lnTo>
                    <a:pt x="224" y="317"/>
                  </a:lnTo>
                  <a:lnTo>
                    <a:pt x="206" y="305"/>
                  </a:lnTo>
                  <a:lnTo>
                    <a:pt x="190" y="292"/>
                  </a:lnTo>
                  <a:lnTo>
                    <a:pt x="172" y="278"/>
                  </a:lnTo>
                  <a:lnTo>
                    <a:pt x="156" y="266"/>
                  </a:lnTo>
                  <a:lnTo>
                    <a:pt x="127" y="240"/>
                  </a:lnTo>
                  <a:lnTo>
                    <a:pt x="100" y="213"/>
                  </a:lnTo>
                  <a:lnTo>
                    <a:pt x="74" y="183"/>
                  </a:lnTo>
                  <a:lnTo>
                    <a:pt x="52" y="150"/>
                  </a:lnTo>
                  <a:lnTo>
                    <a:pt x="32" y="115"/>
                  </a:lnTo>
                  <a:lnTo>
                    <a:pt x="17" y="79"/>
                  </a:lnTo>
                  <a:lnTo>
                    <a:pt x="6" y="42"/>
                  </a:lnTo>
                  <a:lnTo>
                    <a:pt x="3" y="3"/>
                  </a:lnTo>
                  <a:lnTo>
                    <a:pt x="3" y="1"/>
                  </a:lnTo>
                  <a:lnTo>
                    <a:pt x="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74" name="Freeform 85"/>
            <p:cNvSpPr>
              <a:spLocks/>
            </p:cNvSpPr>
            <p:nvPr/>
          </p:nvSpPr>
          <p:spPr bwMode="auto">
            <a:xfrm flipH="1">
              <a:off x="610" y="2969"/>
              <a:ext cx="72" cy="428"/>
            </a:xfrm>
            <a:custGeom>
              <a:avLst/>
              <a:gdLst>
                <a:gd name="T0" fmla="*/ 0 w 70"/>
                <a:gd name="T1" fmla="*/ 2 h 412"/>
                <a:gd name="T2" fmla="*/ 6 w 70"/>
                <a:gd name="T3" fmla="*/ 17 h 412"/>
                <a:gd name="T4" fmla="*/ 11 w 70"/>
                <a:gd name="T5" fmla="*/ 29 h 412"/>
                <a:gd name="T6" fmla="*/ 17 w 70"/>
                <a:gd name="T7" fmla="*/ 41 h 412"/>
                <a:gd name="T8" fmla="*/ 26 w 70"/>
                <a:gd name="T9" fmla="*/ 55 h 412"/>
                <a:gd name="T10" fmla="*/ 31 w 70"/>
                <a:gd name="T11" fmla="*/ 68 h 412"/>
                <a:gd name="T12" fmla="*/ 36 w 70"/>
                <a:gd name="T13" fmla="*/ 82 h 412"/>
                <a:gd name="T14" fmla="*/ 41 w 70"/>
                <a:gd name="T15" fmla="*/ 96 h 412"/>
                <a:gd name="T16" fmla="*/ 45 w 70"/>
                <a:gd name="T17" fmla="*/ 110 h 412"/>
                <a:gd name="T18" fmla="*/ 52 w 70"/>
                <a:gd name="T19" fmla="*/ 139 h 412"/>
                <a:gd name="T20" fmla="*/ 60 w 70"/>
                <a:gd name="T21" fmla="*/ 166 h 412"/>
                <a:gd name="T22" fmla="*/ 65 w 70"/>
                <a:gd name="T23" fmla="*/ 194 h 412"/>
                <a:gd name="T24" fmla="*/ 67 w 70"/>
                <a:gd name="T25" fmla="*/ 222 h 412"/>
                <a:gd name="T26" fmla="*/ 68 w 70"/>
                <a:gd name="T27" fmla="*/ 279 h 412"/>
                <a:gd name="T28" fmla="*/ 66 w 70"/>
                <a:gd name="T29" fmla="*/ 338 h 412"/>
                <a:gd name="T30" fmla="*/ 61 w 70"/>
                <a:gd name="T31" fmla="*/ 397 h 412"/>
                <a:gd name="T32" fmla="*/ 57 w 70"/>
                <a:gd name="T33" fmla="*/ 454 h 412"/>
                <a:gd name="T34" fmla="*/ 60 w 70"/>
                <a:gd name="T35" fmla="*/ 457 h 412"/>
                <a:gd name="T36" fmla="*/ 61 w 70"/>
                <a:gd name="T37" fmla="*/ 460 h 412"/>
                <a:gd name="T38" fmla="*/ 63 w 70"/>
                <a:gd name="T39" fmla="*/ 462 h 412"/>
                <a:gd name="T40" fmla="*/ 65 w 70"/>
                <a:gd name="T41" fmla="*/ 460 h 412"/>
                <a:gd name="T42" fmla="*/ 71 w 70"/>
                <a:gd name="T43" fmla="*/ 398 h 412"/>
                <a:gd name="T44" fmla="*/ 75 w 70"/>
                <a:gd name="T45" fmla="*/ 337 h 412"/>
                <a:gd name="T46" fmla="*/ 76 w 70"/>
                <a:gd name="T47" fmla="*/ 273 h 412"/>
                <a:gd name="T48" fmla="*/ 72 w 70"/>
                <a:gd name="T49" fmla="*/ 212 h 412"/>
                <a:gd name="T50" fmla="*/ 68 w 70"/>
                <a:gd name="T51" fmla="*/ 183 h 412"/>
                <a:gd name="T52" fmla="*/ 63 w 70"/>
                <a:gd name="T53" fmla="*/ 154 h 412"/>
                <a:gd name="T54" fmla="*/ 55 w 70"/>
                <a:gd name="T55" fmla="*/ 126 h 412"/>
                <a:gd name="T56" fmla="*/ 47 w 70"/>
                <a:gd name="T57" fmla="*/ 97 h 412"/>
                <a:gd name="T58" fmla="*/ 43 w 70"/>
                <a:gd name="T59" fmla="*/ 85 h 412"/>
                <a:gd name="T60" fmla="*/ 38 w 70"/>
                <a:gd name="T61" fmla="*/ 74 h 412"/>
                <a:gd name="T62" fmla="*/ 33 w 70"/>
                <a:gd name="T63" fmla="*/ 59 h 412"/>
                <a:gd name="T64" fmla="*/ 28 w 70"/>
                <a:gd name="T65" fmla="*/ 49 h 412"/>
                <a:gd name="T66" fmla="*/ 21 w 70"/>
                <a:gd name="T67" fmla="*/ 36 h 412"/>
                <a:gd name="T68" fmla="*/ 12 w 70"/>
                <a:gd name="T69" fmla="*/ 25 h 412"/>
                <a:gd name="T70" fmla="*/ 7 w 70"/>
                <a:gd name="T71" fmla="*/ 12 h 412"/>
                <a:gd name="T72" fmla="*/ 1 w 70"/>
                <a:gd name="T73" fmla="*/ 2 h 412"/>
                <a:gd name="T74" fmla="*/ 0 w 70"/>
                <a:gd name="T75" fmla="*/ 0 h 412"/>
                <a:gd name="T76" fmla="*/ 0 w 70"/>
                <a:gd name="T77" fmla="*/ 0 h 412"/>
                <a:gd name="T78" fmla="*/ 0 w 70"/>
                <a:gd name="T79" fmla="*/ 0 h 412"/>
                <a:gd name="T80" fmla="*/ 0 w 70"/>
                <a:gd name="T81" fmla="*/ 2 h 412"/>
                <a:gd name="T82" fmla="*/ 0 w 70"/>
                <a:gd name="T83" fmla="*/ 2 h 4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0" h="412">
                  <a:moveTo>
                    <a:pt x="0" y="2"/>
                  </a:moveTo>
                  <a:lnTo>
                    <a:pt x="6" y="14"/>
                  </a:lnTo>
                  <a:lnTo>
                    <a:pt x="11" y="26"/>
                  </a:lnTo>
                  <a:lnTo>
                    <a:pt x="17" y="37"/>
                  </a:lnTo>
                  <a:lnTo>
                    <a:pt x="23" y="49"/>
                  </a:lnTo>
                  <a:lnTo>
                    <a:pt x="28" y="61"/>
                  </a:lnTo>
                  <a:lnTo>
                    <a:pt x="33" y="73"/>
                  </a:lnTo>
                  <a:lnTo>
                    <a:pt x="38" y="86"/>
                  </a:lnTo>
                  <a:lnTo>
                    <a:pt x="42" y="98"/>
                  </a:lnTo>
                  <a:lnTo>
                    <a:pt x="49" y="124"/>
                  </a:lnTo>
                  <a:lnTo>
                    <a:pt x="54" y="148"/>
                  </a:lnTo>
                  <a:lnTo>
                    <a:pt x="59" y="173"/>
                  </a:lnTo>
                  <a:lnTo>
                    <a:pt x="61" y="198"/>
                  </a:lnTo>
                  <a:lnTo>
                    <a:pt x="62" y="249"/>
                  </a:lnTo>
                  <a:lnTo>
                    <a:pt x="60" y="301"/>
                  </a:lnTo>
                  <a:lnTo>
                    <a:pt x="55" y="354"/>
                  </a:lnTo>
                  <a:lnTo>
                    <a:pt x="52" y="405"/>
                  </a:lnTo>
                  <a:lnTo>
                    <a:pt x="54" y="408"/>
                  </a:lnTo>
                  <a:lnTo>
                    <a:pt x="55" y="410"/>
                  </a:lnTo>
                  <a:lnTo>
                    <a:pt x="57" y="412"/>
                  </a:lnTo>
                  <a:lnTo>
                    <a:pt x="59" y="410"/>
                  </a:lnTo>
                  <a:lnTo>
                    <a:pt x="65" y="355"/>
                  </a:lnTo>
                  <a:lnTo>
                    <a:pt x="69" y="300"/>
                  </a:lnTo>
                  <a:lnTo>
                    <a:pt x="70" y="244"/>
                  </a:lnTo>
                  <a:lnTo>
                    <a:pt x="66" y="189"/>
                  </a:lnTo>
                  <a:lnTo>
                    <a:pt x="62" y="163"/>
                  </a:lnTo>
                  <a:lnTo>
                    <a:pt x="57" y="137"/>
                  </a:lnTo>
                  <a:lnTo>
                    <a:pt x="51" y="112"/>
                  </a:lnTo>
                  <a:lnTo>
                    <a:pt x="44" y="87"/>
                  </a:lnTo>
                  <a:lnTo>
                    <a:pt x="40" y="76"/>
                  </a:lnTo>
                  <a:lnTo>
                    <a:pt x="35" y="65"/>
                  </a:lnTo>
                  <a:lnTo>
                    <a:pt x="30" y="53"/>
                  </a:lnTo>
                  <a:lnTo>
                    <a:pt x="25" y="43"/>
                  </a:lnTo>
                  <a:lnTo>
                    <a:pt x="18" y="33"/>
                  </a:lnTo>
                  <a:lnTo>
                    <a:pt x="12" y="22"/>
                  </a:lnTo>
                  <a:lnTo>
                    <a:pt x="7" y="12"/>
                  </a:lnTo>
                  <a:lnTo>
                    <a:pt x="1" y="2"/>
                  </a:lnTo>
                  <a:lnTo>
                    <a:pt x="0"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75" name="Freeform 86"/>
            <p:cNvSpPr>
              <a:spLocks/>
            </p:cNvSpPr>
            <p:nvPr/>
          </p:nvSpPr>
          <p:spPr bwMode="auto">
            <a:xfrm flipH="1">
              <a:off x="1101" y="3016"/>
              <a:ext cx="236" cy="249"/>
            </a:xfrm>
            <a:custGeom>
              <a:avLst/>
              <a:gdLst>
                <a:gd name="T0" fmla="*/ 0 w 227"/>
                <a:gd name="T1" fmla="*/ 270 h 239"/>
                <a:gd name="T2" fmla="*/ 11 w 227"/>
                <a:gd name="T3" fmla="*/ 268 h 239"/>
                <a:gd name="T4" fmla="*/ 24 w 227"/>
                <a:gd name="T5" fmla="*/ 267 h 239"/>
                <a:gd name="T6" fmla="*/ 35 w 227"/>
                <a:gd name="T7" fmla="*/ 266 h 239"/>
                <a:gd name="T8" fmla="*/ 48 w 227"/>
                <a:gd name="T9" fmla="*/ 265 h 239"/>
                <a:gd name="T10" fmla="*/ 60 w 227"/>
                <a:gd name="T11" fmla="*/ 262 h 239"/>
                <a:gd name="T12" fmla="*/ 73 w 227"/>
                <a:gd name="T13" fmla="*/ 260 h 239"/>
                <a:gd name="T14" fmla="*/ 84 w 227"/>
                <a:gd name="T15" fmla="*/ 255 h 239"/>
                <a:gd name="T16" fmla="*/ 95 w 227"/>
                <a:gd name="T17" fmla="*/ 251 h 239"/>
                <a:gd name="T18" fmla="*/ 107 w 227"/>
                <a:gd name="T19" fmla="*/ 245 h 239"/>
                <a:gd name="T20" fmla="*/ 116 w 227"/>
                <a:gd name="T21" fmla="*/ 240 h 239"/>
                <a:gd name="T22" fmla="*/ 127 w 227"/>
                <a:gd name="T23" fmla="*/ 233 h 239"/>
                <a:gd name="T24" fmla="*/ 137 w 227"/>
                <a:gd name="T25" fmla="*/ 226 h 239"/>
                <a:gd name="T26" fmla="*/ 145 w 227"/>
                <a:gd name="T27" fmla="*/ 218 h 239"/>
                <a:gd name="T28" fmla="*/ 155 w 227"/>
                <a:gd name="T29" fmla="*/ 210 h 239"/>
                <a:gd name="T30" fmla="*/ 164 w 227"/>
                <a:gd name="T31" fmla="*/ 201 h 239"/>
                <a:gd name="T32" fmla="*/ 172 w 227"/>
                <a:gd name="T33" fmla="*/ 193 h 239"/>
                <a:gd name="T34" fmla="*/ 188 w 227"/>
                <a:gd name="T35" fmla="*/ 174 h 239"/>
                <a:gd name="T36" fmla="*/ 203 w 227"/>
                <a:gd name="T37" fmla="*/ 153 h 239"/>
                <a:gd name="T38" fmla="*/ 217 w 227"/>
                <a:gd name="T39" fmla="*/ 130 h 239"/>
                <a:gd name="T40" fmla="*/ 231 w 227"/>
                <a:gd name="T41" fmla="*/ 105 h 239"/>
                <a:gd name="T42" fmla="*/ 242 w 227"/>
                <a:gd name="T43" fmla="*/ 79 h 239"/>
                <a:gd name="T44" fmla="*/ 250 w 227"/>
                <a:gd name="T45" fmla="*/ 53 h 239"/>
                <a:gd name="T46" fmla="*/ 254 w 227"/>
                <a:gd name="T47" fmla="*/ 28 h 239"/>
                <a:gd name="T48" fmla="*/ 255 w 227"/>
                <a:gd name="T49" fmla="*/ 3 h 239"/>
                <a:gd name="T50" fmla="*/ 254 w 227"/>
                <a:gd name="T51" fmla="*/ 0 h 239"/>
                <a:gd name="T52" fmla="*/ 252 w 227"/>
                <a:gd name="T53" fmla="*/ 0 h 239"/>
                <a:gd name="T54" fmla="*/ 247 w 227"/>
                <a:gd name="T55" fmla="*/ 1 h 239"/>
                <a:gd name="T56" fmla="*/ 244 w 227"/>
                <a:gd name="T57" fmla="*/ 5 h 239"/>
                <a:gd name="T58" fmla="*/ 237 w 227"/>
                <a:gd name="T59" fmla="*/ 23 h 239"/>
                <a:gd name="T60" fmla="*/ 231 w 227"/>
                <a:gd name="T61" fmla="*/ 42 h 239"/>
                <a:gd name="T62" fmla="*/ 226 w 227"/>
                <a:gd name="T63" fmla="*/ 58 h 239"/>
                <a:gd name="T64" fmla="*/ 221 w 227"/>
                <a:gd name="T65" fmla="*/ 78 h 239"/>
                <a:gd name="T66" fmla="*/ 217 w 227"/>
                <a:gd name="T67" fmla="*/ 90 h 239"/>
                <a:gd name="T68" fmla="*/ 211 w 227"/>
                <a:gd name="T69" fmla="*/ 103 h 239"/>
                <a:gd name="T70" fmla="*/ 206 w 227"/>
                <a:gd name="T71" fmla="*/ 115 h 239"/>
                <a:gd name="T72" fmla="*/ 200 w 227"/>
                <a:gd name="T73" fmla="*/ 127 h 239"/>
                <a:gd name="T74" fmla="*/ 194 w 227"/>
                <a:gd name="T75" fmla="*/ 139 h 239"/>
                <a:gd name="T76" fmla="*/ 188 w 227"/>
                <a:gd name="T77" fmla="*/ 151 h 239"/>
                <a:gd name="T78" fmla="*/ 179 w 227"/>
                <a:gd name="T79" fmla="*/ 160 h 239"/>
                <a:gd name="T80" fmla="*/ 172 w 227"/>
                <a:gd name="T81" fmla="*/ 172 h 239"/>
                <a:gd name="T82" fmla="*/ 155 w 227"/>
                <a:gd name="T83" fmla="*/ 193 h 239"/>
                <a:gd name="T84" fmla="*/ 135 w 227"/>
                <a:gd name="T85" fmla="*/ 210 h 239"/>
                <a:gd name="T86" fmla="*/ 116 w 227"/>
                <a:gd name="T87" fmla="*/ 224 h 239"/>
                <a:gd name="T88" fmla="*/ 95 w 227"/>
                <a:gd name="T89" fmla="*/ 235 h 239"/>
                <a:gd name="T90" fmla="*/ 74 w 227"/>
                <a:gd name="T91" fmla="*/ 245 h 239"/>
                <a:gd name="T92" fmla="*/ 51 w 227"/>
                <a:gd name="T93" fmla="*/ 253 h 239"/>
                <a:gd name="T94" fmla="*/ 27 w 227"/>
                <a:gd name="T95" fmla="*/ 260 h 239"/>
                <a:gd name="T96" fmla="*/ 1 w 227"/>
                <a:gd name="T97" fmla="*/ 266 h 239"/>
                <a:gd name="T98" fmla="*/ 0 w 227"/>
                <a:gd name="T99" fmla="*/ 267 h 239"/>
                <a:gd name="T100" fmla="*/ 0 w 227"/>
                <a:gd name="T101" fmla="*/ 268 h 239"/>
                <a:gd name="T102" fmla="*/ 0 w 227"/>
                <a:gd name="T103" fmla="*/ 270 h 239"/>
                <a:gd name="T104" fmla="*/ 0 w 227"/>
                <a:gd name="T105" fmla="*/ 270 h 239"/>
                <a:gd name="T106" fmla="*/ 0 w 227"/>
                <a:gd name="T107" fmla="*/ 270 h 23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27" h="239">
                  <a:moveTo>
                    <a:pt x="0" y="239"/>
                  </a:moveTo>
                  <a:lnTo>
                    <a:pt x="11" y="237"/>
                  </a:lnTo>
                  <a:lnTo>
                    <a:pt x="21" y="236"/>
                  </a:lnTo>
                  <a:lnTo>
                    <a:pt x="32" y="235"/>
                  </a:lnTo>
                  <a:lnTo>
                    <a:pt x="42" y="234"/>
                  </a:lnTo>
                  <a:lnTo>
                    <a:pt x="54" y="231"/>
                  </a:lnTo>
                  <a:lnTo>
                    <a:pt x="64" y="230"/>
                  </a:lnTo>
                  <a:lnTo>
                    <a:pt x="75" y="226"/>
                  </a:lnTo>
                  <a:lnTo>
                    <a:pt x="85" y="222"/>
                  </a:lnTo>
                  <a:lnTo>
                    <a:pt x="95" y="217"/>
                  </a:lnTo>
                  <a:lnTo>
                    <a:pt x="104" y="212"/>
                  </a:lnTo>
                  <a:lnTo>
                    <a:pt x="113" y="206"/>
                  </a:lnTo>
                  <a:lnTo>
                    <a:pt x="122" y="200"/>
                  </a:lnTo>
                  <a:lnTo>
                    <a:pt x="129" y="193"/>
                  </a:lnTo>
                  <a:lnTo>
                    <a:pt x="138" y="186"/>
                  </a:lnTo>
                  <a:lnTo>
                    <a:pt x="146" y="178"/>
                  </a:lnTo>
                  <a:lnTo>
                    <a:pt x="153" y="171"/>
                  </a:lnTo>
                  <a:lnTo>
                    <a:pt x="167" y="154"/>
                  </a:lnTo>
                  <a:lnTo>
                    <a:pt x="181" y="135"/>
                  </a:lnTo>
                  <a:lnTo>
                    <a:pt x="193" y="115"/>
                  </a:lnTo>
                  <a:lnTo>
                    <a:pt x="206" y="93"/>
                  </a:lnTo>
                  <a:lnTo>
                    <a:pt x="215" y="70"/>
                  </a:lnTo>
                  <a:lnTo>
                    <a:pt x="222" y="47"/>
                  </a:lnTo>
                  <a:lnTo>
                    <a:pt x="226" y="25"/>
                  </a:lnTo>
                  <a:lnTo>
                    <a:pt x="227" y="3"/>
                  </a:lnTo>
                  <a:lnTo>
                    <a:pt x="226" y="0"/>
                  </a:lnTo>
                  <a:lnTo>
                    <a:pt x="224" y="0"/>
                  </a:lnTo>
                  <a:lnTo>
                    <a:pt x="220" y="1"/>
                  </a:lnTo>
                  <a:lnTo>
                    <a:pt x="217" y="5"/>
                  </a:lnTo>
                  <a:lnTo>
                    <a:pt x="211" y="20"/>
                  </a:lnTo>
                  <a:lnTo>
                    <a:pt x="206" y="36"/>
                  </a:lnTo>
                  <a:lnTo>
                    <a:pt x="201" y="52"/>
                  </a:lnTo>
                  <a:lnTo>
                    <a:pt x="197" y="69"/>
                  </a:lnTo>
                  <a:lnTo>
                    <a:pt x="193" y="80"/>
                  </a:lnTo>
                  <a:lnTo>
                    <a:pt x="188" y="91"/>
                  </a:lnTo>
                  <a:lnTo>
                    <a:pt x="183" y="102"/>
                  </a:lnTo>
                  <a:lnTo>
                    <a:pt x="178" y="112"/>
                  </a:lnTo>
                  <a:lnTo>
                    <a:pt x="173" y="123"/>
                  </a:lnTo>
                  <a:lnTo>
                    <a:pt x="167" y="133"/>
                  </a:lnTo>
                  <a:lnTo>
                    <a:pt x="159" y="142"/>
                  </a:lnTo>
                  <a:lnTo>
                    <a:pt x="153" y="152"/>
                  </a:lnTo>
                  <a:lnTo>
                    <a:pt x="138" y="171"/>
                  </a:lnTo>
                  <a:lnTo>
                    <a:pt x="120" y="186"/>
                  </a:lnTo>
                  <a:lnTo>
                    <a:pt x="104" y="198"/>
                  </a:lnTo>
                  <a:lnTo>
                    <a:pt x="85" y="208"/>
                  </a:lnTo>
                  <a:lnTo>
                    <a:pt x="65" y="217"/>
                  </a:lnTo>
                  <a:lnTo>
                    <a:pt x="45" y="224"/>
                  </a:lnTo>
                  <a:lnTo>
                    <a:pt x="24" y="230"/>
                  </a:lnTo>
                  <a:lnTo>
                    <a:pt x="1" y="235"/>
                  </a:lnTo>
                  <a:lnTo>
                    <a:pt x="0" y="236"/>
                  </a:lnTo>
                  <a:lnTo>
                    <a:pt x="0" y="237"/>
                  </a:lnTo>
                  <a:lnTo>
                    <a:pt x="0" y="2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76" name="Freeform 87"/>
            <p:cNvSpPr>
              <a:spLocks/>
            </p:cNvSpPr>
            <p:nvPr/>
          </p:nvSpPr>
          <p:spPr bwMode="auto">
            <a:xfrm flipH="1">
              <a:off x="1408" y="2432"/>
              <a:ext cx="543" cy="189"/>
            </a:xfrm>
            <a:custGeom>
              <a:avLst/>
              <a:gdLst>
                <a:gd name="T0" fmla="*/ 523 w 522"/>
                <a:gd name="T1" fmla="*/ 173 h 182"/>
                <a:gd name="T2" fmla="*/ 536 w 522"/>
                <a:gd name="T3" fmla="*/ 194 h 182"/>
                <a:gd name="T4" fmla="*/ 557 w 522"/>
                <a:gd name="T5" fmla="*/ 204 h 182"/>
                <a:gd name="T6" fmla="*/ 576 w 522"/>
                <a:gd name="T7" fmla="*/ 199 h 182"/>
                <a:gd name="T8" fmla="*/ 588 w 522"/>
                <a:gd name="T9" fmla="*/ 173 h 182"/>
                <a:gd name="T10" fmla="*/ 572 w 522"/>
                <a:gd name="T11" fmla="*/ 140 h 182"/>
                <a:gd name="T12" fmla="*/ 541 w 522"/>
                <a:gd name="T13" fmla="*/ 111 h 182"/>
                <a:gd name="T14" fmla="*/ 508 w 522"/>
                <a:gd name="T15" fmla="*/ 88 h 182"/>
                <a:gd name="T16" fmla="*/ 481 w 522"/>
                <a:gd name="T17" fmla="*/ 78 h 182"/>
                <a:gd name="T18" fmla="*/ 451 w 522"/>
                <a:gd name="T19" fmla="*/ 69 h 182"/>
                <a:gd name="T20" fmla="*/ 420 w 522"/>
                <a:gd name="T21" fmla="*/ 65 h 182"/>
                <a:gd name="T22" fmla="*/ 391 w 522"/>
                <a:gd name="T23" fmla="*/ 62 h 182"/>
                <a:gd name="T24" fmla="*/ 359 w 522"/>
                <a:gd name="T25" fmla="*/ 62 h 182"/>
                <a:gd name="T26" fmla="*/ 328 w 522"/>
                <a:gd name="T27" fmla="*/ 63 h 182"/>
                <a:gd name="T28" fmla="*/ 298 w 522"/>
                <a:gd name="T29" fmla="*/ 65 h 182"/>
                <a:gd name="T30" fmla="*/ 267 w 522"/>
                <a:gd name="T31" fmla="*/ 66 h 182"/>
                <a:gd name="T32" fmla="*/ 234 w 522"/>
                <a:gd name="T33" fmla="*/ 66 h 182"/>
                <a:gd name="T34" fmla="*/ 200 w 522"/>
                <a:gd name="T35" fmla="*/ 63 h 182"/>
                <a:gd name="T36" fmla="*/ 170 w 522"/>
                <a:gd name="T37" fmla="*/ 60 h 182"/>
                <a:gd name="T38" fmla="*/ 138 w 522"/>
                <a:gd name="T39" fmla="*/ 53 h 182"/>
                <a:gd name="T40" fmla="*/ 107 w 522"/>
                <a:gd name="T41" fmla="*/ 46 h 182"/>
                <a:gd name="T42" fmla="*/ 78 w 522"/>
                <a:gd name="T43" fmla="*/ 33 h 182"/>
                <a:gd name="T44" fmla="*/ 48 w 522"/>
                <a:gd name="T45" fmla="*/ 21 h 182"/>
                <a:gd name="T46" fmla="*/ 19 w 522"/>
                <a:gd name="T47" fmla="*/ 6 h 182"/>
                <a:gd name="T48" fmla="*/ 1 w 522"/>
                <a:gd name="T49" fmla="*/ 0 h 182"/>
                <a:gd name="T50" fmla="*/ 0 w 522"/>
                <a:gd name="T51" fmla="*/ 3 h 182"/>
                <a:gd name="T52" fmla="*/ 19 w 522"/>
                <a:gd name="T53" fmla="*/ 12 h 182"/>
                <a:gd name="T54" fmla="*/ 55 w 522"/>
                <a:gd name="T55" fmla="*/ 31 h 182"/>
                <a:gd name="T56" fmla="*/ 90 w 522"/>
                <a:gd name="T57" fmla="*/ 47 h 182"/>
                <a:gd name="T58" fmla="*/ 129 w 522"/>
                <a:gd name="T59" fmla="*/ 57 h 182"/>
                <a:gd name="T60" fmla="*/ 166 w 522"/>
                <a:gd name="T61" fmla="*/ 65 h 182"/>
                <a:gd name="T62" fmla="*/ 206 w 522"/>
                <a:gd name="T63" fmla="*/ 72 h 182"/>
                <a:gd name="T64" fmla="*/ 245 w 522"/>
                <a:gd name="T65" fmla="*/ 75 h 182"/>
                <a:gd name="T66" fmla="*/ 286 w 522"/>
                <a:gd name="T67" fmla="*/ 76 h 182"/>
                <a:gd name="T68" fmla="*/ 331 w 522"/>
                <a:gd name="T69" fmla="*/ 76 h 182"/>
                <a:gd name="T70" fmla="*/ 380 w 522"/>
                <a:gd name="T71" fmla="*/ 76 h 182"/>
                <a:gd name="T72" fmla="*/ 429 w 522"/>
                <a:gd name="T73" fmla="*/ 80 h 182"/>
                <a:gd name="T74" fmla="*/ 475 w 522"/>
                <a:gd name="T75" fmla="*/ 90 h 182"/>
                <a:gd name="T76" fmla="*/ 507 w 522"/>
                <a:gd name="T77" fmla="*/ 105 h 182"/>
                <a:gd name="T78" fmla="*/ 523 w 522"/>
                <a:gd name="T79" fmla="*/ 113 h 182"/>
                <a:gd name="T80" fmla="*/ 539 w 522"/>
                <a:gd name="T81" fmla="*/ 124 h 182"/>
                <a:gd name="T82" fmla="*/ 552 w 522"/>
                <a:gd name="T83" fmla="*/ 139 h 182"/>
                <a:gd name="T84" fmla="*/ 563 w 522"/>
                <a:gd name="T85" fmla="*/ 151 h 182"/>
                <a:gd name="T86" fmla="*/ 568 w 522"/>
                <a:gd name="T87" fmla="*/ 165 h 182"/>
                <a:gd name="T88" fmla="*/ 572 w 522"/>
                <a:gd name="T89" fmla="*/ 184 h 182"/>
                <a:gd name="T90" fmla="*/ 553 w 522"/>
                <a:gd name="T91" fmla="*/ 192 h 182"/>
                <a:gd name="T92" fmla="*/ 534 w 522"/>
                <a:gd name="T93" fmla="*/ 181 h 182"/>
                <a:gd name="T94" fmla="*/ 526 w 522"/>
                <a:gd name="T95" fmla="*/ 170 h 182"/>
                <a:gd name="T96" fmla="*/ 525 w 522"/>
                <a:gd name="T97" fmla="*/ 161 h 182"/>
                <a:gd name="T98" fmla="*/ 522 w 522"/>
                <a:gd name="T99" fmla="*/ 163 h 182"/>
                <a:gd name="T100" fmla="*/ 522 w 522"/>
                <a:gd name="T101" fmla="*/ 165 h 1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22" h="182">
                  <a:moveTo>
                    <a:pt x="464" y="147"/>
                  </a:moveTo>
                  <a:lnTo>
                    <a:pt x="465" y="155"/>
                  </a:lnTo>
                  <a:lnTo>
                    <a:pt x="470" y="164"/>
                  </a:lnTo>
                  <a:lnTo>
                    <a:pt x="476" y="173"/>
                  </a:lnTo>
                  <a:lnTo>
                    <a:pt x="485" y="178"/>
                  </a:lnTo>
                  <a:lnTo>
                    <a:pt x="494" y="182"/>
                  </a:lnTo>
                  <a:lnTo>
                    <a:pt x="503" y="182"/>
                  </a:lnTo>
                  <a:lnTo>
                    <a:pt x="512" y="178"/>
                  </a:lnTo>
                  <a:lnTo>
                    <a:pt x="518" y="169"/>
                  </a:lnTo>
                  <a:lnTo>
                    <a:pt x="522" y="155"/>
                  </a:lnTo>
                  <a:lnTo>
                    <a:pt x="518" y="140"/>
                  </a:lnTo>
                  <a:lnTo>
                    <a:pt x="509" y="125"/>
                  </a:lnTo>
                  <a:lnTo>
                    <a:pt x="496" y="111"/>
                  </a:lnTo>
                  <a:lnTo>
                    <a:pt x="481" y="99"/>
                  </a:lnTo>
                  <a:lnTo>
                    <a:pt x="465" y="88"/>
                  </a:lnTo>
                  <a:lnTo>
                    <a:pt x="451" y="79"/>
                  </a:lnTo>
                  <a:lnTo>
                    <a:pt x="440" y="74"/>
                  </a:lnTo>
                  <a:lnTo>
                    <a:pt x="427" y="69"/>
                  </a:lnTo>
                  <a:lnTo>
                    <a:pt x="413" y="65"/>
                  </a:lnTo>
                  <a:lnTo>
                    <a:pt x="401" y="62"/>
                  </a:lnTo>
                  <a:lnTo>
                    <a:pt x="387" y="60"/>
                  </a:lnTo>
                  <a:lnTo>
                    <a:pt x="373" y="59"/>
                  </a:lnTo>
                  <a:lnTo>
                    <a:pt x="361" y="57"/>
                  </a:lnTo>
                  <a:lnTo>
                    <a:pt x="347" y="56"/>
                  </a:lnTo>
                  <a:lnTo>
                    <a:pt x="333" y="56"/>
                  </a:lnTo>
                  <a:lnTo>
                    <a:pt x="319" y="56"/>
                  </a:lnTo>
                  <a:lnTo>
                    <a:pt x="305" y="57"/>
                  </a:lnTo>
                  <a:lnTo>
                    <a:pt x="291" y="57"/>
                  </a:lnTo>
                  <a:lnTo>
                    <a:pt x="278" y="57"/>
                  </a:lnTo>
                  <a:lnTo>
                    <a:pt x="264" y="59"/>
                  </a:lnTo>
                  <a:lnTo>
                    <a:pt x="250" y="59"/>
                  </a:lnTo>
                  <a:lnTo>
                    <a:pt x="237" y="60"/>
                  </a:lnTo>
                  <a:lnTo>
                    <a:pt x="224" y="60"/>
                  </a:lnTo>
                  <a:lnTo>
                    <a:pt x="208" y="60"/>
                  </a:lnTo>
                  <a:lnTo>
                    <a:pt x="193" y="59"/>
                  </a:lnTo>
                  <a:lnTo>
                    <a:pt x="178" y="57"/>
                  </a:lnTo>
                  <a:lnTo>
                    <a:pt x="164" y="56"/>
                  </a:lnTo>
                  <a:lnTo>
                    <a:pt x="151" y="54"/>
                  </a:lnTo>
                  <a:lnTo>
                    <a:pt x="137" y="51"/>
                  </a:lnTo>
                  <a:lnTo>
                    <a:pt x="123" y="47"/>
                  </a:lnTo>
                  <a:lnTo>
                    <a:pt x="109" y="44"/>
                  </a:lnTo>
                  <a:lnTo>
                    <a:pt x="95" y="40"/>
                  </a:lnTo>
                  <a:lnTo>
                    <a:pt x="83" y="35"/>
                  </a:lnTo>
                  <a:lnTo>
                    <a:pt x="69" y="30"/>
                  </a:lnTo>
                  <a:lnTo>
                    <a:pt x="56" y="25"/>
                  </a:lnTo>
                  <a:lnTo>
                    <a:pt x="42" y="18"/>
                  </a:lnTo>
                  <a:lnTo>
                    <a:pt x="30" y="12"/>
                  </a:lnTo>
                  <a:lnTo>
                    <a:pt x="16" y="6"/>
                  </a:lnTo>
                  <a:lnTo>
                    <a:pt x="2" y="0"/>
                  </a:lnTo>
                  <a:lnTo>
                    <a:pt x="1" y="0"/>
                  </a:lnTo>
                  <a:lnTo>
                    <a:pt x="0" y="1"/>
                  </a:lnTo>
                  <a:lnTo>
                    <a:pt x="0" y="3"/>
                  </a:lnTo>
                  <a:lnTo>
                    <a:pt x="16" y="12"/>
                  </a:lnTo>
                  <a:lnTo>
                    <a:pt x="32" y="21"/>
                  </a:lnTo>
                  <a:lnTo>
                    <a:pt x="49" y="28"/>
                  </a:lnTo>
                  <a:lnTo>
                    <a:pt x="65" y="35"/>
                  </a:lnTo>
                  <a:lnTo>
                    <a:pt x="81" y="41"/>
                  </a:lnTo>
                  <a:lnTo>
                    <a:pt x="98" y="46"/>
                  </a:lnTo>
                  <a:lnTo>
                    <a:pt x="114" y="51"/>
                  </a:lnTo>
                  <a:lnTo>
                    <a:pt x="132" y="55"/>
                  </a:lnTo>
                  <a:lnTo>
                    <a:pt x="148" y="59"/>
                  </a:lnTo>
                  <a:lnTo>
                    <a:pt x="166" y="61"/>
                  </a:lnTo>
                  <a:lnTo>
                    <a:pt x="183" y="64"/>
                  </a:lnTo>
                  <a:lnTo>
                    <a:pt x="200" y="65"/>
                  </a:lnTo>
                  <a:lnTo>
                    <a:pt x="218" y="66"/>
                  </a:lnTo>
                  <a:lnTo>
                    <a:pt x="236" y="67"/>
                  </a:lnTo>
                  <a:lnTo>
                    <a:pt x="254" y="67"/>
                  </a:lnTo>
                  <a:lnTo>
                    <a:pt x="273" y="67"/>
                  </a:lnTo>
                  <a:lnTo>
                    <a:pt x="294" y="67"/>
                  </a:lnTo>
                  <a:lnTo>
                    <a:pt x="315" y="67"/>
                  </a:lnTo>
                  <a:lnTo>
                    <a:pt x="337" y="67"/>
                  </a:lnTo>
                  <a:lnTo>
                    <a:pt x="359" y="69"/>
                  </a:lnTo>
                  <a:lnTo>
                    <a:pt x="381" y="71"/>
                  </a:lnTo>
                  <a:lnTo>
                    <a:pt x="402" y="75"/>
                  </a:lnTo>
                  <a:lnTo>
                    <a:pt x="422" y="81"/>
                  </a:lnTo>
                  <a:lnTo>
                    <a:pt x="442" y="89"/>
                  </a:lnTo>
                  <a:lnTo>
                    <a:pt x="450" y="93"/>
                  </a:lnTo>
                  <a:lnTo>
                    <a:pt x="457" y="96"/>
                  </a:lnTo>
                  <a:lnTo>
                    <a:pt x="465" y="101"/>
                  </a:lnTo>
                  <a:lnTo>
                    <a:pt x="471" y="106"/>
                  </a:lnTo>
                  <a:lnTo>
                    <a:pt x="479" y="111"/>
                  </a:lnTo>
                  <a:lnTo>
                    <a:pt x="485" y="118"/>
                  </a:lnTo>
                  <a:lnTo>
                    <a:pt x="490" y="124"/>
                  </a:lnTo>
                  <a:lnTo>
                    <a:pt x="496" y="130"/>
                  </a:lnTo>
                  <a:lnTo>
                    <a:pt x="500" y="135"/>
                  </a:lnTo>
                  <a:lnTo>
                    <a:pt x="503" y="140"/>
                  </a:lnTo>
                  <a:lnTo>
                    <a:pt x="505" y="147"/>
                  </a:lnTo>
                  <a:lnTo>
                    <a:pt x="508" y="152"/>
                  </a:lnTo>
                  <a:lnTo>
                    <a:pt x="509" y="164"/>
                  </a:lnTo>
                  <a:lnTo>
                    <a:pt x="503" y="171"/>
                  </a:lnTo>
                  <a:lnTo>
                    <a:pt x="491" y="171"/>
                  </a:lnTo>
                  <a:lnTo>
                    <a:pt x="480" y="166"/>
                  </a:lnTo>
                  <a:lnTo>
                    <a:pt x="474" y="162"/>
                  </a:lnTo>
                  <a:lnTo>
                    <a:pt x="470" y="157"/>
                  </a:lnTo>
                  <a:lnTo>
                    <a:pt x="467" y="152"/>
                  </a:lnTo>
                  <a:lnTo>
                    <a:pt x="466" y="144"/>
                  </a:lnTo>
                  <a:lnTo>
                    <a:pt x="466" y="143"/>
                  </a:lnTo>
                  <a:lnTo>
                    <a:pt x="465" y="144"/>
                  </a:lnTo>
                  <a:lnTo>
                    <a:pt x="464" y="145"/>
                  </a:lnTo>
                  <a:lnTo>
                    <a:pt x="464" y="1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77" name="Freeform 88"/>
            <p:cNvSpPr>
              <a:spLocks/>
            </p:cNvSpPr>
            <p:nvPr/>
          </p:nvSpPr>
          <p:spPr bwMode="auto">
            <a:xfrm flipH="1">
              <a:off x="1430" y="2534"/>
              <a:ext cx="537" cy="249"/>
            </a:xfrm>
            <a:custGeom>
              <a:avLst/>
              <a:gdLst>
                <a:gd name="T0" fmla="*/ 16 w 516"/>
                <a:gd name="T1" fmla="*/ 18 h 240"/>
                <a:gd name="T2" fmla="*/ 45 w 516"/>
                <a:gd name="T3" fmla="*/ 44 h 240"/>
                <a:gd name="T4" fmla="*/ 73 w 516"/>
                <a:gd name="T5" fmla="*/ 68 h 240"/>
                <a:gd name="T6" fmla="*/ 102 w 516"/>
                <a:gd name="T7" fmla="*/ 93 h 240"/>
                <a:gd name="T8" fmla="*/ 132 w 516"/>
                <a:gd name="T9" fmla="*/ 117 h 240"/>
                <a:gd name="T10" fmla="*/ 162 w 516"/>
                <a:gd name="T11" fmla="*/ 139 h 240"/>
                <a:gd name="T12" fmla="*/ 196 w 516"/>
                <a:gd name="T13" fmla="*/ 159 h 240"/>
                <a:gd name="T14" fmla="*/ 232 w 516"/>
                <a:gd name="T15" fmla="*/ 174 h 240"/>
                <a:gd name="T16" fmla="*/ 271 w 516"/>
                <a:gd name="T17" fmla="*/ 186 h 240"/>
                <a:gd name="T18" fmla="*/ 310 w 516"/>
                <a:gd name="T19" fmla="*/ 198 h 240"/>
                <a:gd name="T20" fmla="*/ 351 w 516"/>
                <a:gd name="T21" fmla="*/ 204 h 240"/>
                <a:gd name="T22" fmla="*/ 391 w 516"/>
                <a:gd name="T23" fmla="*/ 213 h 240"/>
                <a:gd name="T24" fmla="*/ 432 w 516"/>
                <a:gd name="T25" fmla="*/ 224 h 240"/>
                <a:gd name="T26" fmla="*/ 474 w 516"/>
                <a:gd name="T27" fmla="*/ 236 h 240"/>
                <a:gd name="T28" fmla="*/ 514 w 516"/>
                <a:gd name="T29" fmla="*/ 249 h 240"/>
                <a:gd name="T30" fmla="*/ 556 w 516"/>
                <a:gd name="T31" fmla="*/ 262 h 240"/>
                <a:gd name="T32" fmla="*/ 581 w 516"/>
                <a:gd name="T33" fmla="*/ 267 h 240"/>
                <a:gd name="T34" fmla="*/ 580 w 516"/>
                <a:gd name="T35" fmla="*/ 257 h 240"/>
                <a:gd name="T36" fmla="*/ 557 w 516"/>
                <a:gd name="T37" fmla="*/ 243 h 240"/>
                <a:gd name="T38" fmla="*/ 520 w 516"/>
                <a:gd name="T39" fmla="*/ 229 h 240"/>
                <a:gd name="T40" fmla="*/ 480 w 516"/>
                <a:gd name="T41" fmla="*/ 218 h 240"/>
                <a:gd name="T42" fmla="*/ 441 w 516"/>
                <a:gd name="T43" fmla="*/ 208 h 240"/>
                <a:gd name="T44" fmla="*/ 400 w 516"/>
                <a:gd name="T45" fmla="*/ 200 h 240"/>
                <a:gd name="T46" fmla="*/ 361 w 516"/>
                <a:gd name="T47" fmla="*/ 193 h 240"/>
                <a:gd name="T48" fmla="*/ 322 w 516"/>
                <a:gd name="T49" fmla="*/ 185 h 240"/>
                <a:gd name="T50" fmla="*/ 282 w 516"/>
                <a:gd name="T51" fmla="*/ 176 h 240"/>
                <a:gd name="T52" fmla="*/ 242 w 516"/>
                <a:gd name="T53" fmla="*/ 167 h 240"/>
                <a:gd name="T54" fmla="*/ 205 w 516"/>
                <a:gd name="T55" fmla="*/ 150 h 240"/>
                <a:gd name="T56" fmla="*/ 169 w 516"/>
                <a:gd name="T57" fmla="*/ 133 h 240"/>
                <a:gd name="T58" fmla="*/ 137 w 516"/>
                <a:gd name="T59" fmla="*/ 113 h 240"/>
                <a:gd name="T60" fmla="*/ 105 w 516"/>
                <a:gd name="T61" fmla="*/ 89 h 240"/>
                <a:gd name="T62" fmla="*/ 75 w 516"/>
                <a:gd name="T63" fmla="*/ 65 h 240"/>
                <a:gd name="T64" fmla="*/ 46 w 516"/>
                <a:gd name="T65" fmla="*/ 38 h 240"/>
                <a:gd name="T66" fmla="*/ 16 w 516"/>
                <a:gd name="T67" fmla="*/ 12 h 240"/>
                <a:gd name="T68" fmla="*/ 0 w 516"/>
                <a:gd name="T69" fmla="*/ 0 h 240"/>
                <a:gd name="T70" fmla="*/ 0 w 516"/>
                <a:gd name="T71" fmla="*/ 2 h 240"/>
                <a:gd name="T72" fmla="*/ 1 w 516"/>
                <a:gd name="T73" fmla="*/ 2 h 2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16" h="240">
                  <a:moveTo>
                    <a:pt x="1" y="2"/>
                  </a:moveTo>
                  <a:lnTo>
                    <a:pt x="13" y="15"/>
                  </a:lnTo>
                  <a:lnTo>
                    <a:pt x="26" y="26"/>
                  </a:lnTo>
                  <a:lnTo>
                    <a:pt x="39" y="39"/>
                  </a:lnTo>
                  <a:lnTo>
                    <a:pt x="51" y="50"/>
                  </a:lnTo>
                  <a:lnTo>
                    <a:pt x="64" y="62"/>
                  </a:lnTo>
                  <a:lnTo>
                    <a:pt x="76" y="74"/>
                  </a:lnTo>
                  <a:lnTo>
                    <a:pt x="90" y="84"/>
                  </a:lnTo>
                  <a:lnTo>
                    <a:pt x="103" y="95"/>
                  </a:lnTo>
                  <a:lnTo>
                    <a:pt x="117" y="105"/>
                  </a:lnTo>
                  <a:lnTo>
                    <a:pt x="130" y="115"/>
                  </a:lnTo>
                  <a:lnTo>
                    <a:pt x="144" y="124"/>
                  </a:lnTo>
                  <a:lnTo>
                    <a:pt x="159" y="133"/>
                  </a:lnTo>
                  <a:lnTo>
                    <a:pt x="174" y="142"/>
                  </a:lnTo>
                  <a:lnTo>
                    <a:pt x="189" y="149"/>
                  </a:lnTo>
                  <a:lnTo>
                    <a:pt x="206" y="156"/>
                  </a:lnTo>
                  <a:lnTo>
                    <a:pt x="222" y="162"/>
                  </a:lnTo>
                  <a:lnTo>
                    <a:pt x="240" y="167"/>
                  </a:lnTo>
                  <a:lnTo>
                    <a:pt x="257" y="172"/>
                  </a:lnTo>
                  <a:lnTo>
                    <a:pt x="275" y="177"/>
                  </a:lnTo>
                  <a:lnTo>
                    <a:pt x="294" y="179"/>
                  </a:lnTo>
                  <a:lnTo>
                    <a:pt x="311" y="183"/>
                  </a:lnTo>
                  <a:lnTo>
                    <a:pt x="329" y="187"/>
                  </a:lnTo>
                  <a:lnTo>
                    <a:pt x="347" y="191"/>
                  </a:lnTo>
                  <a:lnTo>
                    <a:pt x="364" y="195"/>
                  </a:lnTo>
                  <a:lnTo>
                    <a:pt x="383" y="200"/>
                  </a:lnTo>
                  <a:lnTo>
                    <a:pt x="402" y="206"/>
                  </a:lnTo>
                  <a:lnTo>
                    <a:pt x="420" y="211"/>
                  </a:lnTo>
                  <a:lnTo>
                    <a:pt x="438" y="217"/>
                  </a:lnTo>
                  <a:lnTo>
                    <a:pt x="456" y="223"/>
                  </a:lnTo>
                  <a:lnTo>
                    <a:pt x="475" y="230"/>
                  </a:lnTo>
                  <a:lnTo>
                    <a:pt x="493" y="235"/>
                  </a:lnTo>
                  <a:lnTo>
                    <a:pt x="511" y="240"/>
                  </a:lnTo>
                  <a:lnTo>
                    <a:pt x="515" y="239"/>
                  </a:lnTo>
                  <a:lnTo>
                    <a:pt x="516" y="235"/>
                  </a:lnTo>
                  <a:lnTo>
                    <a:pt x="514" y="230"/>
                  </a:lnTo>
                  <a:lnTo>
                    <a:pt x="510" y="226"/>
                  </a:lnTo>
                  <a:lnTo>
                    <a:pt x="494" y="218"/>
                  </a:lnTo>
                  <a:lnTo>
                    <a:pt x="477" y="211"/>
                  </a:lnTo>
                  <a:lnTo>
                    <a:pt x="461" y="205"/>
                  </a:lnTo>
                  <a:lnTo>
                    <a:pt x="444" y="200"/>
                  </a:lnTo>
                  <a:lnTo>
                    <a:pt x="426" y="195"/>
                  </a:lnTo>
                  <a:lnTo>
                    <a:pt x="408" y="191"/>
                  </a:lnTo>
                  <a:lnTo>
                    <a:pt x="391" y="186"/>
                  </a:lnTo>
                  <a:lnTo>
                    <a:pt x="373" y="182"/>
                  </a:lnTo>
                  <a:lnTo>
                    <a:pt x="355" y="179"/>
                  </a:lnTo>
                  <a:lnTo>
                    <a:pt x="338" y="176"/>
                  </a:lnTo>
                  <a:lnTo>
                    <a:pt x="320" y="173"/>
                  </a:lnTo>
                  <a:lnTo>
                    <a:pt x="303" y="169"/>
                  </a:lnTo>
                  <a:lnTo>
                    <a:pt x="285" y="166"/>
                  </a:lnTo>
                  <a:lnTo>
                    <a:pt x="267" y="162"/>
                  </a:lnTo>
                  <a:lnTo>
                    <a:pt x="250" y="158"/>
                  </a:lnTo>
                  <a:lnTo>
                    <a:pt x="232" y="154"/>
                  </a:lnTo>
                  <a:lnTo>
                    <a:pt x="215" y="149"/>
                  </a:lnTo>
                  <a:lnTo>
                    <a:pt x="198" y="143"/>
                  </a:lnTo>
                  <a:lnTo>
                    <a:pt x="182" y="135"/>
                  </a:lnTo>
                  <a:lnTo>
                    <a:pt x="166" y="128"/>
                  </a:lnTo>
                  <a:lnTo>
                    <a:pt x="150" y="119"/>
                  </a:lnTo>
                  <a:lnTo>
                    <a:pt x="135" y="110"/>
                  </a:lnTo>
                  <a:lnTo>
                    <a:pt x="122" y="101"/>
                  </a:lnTo>
                  <a:lnTo>
                    <a:pt x="108" y="91"/>
                  </a:lnTo>
                  <a:lnTo>
                    <a:pt x="93" y="80"/>
                  </a:lnTo>
                  <a:lnTo>
                    <a:pt x="80" y="70"/>
                  </a:lnTo>
                  <a:lnTo>
                    <a:pt x="66" y="59"/>
                  </a:lnTo>
                  <a:lnTo>
                    <a:pt x="52" y="47"/>
                  </a:lnTo>
                  <a:lnTo>
                    <a:pt x="40" y="35"/>
                  </a:lnTo>
                  <a:lnTo>
                    <a:pt x="27" y="23"/>
                  </a:lnTo>
                  <a:lnTo>
                    <a:pt x="13" y="12"/>
                  </a:lnTo>
                  <a:lnTo>
                    <a:pt x="1" y="0"/>
                  </a:lnTo>
                  <a:lnTo>
                    <a:pt x="0" y="0"/>
                  </a:lnTo>
                  <a:lnTo>
                    <a:pt x="0" y="1"/>
                  </a:lnTo>
                  <a:lnTo>
                    <a:pt x="0" y="2"/>
                  </a:lnTo>
                  <a:lnTo>
                    <a:pt x="1"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78" name="Freeform 89"/>
            <p:cNvSpPr>
              <a:spLocks/>
            </p:cNvSpPr>
            <p:nvPr/>
          </p:nvSpPr>
          <p:spPr bwMode="auto">
            <a:xfrm flipH="1">
              <a:off x="1209" y="2582"/>
              <a:ext cx="280" cy="208"/>
            </a:xfrm>
            <a:custGeom>
              <a:avLst/>
              <a:gdLst>
                <a:gd name="T0" fmla="*/ 299 w 269"/>
                <a:gd name="T1" fmla="*/ 1 h 200"/>
                <a:gd name="T2" fmla="*/ 281 w 269"/>
                <a:gd name="T3" fmla="*/ 25 h 200"/>
                <a:gd name="T4" fmla="*/ 260 w 269"/>
                <a:gd name="T5" fmla="*/ 46 h 200"/>
                <a:gd name="T6" fmla="*/ 239 w 269"/>
                <a:gd name="T7" fmla="*/ 64 h 200"/>
                <a:gd name="T8" fmla="*/ 217 w 269"/>
                <a:gd name="T9" fmla="*/ 82 h 200"/>
                <a:gd name="T10" fmla="*/ 194 w 269"/>
                <a:gd name="T11" fmla="*/ 100 h 200"/>
                <a:gd name="T12" fmla="*/ 169 w 269"/>
                <a:gd name="T13" fmla="*/ 113 h 200"/>
                <a:gd name="T14" fmla="*/ 143 w 269"/>
                <a:gd name="T15" fmla="*/ 126 h 200"/>
                <a:gd name="T16" fmla="*/ 114 w 269"/>
                <a:gd name="T17" fmla="*/ 138 h 200"/>
                <a:gd name="T18" fmla="*/ 101 w 269"/>
                <a:gd name="T19" fmla="*/ 144 h 200"/>
                <a:gd name="T20" fmla="*/ 84 w 269"/>
                <a:gd name="T21" fmla="*/ 152 h 200"/>
                <a:gd name="T22" fmla="*/ 66 w 269"/>
                <a:gd name="T23" fmla="*/ 160 h 200"/>
                <a:gd name="T24" fmla="*/ 49 w 269"/>
                <a:gd name="T25" fmla="*/ 170 h 200"/>
                <a:gd name="T26" fmla="*/ 31 w 269"/>
                <a:gd name="T27" fmla="*/ 181 h 200"/>
                <a:gd name="T28" fmla="*/ 17 w 269"/>
                <a:gd name="T29" fmla="*/ 193 h 200"/>
                <a:gd name="T30" fmla="*/ 5 w 269"/>
                <a:gd name="T31" fmla="*/ 208 h 200"/>
                <a:gd name="T32" fmla="*/ 0 w 269"/>
                <a:gd name="T33" fmla="*/ 223 h 200"/>
                <a:gd name="T34" fmla="*/ 1 w 269"/>
                <a:gd name="T35" fmla="*/ 225 h 200"/>
                <a:gd name="T36" fmla="*/ 4 w 269"/>
                <a:gd name="T37" fmla="*/ 224 h 200"/>
                <a:gd name="T38" fmla="*/ 6 w 269"/>
                <a:gd name="T39" fmla="*/ 223 h 200"/>
                <a:gd name="T40" fmla="*/ 9 w 269"/>
                <a:gd name="T41" fmla="*/ 220 h 200"/>
                <a:gd name="T42" fmla="*/ 28 w 269"/>
                <a:gd name="T43" fmla="*/ 201 h 200"/>
                <a:gd name="T44" fmla="*/ 49 w 269"/>
                <a:gd name="T45" fmla="*/ 185 h 200"/>
                <a:gd name="T46" fmla="*/ 69 w 269"/>
                <a:gd name="T47" fmla="*/ 171 h 200"/>
                <a:gd name="T48" fmla="*/ 92 w 269"/>
                <a:gd name="T49" fmla="*/ 159 h 200"/>
                <a:gd name="T50" fmla="*/ 116 w 269"/>
                <a:gd name="T51" fmla="*/ 147 h 200"/>
                <a:gd name="T52" fmla="*/ 139 w 269"/>
                <a:gd name="T53" fmla="*/ 137 h 200"/>
                <a:gd name="T54" fmla="*/ 162 w 269"/>
                <a:gd name="T55" fmla="*/ 126 h 200"/>
                <a:gd name="T56" fmla="*/ 186 w 269"/>
                <a:gd name="T57" fmla="*/ 113 h 200"/>
                <a:gd name="T58" fmla="*/ 203 w 269"/>
                <a:gd name="T59" fmla="*/ 103 h 200"/>
                <a:gd name="T60" fmla="*/ 220 w 269"/>
                <a:gd name="T61" fmla="*/ 90 h 200"/>
                <a:gd name="T62" fmla="*/ 236 w 269"/>
                <a:gd name="T63" fmla="*/ 77 h 200"/>
                <a:gd name="T64" fmla="*/ 250 w 269"/>
                <a:gd name="T65" fmla="*/ 63 h 200"/>
                <a:gd name="T66" fmla="*/ 265 w 269"/>
                <a:gd name="T67" fmla="*/ 49 h 200"/>
                <a:gd name="T68" fmla="*/ 277 w 269"/>
                <a:gd name="T69" fmla="*/ 33 h 200"/>
                <a:gd name="T70" fmla="*/ 291 w 269"/>
                <a:gd name="T71" fmla="*/ 18 h 200"/>
                <a:gd name="T72" fmla="*/ 303 w 269"/>
                <a:gd name="T73" fmla="*/ 1 h 200"/>
                <a:gd name="T74" fmla="*/ 303 w 269"/>
                <a:gd name="T75" fmla="*/ 0 h 200"/>
                <a:gd name="T76" fmla="*/ 302 w 269"/>
                <a:gd name="T77" fmla="*/ 0 h 200"/>
                <a:gd name="T78" fmla="*/ 300 w 269"/>
                <a:gd name="T79" fmla="*/ 0 h 200"/>
                <a:gd name="T80" fmla="*/ 299 w 269"/>
                <a:gd name="T81" fmla="*/ 1 h 200"/>
                <a:gd name="T82" fmla="*/ 299 w 269"/>
                <a:gd name="T83" fmla="*/ 1 h 2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69" h="200">
                  <a:moveTo>
                    <a:pt x="265" y="1"/>
                  </a:moveTo>
                  <a:lnTo>
                    <a:pt x="249" y="22"/>
                  </a:lnTo>
                  <a:lnTo>
                    <a:pt x="231" y="40"/>
                  </a:lnTo>
                  <a:lnTo>
                    <a:pt x="212" y="58"/>
                  </a:lnTo>
                  <a:lnTo>
                    <a:pt x="192" y="73"/>
                  </a:lnTo>
                  <a:lnTo>
                    <a:pt x="172" y="88"/>
                  </a:lnTo>
                  <a:lnTo>
                    <a:pt x="150" y="101"/>
                  </a:lnTo>
                  <a:lnTo>
                    <a:pt x="127" y="112"/>
                  </a:lnTo>
                  <a:lnTo>
                    <a:pt x="102" y="123"/>
                  </a:lnTo>
                  <a:lnTo>
                    <a:pt x="89" y="128"/>
                  </a:lnTo>
                  <a:lnTo>
                    <a:pt x="75" y="135"/>
                  </a:lnTo>
                  <a:lnTo>
                    <a:pt x="59" y="142"/>
                  </a:lnTo>
                  <a:lnTo>
                    <a:pt x="43" y="151"/>
                  </a:lnTo>
                  <a:lnTo>
                    <a:pt x="28" y="161"/>
                  </a:lnTo>
                  <a:lnTo>
                    <a:pt x="14" y="172"/>
                  </a:lnTo>
                  <a:lnTo>
                    <a:pt x="5" y="185"/>
                  </a:lnTo>
                  <a:lnTo>
                    <a:pt x="0" y="198"/>
                  </a:lnTo>
                  <a:lnTo>
                    <a:pt x="1" y="200"/>
                  </a:lnTo>
                  <a:lnTo>
                    <a:pt x="4" y="199"/>
                  </a:lnTo>
                  <a:lnTo>
                    <a:pt x="6" y="198"/>
                  </a:lnTo>
                  <a:lnTo>
                    <a:pt x="9" y="196"/>
                  </a:lnTo>
                  <a:lnTo>
                    <a:pt x="25" y="179"/>
                  </a:lnTo>
                  <a:lnTo>
                    <a:pt x="43" y="164"/>
                  </a:lnTo>
                  <a:lnTo>
                    <a:pt x="61" y="152"/>
                  </a:lnTo>
                  <a:lnTo>
                    <a:pt x="82" y="141"/>
                  </a:lnTo>
                  <a:lnTo>
                    <a:pt x="103" y="131"/>
                  </a:lnTo>
                  <a:lnTo>
                    <a:pt x="124" y="122"/>
                  </a:lnTo>
                  <a:lnTo>
                    <a:pt x="144" y="112"/>
                  </a:lnTo>
                  <a:lnTo>
                    <a:pt x="165" y="101"/>
                  </a:lnTo>
                  <a:lnTo>
                    <a:pt x="180" y="91"/>
                  </a:lnTo>
                  <a:lnTo>
                    <a:pt x="195" y="81"/>
                  </a:lnTo>
                  <a:lnTo>
                    <a:pt x="209" y="68"/>
                  </a:lnTo>
                  <a:lnTo>
                    <a:pt x="222" y="57"/>
                  </a:lnTo>
                  <a:lnTo>
                    <a:pt x="235" y="43"/>
                  </a:lnTo>
                  <a:lnTo>
                    <a:pt x="246" y="30"/>
                  </a:lnTo>
                  <a:lnTo>
                    <a:pt x="258" y="15"/>
                  </a:lnTo>
                  <a:lnTo>
                    <a:pt x="269" y="1"/>
                  </a:lnTo>
                  <a:lnTo>
                    <a:pt x="269" y="0"/>
                  </a:lnTo>
                  <a:lnTo>
                    <a:pt x="268" y="0"/>
                  </a:lnTo>
                  <a:lnTo>
                    <a:pt x="266" y="0"/>
                  </a:lnTo>
                  <a:lnTo>
                    <a:pt x="265"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79" name="Freeform 90"/>
            <p:cNvSpPr>
              <a:spLocks/>
            </p:cNvSpPr>
            <p:nvPr/>
          </p:nvSpPr>
          <p:spPr bwMode="auto">
            <a:xfrm flipH="1">
              <a:off x="1905" y="2410"/>
              <a:ext cx="80" cy="160"/>
            </a:xfrm>
            <a:custGeom>
              <a:avLst/>
              <a:gdLst>
                <a:gd name="T0" fmla="*/ 31 w 77"/>
                <a:gd name="T1" fmla="*/ 8 h 154"/>
                <a:gd name="T2" fmla="*/ 48 w 77"/>
                <a:gd name="T3" fmla="*/ 8 h 154"/>
                <a:gd name="T4" fmla="*/ 58 w 77"/>
                <a:gd name="T5" fmla="*/ 22 h 154"/>
                <a:gd name="T6" fmla="*/ 65 w 77"/>
                <a:gd name="T7" fmla="*/ 37 h 154"/>
                <a:gd name="T8" fmla="*/ 71 w 77"/>
                <a:gd name="T9" fmla="*/ 52 h 154"/>
                <a:gd name="T10" fmla="*/ 75 w 77"/>
                <a:gd name="T11" fmla="*/ 64 h 154"/>
                <a:gd name="T12" fmla="*/ 75 w 77"/>
                <a:gd name="T13" fmla="*/ 79 h 154"/>
                <a:gd name="T14" fmla="*/ 72 w 77"/>
                <a:gd name="T15" fmla="*/ 91 h 154"/>
                <a:gd name="T16" fmla="*/ 71 w 77"/>
                <a:gd name="T17" fmla="*/ 107 h 154"/>
                <a:gd name="T18" fmla="*/ 68 w 77"/>
                <a:gd name="T19" fmla="*/ 116 h 154"/>
                <a:gd name="T20" fmla="*/ 62 w 77"/>
                <a:gd name="T21" fmla="*/ 126 h 154"/>
                <a:gd name="T22" fmla="*/ 57 w 77"/>
                <a:gd name="T23" fmla="*/ 136 h 154"/>
                <a:gd name="T24" fmla="*/ 50 w 77"/>
                <a:gd name="T25" fmla="*/ 144 h 154"/>
                <a:gd name="T26" fmla="*/ 37 w 77"/>
                <a:gd name="T27" fmla="*/ 156 h 154"/>
                <a:gd name="T28" fmla="*/ 31 w 77"/>
                <a:gd name="T29" fmla="*/ 157 h 154"/>
                <a:gd name="T30" fmla="*/ 25 w 77"/>
                <a:gd name="T31" fmla="*/ 151 h 154"/>
                <a:gd name="T32" fmla="*/ 20 w 77"/>
                <a:gd name="T33" fmla="*/ 140 h 154"/>
                <a:gd name="T34" fmla="*/ 16 w 77"/>
                <a:gd name="T35" fmla="*/ 137 h 154"/>
                <a:gd name="T36" fmla="*/ 7 w 77"/>
                <a:gd name="T37" fmla="*/ 135 h 154"/>
                <a:gd name="T38" fmla="*/ 1 w 77"/>
                <a:gd name="T39" fmla="*/ 135 h 154"/>
                <a:gd name="T40" fmla="*/ 0 w 77"/>
                <a:gd name="T41" fmla="*/ 139 h 154"/>
                <a:gd name="T42" fmla="*/ 8 w 77"/>
                <a:gd name="T43" fmla="*/ 160 h 154"/>
                <a:gd name="T44" fmla="*/ 20 w 77"/>
                <a:gd name="T45" fmla="*/ 169 h 154"/>
                <a:gd name="T46" fmla="*/ 32 w 77"/>
                <a:gd name="T47" fmla="*/ 172 h 154"/>
                <a:gd name="T48" fmla="*/ 46 w 77"/>
                <a:gd name="T49" fmla="*/ 168 h 154"/>
                <a:gd name="T50" fmla="*/ 59 w 77"/>
                <a:gd name="T51" fmla="*/ 158 h 154"/>
                <a:gd name="T52" fmla="*/ 71 w 77"/>
                <a:gd name="T53" fmla="*/ 144 h 154"/>
                <a:gd name="T54" fmla="*/ 80 w 77"/>
                <a:gd name="T55" fmla="*/ 128 h 154"/>
                <a:gd name="T56" fmla="*/ 85 w 77"/>
                <a:gd name="T57" fmla="*/ 110 h 154"/>
                <a:gd name="T58" fmla="*/ 86 w 77"/>
                <a:gd name="T59" fmla="*/ 82 h 154"/>
                <a:gd name="T60" fmla="*/ 81 w 77"/>
                <a:gd name="T61" fmla="*/ 58 h 154"/>
                <a:gd name="T62" fmla="*/ 72 w 77"/>
                <a:gd name="T63" fmla="*/ 35 h 154"/>
                <a:gd name="T64" fmla="*/ 60 w 77"/>
                <a:gd name="T65" fmla="*/ 10 h 154"/>
                <a:gd name="T66" fmla="*/ 54 w 77"/>
                <a:gd name="T67" fmla="*/ 3 h 154"/>
                <a:gd name="T68" fmla="*/ 46 w 77"/>
                <a:gd name="T69" fmla="*/ 0 h 154"/>
                <a:gd name="T70" fmla="*/ 35 w 77"/>
                <a:gd name="T71" fmla="*/ 2 h 154"/>
                <a:gd name="T72" fmla="*/ 27 w 77"/>
                <a:gd name="T73" fmla="*/ 5 h 154"/>
                <a:gd name="T74" fmla="*/ 27 w 77"/>
                <a:gd name="T75" fmla="*/ 7 h 154"/>
                <a:gd name="T76" fmla="*/ 28 w 77"/>
                <a:gd name="T77" fmla="*/ 7 h 154"/>
                <a:gd name="T78" fmla="*/ 30 w 77"/>
                <a:gd name="T79" fmla="*/ 8 h 154"/>
                <a:gd name="T80" fmla="*/ 31 w 77"/>
                <a:gd name="T81" fmla="*/ 8 h 154"/>
                <a:gd name="T82" fmla="*/ 31 w 77"/>
                <a:gd name="T83" fmla="*/ 8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7" h="154">
                  <a:moveTo>
                    <a:pt x="28" y="8"/>
                  </a:moveTo>
                  <a:lnTo>
                    <a:pt x="42" y="8"/>
                  </a:lnTo>
                  <a:lnTo>
                    <a:pt x="52" y="19"/>
                  </a:lnTo>
                  <a:lnTo>
                    <a:pt x="59" y="34"/>
                  </a:lnTo>
                  <a:lnTo>
                    <a:pt x="63" y="46"/>
                  </a:lnTo>
                  <a:lnTo>
                    <a:pt x="66" y="58"/>
                  </a:lnTo>
                  <a:lnTo>
                    <a:pt x="66" y="70"/>
                  </a:lnTo>
                  <a:lnTo>
                    <a:pt x="64" y="82"/>
                  </a:lnTo>
                  <a:lnTo>
                    <a:pt x="63" y="95"/>
                  </a:lnTo>
                  <a:lnTo>
                    <a:pt x="61" y="104"/>
                  </a:lnTo>
                  <a:lnTo>
                    <a:pt x="56" y="112"/>
                  </a:lnTo>
                  <a:lnTo>
                    <a:pt x="51" y="121"/>
                  </a:lnTo>
                  <a:lnTo>
                    <a:pt x="44" y="129"/>
                  </a:lnTo>
                  <a:lnTo>
                    <a:pt x="34" y="139"/>
                  </a:lnTo>
                  <a:lnTo>
                    <a:pt x="28" y="140"/>
                  </a:lnTo>
                  <a:lnTo>
                    <a:pt x="22" y="135"/>
                  </a:lnTo>
                  <a:lnTo>
                    <a:pt x="17" y="125"/>
                  </a:lnTo>
                  <a:lnTo>
                    <a:pt x="13" y="122"/>
                  </a:lnTo>
                  <a:lnTo>
                    <a:pt x="7" y="120"/>
                  </a:lnTo>
                  <a:lnTo>
                    <a:pt x="1" y="120"/>
                  </a:lnTo>
                  <a:lnTo>
                    <a:pt x="0" y="124"/>
                  </a:lnTo>
                  <a:lnTo>
                    <a:pt x="8" y="142"/>
                  </a:lnTo>
                  <a:lnTo>
                    <a:pt x="17" y="151"/>
                  </a:lnTo>
                  <a:lnTo>
                    <a:pt x="29" y="154"/>
                  </a:lnTo>
                  <a:lnTo>
                    <a:pt x="40" y="150"/>
                  </a:lnTo>
                  <a:lnTo>
                    <a:pt x="53" y="141"/>
                  </a:lnTo>
                  <a:lnTo>
                    <a:pt x="63" y="129"/>
                  </a:lnTo>
                  <a:lnTo>
                    <a:pt x="71" y="114"/>
                  </a:lnTo>
                  <a:lnTo>
                    <a:pt x="76" y="98"/>
                  </a:lnTo>
                  <a:lnTo>
                    <a:pt x="77" y="73"/>
                  </a:lnTo>
                  <a:lnTo>
                    <a:pt x="72" y="52"/>
                  </a:lnTo>
                  <a:lnTo>
                    <a:pt x="64" y="32"/>
                  </a:lnTo>
                  <a:lnTo>
                    <a:pt x="54" y="10"/>
                  </a:lnTo>
                  <a:lnTo>
                    <a:pt x="48" y="3"/>
                  </a:lnTo>
                  <a:lnTo>
                    <a:pt x="40" y="0"/>
                  </a:lnTo>
                  <a:lnTo>
                    <a:pt x="32" y="2"/>
                  </a:lnTo>
                  <a:lnTo>
                    <a:pt x="24" y="5"/>
                  </a:lnTo>
                  <a:lnTo>
                    <a:pt x="24" y="7"/>
                  </a:lnTo>
                  <a:lnTo>
                    <a:pt x="25" y="7"/>
                  </a:lnTo>
                  <a:lnTo>
                    <a:pt x="27" y="8"/>
                  </a:lnTo>
                  <a:lnTo>
                    <a:pt x="2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80" name="Freeform 91"/>
            <p:cNvSpPr>
              <a:spLocks/>
            </p:cNvSpPr>
            <p:nvPr/>
          </p:nvSpPr>
          <p:spPr bwMode="auto">
            <a:xfrm flipH="1">
              <a:off x="1843" y="2442"/>
              <a:ext cx="89" cy="176"/>
            </a:xfrm>
            <a:custGeom>
              <a:avLst/>
              <a:gdLst>
                <a:gd name="T0" fmla="*/ 42 w 85"/>
                <a:gd name="T1" fmla="*/ 1 h 169"/>
                <a:gd name="T2" fmla="*/ 68 w 85"/>
                <a:gd name="T3" fmla="*/ 21 h 169"/>
                <a:gd name="T4" fmla="*/ 83 w 85"/>
                <a:gd name="T5" fmla="*/ 47 h 169"/>
                <a:gd name="T6" fmla="*/ 90 w 85"/>
                <a:gd name="T7" fmla="*/ 76 h 169"/>
                <a:gd name="T8" fmla="*/ 87 w 85"/>
                <a:gd name="T9" fmla="*/ 107 h 169"/>
                <a:gd name="T10" fmla="*/ 75 w 85"/>
                <a:gd name="T11" fmla="*/ 135 h 169"/>
                <a:gd name="T12" fmla="*/ 57 w 85"/>
                <a:gd name="T13" fmla="*/ 161 h 169"/>
                <a:gd name="T14" fmla="*/ 31 w 85"/>
                <a:gd name="T15" fmla="*/ 180 h 169"/>
                <a:gd name="T16" fmla="*/ 2 w 85"/>
                <a:gd name="T17" fmla="*/ 188 h 169"/>
                <a:gd name="T18" fmla="*/ 1 w 85"/>
                <a:gd name="T19" fmla="*/ 188 h 169"/>
                <a:gd name="T20" fmla="*/ 0 w 85"/>
                <a:gd name="T21" fmla="*/ 190 h 169"/>
                <a:gd name="T22" fmla="*/ 0 w 85"/>
                <a:gd name="T23" fmla="*/ 191 h 169"/>
                <a:gd name="T24" fmla="*/ 2 w 85"/>
                <a:gd name="T25" fmla="*/ 191 h 169"/>
                <a:gd name="T26" fmla="*/ 36 w 85"/>
                <a:gd name="T27" fmla="*/ 184 h 169"/>
                <a:gd name="T28" fmla="*/ 64 w 85"/>
                <a:gd name="T29" fmla="*/ 166 h 169"/>
                <a:gd name="T30" fmla="*/ 83 w 85"/>
                <a:gd name="T31" fmla="*/ 140 h 169"/>
                <a:gd name="T32" fmla="*/ 95 w 85"/>
                <a:gd name="T33" fmla="*/ 110 h 169"/>
                <a:gd name="T34" fmla="*/ 97 w 85"/>
                <a:gd name="T35" fmla="*/ 78 h 169"/>
                <a:gd name="T36" fmla="*/ 92 w 85"/>
                <a:gd name="T37" fmla="*/ 47 h 169"/>
                <a:gd name="T38" fmla="*/ 74 w 85"/>
                <a:gd name="T39" fmla="*/ 20 h 169"/>
                <a:gd name="T40" fmla="*/ 47 w 85"/>
                <a:gd name="T41" fmla="*/ 0 h 169"/>
                <a:gd name="T42" fmla="*/ 46 w 85"/>
                <a:gd name="T43" fmla="*/ 0 h 169"/>
                <a:gd name="T44" fmla="*/ 43 w 85"/>
                <a:gd name="T45" fmla="*/ 0 h 169"/>
                <a:gd name="T46" fmla="*/ 42 w 85"/>
                <a:gd name="T47" fmla="*/ 1 h 169"/>
                <a:gd name="T48" fmla="*/ 42 w 85"/>
                <a:gd name="T49" fmla="*/ 1 h 169"/>
                <a:gd name="T50" fmla="*/ 42 w 85"/>
                <a:gd name="T51" fmla="*/ 1 h 16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5" h="169">
                  <a:moveTo>
                    <a:pt x="36" y="1"/>
                  </a:moveTo>
                  <a:lnTo>
                    <a:pt x="59" y="18"/>
                  </a:lnTo>
                  <a:lnTo>
                    <a:pt x="72" y="41"/>
                  </a:lnTo>
                  <a:lnTo>
                    <a:pt x="78" y="67"/>
                  </a:lnTo>
                  <a:lnTo>
                    <a:pt x="75" y="95"/>
                  </a:lnTo>
                  <a:lnTo>
                    <a:pt x="66" y="120"/>
                  </a:lnTo>
                  <a:lnTo>
                    <a:pt x="50" y="143"/>
                  </a:lnTo>
                  <a:lnTo>
                    <a:pt x="28" y="159"/>
                  </a:lnTo>
                  <a:lnTo>
                    <a:pt x="2" y="167"/>
                  </a:lnTo>
                  <a:lnTo>
                    <a:pt x="1" y="167"/>
                  </a:lnTo>
                  <a:lnTo>
                    <a:pt x="0" y="168"/>
                  </a:lnTo>
                  <a:lnTo>
                    <a:pt x="0" y="169"/>
                  </a:lnTo>
                  <a:lnTo>
                    <a:pt x="2" y="169"/>
                  </a:lnTo>
                  <a:lnTo>
                    <a:pt x="31" y="163"/>
                  </a:lnTo>
                  <a:lnTo>
                    <a:pt x="55" y="147"/>
                  </a:lnTo>
                  <a:lnTo>
                    <a:pt x="72" y="124"/>
                  </a:lnTo>
                  <a:lnTo>
                    <a:pt x="83" y="98"/>
                  </a:lnTo>
                  <a:lnTo>
                    <a:pt x="85" y="69"/>
                  </a:lnTo>
                  <a:lnTo>
                    <a:pt x="80" y="41"/>
                  </a:lnTo>
                  <a:lnTo>
                    <a:pt x="65" y="17"/>
                  </a:lnTo>
                  <a:lnTo>
                    <a:pt x="41" y="0"/>
                  </a:lnTo>
                  <a:lnTo>
                    <a:pt x="40" y="0"/>
                  </a:lnTo>
                  <a:lnTo>
                    <a:pt x="37" y="0"/>
                  </a:lnTo>
                  <a:lnTo>
                    <a:pt x="3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81" name="Freeform 92"/>
            <p:cNvSpPr>
              <a:spLocks/>
            </p:cNvSpPr>
            <p:nvPr/>
          </p:nvSpPr>
          <p:spPr bwMode="auto">
            <a:xfrm flipH="1">
              <a:off x="1918" y="2178"/>
              <a:ext cx="270" cy="288"/>
            </a:xfrm>
            <a:custGeom>
              <a:avLst/>
              <a:gdLst>
                <a:gd name="T0" fmla="*/ 285 w 260"/>
                <a:gd name="T1" fmla="*/ 300 h 277"/>
                <a:gd name="T2" fmla="*/ 268 w 260"/>
                <a:gd name="T3" fmla="*/ 282 h 277"/>
                <a:gd name="T4" fmla="*/ 251 w 260"/>
                <a:gd name="T5" fmla="*/ 265 h 277"/>
                <a:gd name="T6" fmla="*/ 235 w 260"/>
                <a:gd name="T7" fmla="*/ 247 h 277"/>
                <a:gd name="T8" fmla="*/ 215 w 260"/>
                <a:gd name="T9" fmla="*/ 224 h 277"/>
                <a:gd name="T10" fmla="*/ 196 w 260"/>
                <a:gd name="T11" fmla="*/ 198 h 277"/>
                <a:gd name="T12" fmla="*/ 178 w 260"/>
                <a:gd name="T13" fmla="*/ 167 h 277"/>
                <a:gd name="T14" fmla="*/ 159 w 260"/>
                <a:gd name="T15" fmla="*/ 138 h 277"/>
                <a:gd name="T16" fmla="*/ 145 w 260"/>
                <a:gd name="T17" fmla="*/ 115 h 277"/>
                <a:gd name="T18" fmla="*/ 136 w 260"/>
                <a:gd name="T19" fmla="*/ 97 h 277"/>
                <a:gd name="T20" fmla="*/ 124 w 260"/>
                <a:gd name="T21" fmla="*/ 83 h 277"/>
                <a:gd name="T22" fmla="*/ 109 w 260"/>
                <a:gd name="T23" fmla="*/ 70 h 277"/>
                <a:gd name="T24" fmla="*/ 91 w 260"/>
                <a:gd name="T25" fmla="*/ 62 h 277"/>
                <a:gd name="T26" fmla="*/ 78 w 260"/>
                <a:gd name="T27" fmla="*/ 55 h 277"/>
                <a:gd name="T28" fmla="*/ 63 w 260"/>
                <a:gd name="T29" fmla="*/ 46 h 277"/>
                <a:gd name="T30" fmla="*/ 51 w 260"/>
                <a:gd name="T31" fmla="*/ 34 h 277"/>
                <a:gd name="T32" fmla="*/ 37 w 260"/>
                <a:gd name="T33" fmla="*/ 26 h 277"/>
                <a:gd name="T34" fmla="*/ 27 w 260"/>
                <a:gd name="T35" fmla="*/ 20 h 277"/>
                <a:gd name="T36" fmla="*/ 17 w 260"/>
                <a:gd name="T37" fmla="*/ 11 h 277"/>
                <a:gd name="T38" fmla="*/ 4 w 260"/>
                <a:gd name="T39" fmla="*/ 3 h 277"/>
                <a:gd name="T40" fmla="*/ 0 w 260"/>
                <a:gd name="T41" fmla="*/ 0 h 277"/>
                <a:gd name="T42" fmla="*/ 0 w 260"/>
                <a:gd name="T43" fmla="*/ 3 h 277"/>
                <a:gd name="T44" fmla="*/ 8 w 260"/>
                <a:gd name="T45" fmla="*/ 12 h 277"/>
                <a:gd name="T46" fmla="*/ 28 w 260"/>
                <a:gd name="T47" fmla="*/ 29 h 277"/>
                <a:gd name="T48" fmla="*/ 51 w 260"/>
                <a:gd name="T49" fmla="*/ 45 h 277"/>
                <a:gd name="T50" fmla="*/ 72 w 260"/>
                <a:gd name="T51" fmla="*/ 57 h 277"/>
                <a:gd name="T52" fmla="*/ 88 w 260"/>
                <a:gd name="T53" fmla="*/ 70 h 277"/>
                <a:gd name="T54" fmla="*/ 103 w 260"/>
                <a:gd name="T55" fmla="*/ 76 h 277"/>
                <a:gd name="T56" fmla="*/ 114 w 260"/>
                <a:gd name="T57" fmla="*/ 83 h 277"/>
                <a:gd name="T58" fmla="*/ 127 w 260"/>
                <a:gd name="T59" fmla="*/ 94 h 277"/>
                <a:gd name="T60" fmla="*/ 140 w 260"/>
                <a:gd name="T61" fmla="*/ 113 h 277"/>
                <a:gd name="T62" fmla="*/ 152 w 260"/>
                <a:gd name="T63" fmla="*/ 138 h 277"/>
                <a:gd name="T64" fmla="*/ 173 w 260"/>
                <a:gd name="T65" fmla="*/ 172 h 277"/>
                <a:gd name="T66" fmla="*/ 204 w 260"/>
                <a:gd name="T67" fmla="*/ 213 h 277"/>
                <a:gd name="T68" fmla="*/ 240 w 260"/>
                <a:gd name="T69" fmla="*/ 253 h 277"/>
                <a:gd name="T70" fmla="*/ 274 w 260"/>
                <a:gd name="T71" fmla="*/ 292 h 277"/>
                <a:gd name="T72" fmla="*/ 291 w 260"/>
                <a:gd name="T73" fmla="*/ 311 h 277"/>
                <a:gd name="T74" fmla="*/ 291 w 260"/>
                <a:gd name="T75" fmla="*/ 310 h 277"/>
                <a:gd name="T76" fmla="*/ 291 w 260"/>
                <a:gd name="T77" fmla="*/ 310 h 27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60" h="277">
                  <a:moveTo>
                    <a:pt x="260" y="276"/>
                  </a:moveTo>
                  <a:lnTo>
                    <a:pt x="254" y="267"/>
                  </a:lnTo>
                  <a:lnTo>
                    <a:pt x="247" y="260"/>
                  </a:lnTo>
                  <a:lnTo>
                    <a:pt x="239" y="251"/>
                  </a:lnTo>
                  <a:lnTo>
                    <a:pt x="231" y="244"/>
                  </a:lnTo>
                  <a:lnTo>
                    <a:pt x="224" y="236"/>
                  </a:lnTo>
                  <a:lnTo>
                    <a:pt x="218" y="228"/>
                  </a:lnTo>
                  <a:lnTo>
                    <a:pt x="210" y="220"/>
                  </a:lnTo>
                  <a:lnTo>
                    <a:pt x="203" y="212"/>
                  </a:lnTo>
                  <a:lnTo>
                    <a:pt x="192" y="199"/>
                  </a:lnTo>
                  <a:lnTo>
                    <a:pt x="184" y="188"/>
                  </a:lnTo>
                  <a:lnTo>
                    <a:pt x="175" y="176"/>
                  </a:lnTo>
                  <a:lnTo>
                    <a:pt x="166" y="163"/>
                  </a:lnTo>
                  <a:lnTo>
                    <a:pt x="159" y="149"/>
                  </a:lnTo>
                  <a:lnTo>
                    <a:pt x="150" y="137"/>
                  </a:lnTo>
                  <a:lnTo>
                    <a:pt x="142" y="123"/>
                  </a:lnTo>
                  <a:lnTo>
                    <a:pt x="135" y="110"/>
                  </a:lnTo>
                  <a:lnTo>
                    <a:pt x="130" y="103"/>
                  </a:lnTo>
                  <a:lnTo>
                    <a:pt x="125" y="94"/>
                  </a:lnTo>
                  <a:lnTo>
                    <a:pt x="121" y="86"/>
                  </a:lnTo>
                  <a:lnTo>
                    <a:pt x="116" y="80"/>
                  </a:lnTo>
                  <a:lnTo>
                    <a:pt x="111" y="74"/>
                  </a:lnTo>
                  <a:lnTo>
                    <a:pt x="104" y="67"/>
                  </a:lnTo>
                  <a:lnTo>
                    <a:pt x="97" y="62"/>
                  </a:lnTo>
                  <a:lnTo>
                    <a:pt x="88" y="59"/>
                  </a:lnTo>
                  <a:lnTo>
                    <a:pt x="82" y="56"/>
                  </a:lnTo>
                  <a:lnTo>
                    <a:pt x="76" y="52"/>
                  </a:lnTo>
                  <a:lnTo>
                    <a:pt x="69" y="49"/>
                  </a:lnTo>
                  <a:lnTo>
                    <a:pt x="63" y="45"/>
                  </a:lnTo>
                  <a:lnTo>
                    <a:pt x="57" y="40"/>
                  </a:lnTo>
                  <a:lnTo>
                    <a:pt x="52" y="36"/>
                  </a:lnTo>
                  <a:lnTo>
                    <a:pt x="45" y="31"/>
                  </a:lnTo>
                  <a:lnTo>
                    <a:pt x="39" y="27"/>
                  </a:lnTo>
                  <a:lnTo>
                    <a:pt x="34" y="23"/>
                  </a:lnTo>
                  <a:lnTo>
                    <a:pt x="29" y="21"/>
                  </a:lnTo>
                  <a:lnTo>
                    <a:pt x="24" y="17"/>
                  </a:lnTo>
                  <a:lnTo>
                    <a:pt x="19" y="15"/>
                  </a:lnTo>
                  <a:lnTo>
                    <a:pt x="14" y="11"/>
                  </a:lnTo>
                  <a:lnTo>
                    <a:pt x="9" y="7"/>
                  </a:lnTo>
                  <a:lnTo>
                    <a:pt x="4" y="3"/>
                  </a:lnTo>
                  <a:lnTo>
                    <a:pt x="0" y="0"/>
                  </a:lnTo>
                  <a:lnTo>
                    <a:pt x="0" y="1"/>
                  </a:lnTo>
                  <a:lnTo>
                    <a:pt x="0" y="3"/>
                  </a:lnTo>
                  <a:lnTo>
                    <a:pt x="0" y="5"/>
                  </a:lnTo>
                  <a:lnTo>
                    <a:pt x="8" y="12"/>
                  </a:lnTo>
                  <a:lnTo>
                    <a:pt x="16" y="20"/>
                  </a:lnTo>
                  <a:lnTo>
                    <a:pt x="25" y="26"/>
                  </a:lnTo>
                  <a:lnTo>
                    <a:pt x="35" y="32"/>
                  </a:lnTo>
                  <a:lnTo>
                    <a:pt x="45" y="39"/>
                  </a:lnTo>
                  <a:lnTo>
                    <a:pt x="54" y="44"/>
                  </a:lnTo>
                  <a:lnTo>
                    <a:pt x="64" y="51"/>
                  </a:lnTo>
                  <a:lnTo>
                    <a:pt x="73" y="57"/>
                  </a:lnTo>
                  <a:lnTo>
                    <a:pt x="79" y="62"/>
                  </a:lnTo>
                  <a:lnTo>
                    <a:pt x="86" y="65"/>
                  </a:lnTo>
                  <a:lnTo>
                    <a:pt x="91" y="67"/>
                  </a:lnTo>
                  <a:lnTo>
                    <a:pt x="97" y="70"/>
                  </a:lnTo>
                  <a:lnTo>
                    <a:pt x="102" y="74"/>
                  </a:lnTo>
                  <a:lnTo>
                    <a:pt x="107" y="78"/>
                  </a:lnTo>
                  <a:lnTo>
                    <a:pt x="113" y="84"/>
                  </a:lnTo>
                  <a:lnTo>
                    <a:pt x="118" y="91"/>
                  </a:lnTo>
                  <a:lnTo>
                    <a:pt x="125" y="101"/>
                  </a:lnTo>
                  <a:lnTo>
                    <a:pt x="130" y="111"/>
                  </a:lnTo>
                  <a:lnTo>
                    <a:pt x="136" y="123"/>
                  </a:lnTo>
                  <a:lnTo>
                    <a:pt x="142" y="133"/>
                  </a:lnTo>
                  <a:lnTo>
                    <a:pt x="155" y="153"/>
                  </a:lnTo>
                  <a:lnTo>
                    <a:pt x="169" y="172"/>
                  </a:lnTo>
                  <a:lnTo>
                    <a:pt x="182" y="189"/>
                  </a:lnTo>
                  <a:lnTo>
                    <a:pt x="197" y="207"/>
                  </a:lnTo>
                  <a:lnTo>
                    <a:pt x="214" y="225"/>
                  </a:lnTo>
                  <a:lnTo>
                    <a:pt x="229" y="242"/>
                  </a:lnTo>
                  <a:lnTo>
                    <a:pt x="245" y="260"/>
                  </a:lnTo>
                  <a:lnTo>
                    <a:pt x="260" y="277"/>
                  </a:lnTo>
                  <a:lnTo>
                    <a:pt x="260" y="2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82" name="Freeform 93"/>
            <p:cNvSpPr>
              <a:spLocks/>
            </p:cNvSpPr>
            <p:nvPr/>
          </p:nvSpPr>
          <p:spPr bwMode="auto">
            <a:xfrm flipH="1">
              <a:off x="2070" y="2174"/>
              <a:ext cx="124" cy="185"/>
            </a:xfrm>
            <a:custGeom>
              <a:avLst/>
              <a:gdLst>
                <a:gd name="T0" fmla="*/ 1 w 119"/>
                <a:gd name="T1" fmla="*/ 1 h 178"/>
                <a:gd name="T2" fmla="*/ 0 w 119"/>
                <a:gd name="T3" fmla="*/ 17 h 178"/>
                <a:gd name="T4" fmla="*/ 1 w 119"/>
                <a:gd name="T5" fmla="*/ 30 h 178"/>
                <a:gd name="T6" fmla="*/ 4 w 119"/>
                <a:gd name="T7" fmla="*/ 46 h 178"/>
                <a:gd name="T8" fmla="*/ 9 w 119"/>
                <a:gd name="T9" fmla="*/ 60 h 178"/>
                <a:gd name="T10" fmla="*/ 17 w 119"/>
                <a:gd name="T11" fmla="*/ 75 h 178"/>
                <a:gd name="T12" fmla="*/ 24 w 119"/>
                <a:gd name="T13" fmla="*/ 87 h 178"/>
                <a:gd name="T14" fmla="*/ 34 w 119"/>
                <a:gd name="T15" fmla="*/ 98 h 178"/>
                <a:gd name="T16" fmla="*/ 48 w 119"/>
                <a:gd name="T17" fmla="*/ 106 h 178"/>
                <a:gd name="T18" fmla="*/ 55 w 119"/>
                <a:gd name="T19" fmla="*/ 111 h 178"/>
                <a:gd name="T20" fmla="*/ 61 w 119"/>
                <a:gd name="T21" fmla="*/ 115 h 178"/>
                <a:gd name="T22" fmla="*/ 72 w 119"/>
                <a:gd name="T23" fmla="*/ 120 h 178"/>
                <a:gd name="T24" fmla="*/ 78 w 119"/>
                <a:gd name="T25" fmla="*/ 126 h 178"/>
                <a:gd name="T26" fmla="*/ 83 w 119"/>
                <a:gd name="T27" fmla="*/ 132 h 178"/>
                <a:gd name="T28" fmla="*/ 92 w 119"/>
                <a:gd name="T29" fmla="*/ 137 h 178"/>
                <a:gd name="T30" fmla="*/ 98 w 119"/>
                <a:gd name="T31" fmla="*/ 143 h 178"/>
                <a:gd name="T32" fmla="*/ 103 w 119"/>
                <a:gd name="T33" fmla="*/ 153 h 178"/>
                <a:gd name="T34" fmla="*/ 109 w 119"/>
                <a:gd name="T35" fmla="*/ 165 h 178"/>
                <a:gd name="T36" fmla="*/ 115 w 119"/>
                <a:gd name="T37" fmla="*/ 176 h 178"/>
                <a:gd name="T38" fmla="*/ 121 w 119"/>
                <a:gd name="T39" fmla="*/ 189 h 178"/>
                <a:gd name="T40" fmla="*/ 128 w 119"/>
                <a:gd name="T41" fmla="*/ 200 h 178"/>
                <a:gd name="T42" fmla="*/ 129 w 119"/>
                <a:gd name="T43" fmla="*/ 200 h 178"/>
                <a:gd name="T44" fmla="*/ 132 w 119"/>
                <a:gd name="T45" fmla="*/ 199 h 178"/>
                <a:gd name="T46" fmla="*/ 133 w 119"/>
                <a:gd name="T47" fmla="*/ 197 h 178"/>
                <a:gd name="T48" fmla="*/ 134 w 119"/>
                <a:gd name="T49" fmla="*/ 194 h 178"/>
                <a:gd name="T50" fmla="*/ 132 w 119"/>
                <a:gd name="T51" fmla="*/ 183 h 178"/>
                <a:gd name="T52" fmla="*/ 128 w 119"/>
                <a:gd name="T53" fmla="*/ 171 h 178"/>
                <a:gd name="T54" fmla="*/ 124 w 119"/>
                <a:gd name="T55" fmla="*/ 161 h 178"/>
                <a:gd name="T56" fmla="*/ 120 w 119"/>
                <a:gd name="T57" fmla="*/ 150 h 178"/>
                <a:gd name="T58" fmla="*/ 114 w 119"/>
                <a:gd name="T59" fmla="*/ 139 h 178"/>
                <a:gd name="T60" fmla="*/ 108 w 119"/>
                <a:gd name="T61" fmla="*/ 130 h 178"/>
                <a:gd name="T62" fmla="*/ 101 w 119"/>
                <a:gd name="T63" fmla="*/ 121 h 178"/>
                <a:gd name="T64" fmla="*/ 93 w 119"/>
                <a:gd name="T65" fmla="*/ 112 h 178"/>
                <a:gd name="T66" fmla="*/ 86 w 119"/>
                <a:gd name="T67" fmla="*/ 109 h 178"/>
                <a:gd name="T68" fmla="*/ 79 w 119"/>
                <a:gd name="T69" fmla="*/ 105 h 178"/>
                <a:gd name="T70" fmla="*/ 74 w 119"/>
                <a:gd name="T71" fmla="*/ 101 h 178"/>
                <a:gd name="T72" fmla="*/ 67 w 119"/>
                <a:gd name="T73" fmla="*/ 95 h 178"/>
                <a:gd name="T74" fmla="*/ 59 w 119"/>
                <a:gd name="T75" fmla="*/ 93 h 178"/>
                <a:gd name="T76" fmla="*/ 54 w 119"/>
                <a:gd name="T77" fmla="*/ 88 h 178"/>
                <a:gd name="T78" fmla="*/ 48 w 119"/>
                <a:gd name="T79" fmla="*/ 84 h 178"/>
                <a:gd name="T80" fmla="*/ 43 w 119"/>
                <a:gd name="T81" fmla="*/ 80 h 178"/>
                <a:gd name="T82" fmla="*/ 26 w 119"/>
                <a:gd name="T83" fmla="*/ 62 h 178"/>
                <a:gd name="T84" fmla="*/ 11 w 119"/>
                <a:gd name="T85" fmla="*/ 45 h 178"/>
                <a:gd name="T86" fmla="*/ 5 w 119"/>
                <a:gd name="T87" fmla="*/ 24 h 178"/>
                <a:gd name="T88" fmla="*/ 4 w 119"/>
                <a:gd name="T89" fmla="*/ 0 h 178"/>
                <a:gd name="T90" fmla="*/ 4 w 119"/>
                <a:gd name="T91" fmla="*/ 0 h 178"/>
                <a:gd name="T92" fmla="*/ 3 w 119"/>
                <a:gd name="T93" fmla="*/ 0 h 178"/>
                <a:gd name="T94" fmla="*/ 1 w 119"/>
                <a:gd name="T95" fmla="*/ 1 h 178"/>
                <a:gd name="T96" fmla="*/ 1 w 119"/>
                <a:gd name="T97" fmla="*/ 1 h 178"/>
                <a:gd name="T98" fmla="*/ 1 w 119"/>
                <a:gd name="T99" fmla="*/ 1 h 17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9" h="178">
                  <a:moveTo>
                    <a:pt x="1" y="1"/>
                  </a:moveTo>
                  <a:lnTo>
                    <a:pt x="0" y="14"/>
                  </a:lnTo>
                  <a:lnTo>
                    <a:pt x="1" y="27"/>
                  </a:lnTo>
                  <a:lnTo>
                    <a:pt x="4" y="40"/>
                  </a:lnTo>
                  <a:lnTo>
                    <a:pt x="9" y="54"/>
                  </a:lnTo>
                  <a:lnTo>
                    <a:pt x="14" y="66"/>
                  </a:lnTo>
                  <a:lnTo>
                    <a:pt x="21" y="78"/>
                  </a:lnTo>
                  <a:lnTo>
                    <a:pt x="31" y="87"/>
                  </a:lnTo>
                  <a:lnTo>
                    <a:pt x="42" y="94"/>
                  </a:lnTo>
                  <a:lnTo>
                    <a:pt x="49" y="99"/>
                  </a:lnTo>
                  <a:lnTo>
                    <a:pt x="55" y="103"/>
                  </a:lnTo>
                  <a:lnTo>
                    <a:pt x="63" y="107"/>
                  </a:lnTo>
                  <a:lnTo>
                    <a:pt x="69" y="112"/>
                  </a:lnTo>
                  <a:lnTo>
                    <a:pt x="74" y="117"/>
                  </a:lnTo>
                  <a:lnTo>
                    <a:pt x="81" y="122"/>
                  </a:lnTo>
                  <a:lnTo>
                    <a:pt x="86" y="128"/>
                  </a:lnTo>
                  <a:lnTo>
                    <a:pt x="91" y="136"/>
                  </a:lnTo>
                  <a:lnTo>
                    <a:pt x="97" y="147"/>
                  </a:lnTo>
                  <a:lnTo>
                    <a:pt x="102" y="157"/>
                  </a:lnTo>
                  <a:lnTo>
                    <a:pt x="107" y="168"/>
                  </a:lnTo>
                  <a:lnTo>
                    <a:pt x="113" y="178"/>
                  </a:lnTo>
                  <a:lnTo>
                    <a:pt x="114" y="178"/>
                  </a:lnTo>
                  <a:lnTo>
                    <a:pt x="117" y="177"/>
                  </a:lnTo>
                  <a:lnTo>
                    <a:pt x="118" y="176"/>
                  </a:lnTo>
                  <a:lnTo>
                    <a:pt x="119" y="173"/>
                  </a:lnTo>
                  <a:lnTo>
                    <a:pt x="117" y="163"/>
                  </a:lnTo>
                  <a:lnTo>
                    <a:pt x="113" y="153"/>
                  </a:lnTo>
                  <a:lnTo>
                    <a:pt x="109" y="143"/>
                  </a:lnTo>
                  <a:lnTo>
                    <a:pt x="106" y="134"/>
                  </a:lnTo>
                  <a:lnTo>
                    <a:pt x="101" y="124"/>
                  </a:lnTo>
                  <a:lnTo>
                    <a:pt x="96" y="115"/>
                  </a:lnTo>
                  <a:lnTo>
                    <a:pt x="89" y="108"/>
                  </a:lnTo>
                  <a:lnTo>
                    <a:pt x="82" y="100"/>
                  </a:lnTo>
                  <a:lnTo>
                    <a:pt x="77" y="97"/>
                  </a:lnTo>
                  <a:lnTo>
                    <a:pt x="70" y="93"/>
                  </a:lnTo>
                  <a:lnTo>
                    <a:pt x="65" y="89"/>
                  </a:lnTo>
                  <a:lnTo>
                    <a:pt x="59" y="85"/>
                  </a:lnTo>
                  <a:lnTo>
                    <a:pt x="53" y="83"/>
                  </a:lnTo>
                  <a:lnTo>
                    <a:pt x="48" y="79"/>
                  </a:lnTo>
                  <a:lnTo>
                    <a:pt x="42" y="75"/>
                  </a:lnTo>
                  <a:lnTo>
                    <a:pt x="37" y="71"/>
                  </a:lnTo>
                  <a:lnTo>
                    <a:pt x="23" y="56"/>
                  </a:lnTo>
                  <a:lnTo>
                    <a:pt x="11" y="39"/>
                  </a:lnTo>
                  <a:lnTo>
                    <a:pt x="5" y="21"/>
                  </a:lnTo>
                  <a:lnTo>
                    <a:pt x="4" y="0"/>
                  </a:lnTo>
                  <a:lnTo>
                    <a:pt x="3" y="0"/>
                  </a:ln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83" name="Freeform 94"/>
            <p:cNvSpPr>
              <a:spLocks/>
            </p:cNvSpPr>
            <p:nvPr/>
          </p:nvSpPr>
          <p:spPr bwMode="auto">
            <a:xfrm flipH="1">
              <a:off x="2052" y="2379"/>
              <a:ext cx="105" cy="102"/>
            </a:xfrm>
            <a:custGeom>
              <a:avLst/>
              <a:gdLst>
                <a:gd name="T0" fmla="*/ 113 w 101"/>
                <a:gd name="T1" fmla="*/ 30 h 98"/>
                <a:gd name="T2" fmla="*/ 105 w 101"/>
                <a:gd name="T3" fmla="*/ 27 h 98"/>
                <a:gd name="T4" fmla="*/ 97 w 101"/>
                <a:gd name="T5" fmla="*/ 23 h 98"/>
                <a:gd name="T6" fmla="*/ 87 w 101"/>
                <a:gd name="T7" fmla="*/ 20 h 98"/>
                <a:gd name="T8" fmla="*/ 81 w 101"/>
                <a:gd name="T9" fmla="*/ 12 h 98"/>
                <a:gd name="T10" fmla="*/ 77 w 101"/>
                <a:gd name="T11" fmla="*/ 8 h 98"/>
                <a:gd name="T12" fmla="*/ 73 w 101"/>
                <a:gd name="T13" fmla="*/ 4 h 98"/>
                <a:gd name="T14" fmla="*/ 68 w 101"/>
                <a:gd name="T15" fmla="*/ 1 h 98"/>
                <a:gd name="T16" fmla="*/ 62 w 101"/>
                <a:gd name="T17" fmla="*/ 0 h 98"/>
                <a:gd name="T18" fmla="*/ 59 w 101"/>
                <a:gd name="T19" fmla="*/ 0 h 98"/>
                <a:gd name="T20" fmla="*/ 57 w 101"/>
                <a:gd name="T21" fmla="*/ 1 h 98"/>
                <a:gd name="T22" fmla="*/ 54 w 101"/>
                <a:gd name="T23" fmla="*/ 3 h 98"/>
                <a:gd name="T24" fmla="*/ 52 w 101"/>
                <a:gd name="T25" fmla="*/ 4 h 98"/>
                <a:gd name="T26" fmla="*/ 48 w 101"/>
                <a:gd name="T27" fmla="*/ 6 h 98"/>
                <a:gd name="T28" fmla="*/ 42 w 101"/>
                <a:gd name="T29" fmla="*/ 9 h 98"/>
                <a:gd name="T30" fmla="*/ 35 w 101"/>
                <a:gd name="T31" fmla="*/ 12 h 98"/>
                <a:gd name="T32" fmla="*/ 31 w 101"/>
                <a:gd name="T33" fmla="*/ 17 h 98"/>
                <a:gd name="T34" fmla="*/ 23 w 101"/>
                <a:gd name="T35" fmla="*/ 25 h 98"/>
                <a:gd name="T36" fmla="*/ 16 w 101"/>
                <a:gd name="T37" fmla="*/ 33 h 98"/>
                <a:gd name="T38" fmla="*/ 5 w 101"/>
                <a:gd name="T39" fmla="*/ 48 h 98"/>
                <a:gd name="T40" fmla="*/ 0 w 101"/>
                <a:gd name="T41" fmla="*/ 58 h 98"/>
                <a:gd name="T42" fmla="*/ 2 w 101"/>
                <a:gd name="T43" fmla="*/ 63 h 98"/>
                <a:gd name="T44" fmla="*/ 5 w 101"/>
                <a:gd name="T45" fmla="*/ 69 h 98"/>
                <a:gd name="T46" fmla="*/ 9 w 101"/>
                <a:gd name="T47" fmla="*/ 73 h 98"/>
                <a:gd name="T48" fmla="*/ 16 w 101"/>
                <a:gd name="T49" fmla="*/ 76 h 98"/>
                <a:gd name="T50" fmla="*/ 23 w 101"/>
                <a:gd name="T51" fmla="*/ 82 h 98"/>
                <a:gd name="T52" fmla="*/ 31 w 101"/>
                <a:gd name="T53" fmla="*/ 91 h 98"/>
                <a:gd name="T54" fmla="*/ 37 w 101"/>
                <a:gd name="T55" fmla="*/ 101 h 98"/>
                <a:gd name="T56" fmla="*/ 45 w 101"/>
                <a:gd name="T57" fmla="*/ 110 h 98"/>
                <a:gd name="T58" fmla="*/ 46 w 101"/>
                <a:gd name="T59" fmla="*/ 110 h 98"/>
                <a:gd name="T60" fmla="*/ 48 w 101"/>
                <a:gd name="T61" fmla="*/ 109 h 98"/>
                <a:gd name="T62" fmla="*/ 49 w 101"/>
                <a:gd name="T63" fmla="*/ 108 h 98"/>
                <a:gd name="T64" fmla="*/ 50 w 101"/>
                <a:gd name="T65" fmla="*/ 107 h 98"/>
                <a:gd name="T66" fmla="*/ 48 w 101"/>
                <a:gd name="T67" fmla="*/ 95 h 98"/>
                <a:gd name="T68" fmla="*/ 44 w 101"/>
                <a:gd name="T69" fmla="*/ 85 h 98"/>
                <a:gd name="T70" fmla="*/ 35 w 101"/>
                <a:gd name="T71" fmla="*/ 77 h 98"/>
                <a:gd name="T72" fmla="*/ 27 w 101"/>
                <a:gd name="T73" fmla="*/ 71 h 98"/>
                <a:gd name="T74" fmla="*/ 21 w 101"/>
                <a:gd name="T75" fmla="*/ 63 h 98"/>
                <a:gd name="T76" fmla="*/ 17 w 101"/>
                <a:gd name="T77" fmla="*/ 57 h 98"/>
                <a:gd name="T78" fmla="*/ 17 w 101"/>
                <a:gd name="T79" fmla="*/ 50 h 98"/>
                <a:gd name="T80" fmla="*/ 22 w 101"/>
                <a:gd name="T81" fmla="*/ 43 h 98"/>
                <a:gd name="T82" fmla="*/ 26 w 101"/>
                <a:gd name="T83" fmla="*/ 36 h 98"/>
                <a:gd name="T84" fmla="*/ 30 w 101"/>
                <a:gd name="T85" fmla="*/ 31 h 98"/>
                <a:gd name="T86" fmla="*/ 33 w 101"/>
                <a:gd name="T87" fmla="*/ 27 h 98"/>
                <a:gd name="T88" fmla="*/ 37 w 101"/>
                <a:gd name="T89" fmla="*/ 22 h 98"/>
                <a:gd name="T90" fmla="*/ 44 w 101"/>
                <a:gd name="T91" fmla="*/ 18 h 98"/>
                <a:gd name="T92" fmla="*/ 50 w 101"/>
                <a:gd name="T93" fmla="*/ 12 h 98"/>
                <a:gd name="T94" fmla="*/ 57 w 101"/>
                <a:gd name="T95" fmla="*/ 9 h 98"/>
                <a:gd name="T96" fmla="*/ 62 w 101"/>
                <a:gd name="T97" fmla="*/ 8 h 98"/>
                <a:gd name="T98" fmla="*/ 68 w 101"/>
                <a:gd name="T99" fmla="*/ 12 h 98"/>
                <a:gd name="T100" fmla="*/ 73 w 101"/>
                <a:gd name="T101" fmla="*/ 17 h 98"/>
                <a:gd name="T102" fmla="*/ 78 w 101"/>
                <a:gd name="T103" fmla="*/ 21 h 98"/>
                <a:gd name="T104" fmla="*/ 83 w 101"/>
                <a:gd name="T105" fmla="*/ 23 h 98"/>
                <a:gd name="T106" fmla="*/ 88 w 101"/>
                <a:gd name="T107" fmla="*/ 26 h 98"/>
                <a:gd name="T108" fmla="*/ 98 w 101"/>
                <a:gd name="T109" fmla="*/ 27 h 98"/>
                <a:gd name="T110" fmla="*/ 105 w 101"/>
                <a:gd name="T111" fmla="*/ 30 h 98"/>
                <a:gd name="T112" fmla="*/ 112 w 101"/>
                <a:gd name="T113" fmla="*/ 31 h 98"/>
                <a:gd name="T114" fmla="*/ 112 w 101"/>
                <a:gd name="T115" fmla="*/ 31 h 98"/>
                <a:gd name="T116" fmla="*/ 113 w 101"/>
                <a:gd name="T117" fmla="*/ 30 h 98"/>
                <a:gd name="T118" fmla="*/ 113 w 101"/>
                <a:gd name="T119" fmla="*/ 30 h 98"/>
                <a:gd name="T120" fmla="*/ 113 w 101"/>
                <a:gd name="T121" fmla="*/ 30 h 98"/>
                <a:gd name="T122" fmla="*/ 113 w 101"/>
                <a:gd name="T123" fmla="*/ 30 h 9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1" h="98">
                  <a:moveTo>
                    <a:pt x="101" y="27"/>
                  </a:moveTo>
                  <a:lnTo>
                    <a:pt x="93" y="24"/>
                  </a:lnTo>
                  <a:lnTo>
                    <a:pt x="86" y="20"/>
                  </a:lnTo>
                  <a:lnTo>
                    <a:pt x="78" y="17"/>
                  </a:lnTo>
                  <a:lnTo>
                    <a:pt x="72" y="12"/>
                  </a:lnTo>
                  <a:lnTo>
                    <a:pt x="68" y="8"/>
                  </a:lnTo>
                  <a:lnTo>
                    <a:pt x="64" y="4"/>
                  </a:lnTo>
                  <a:lnTo>
                    <a:pt x="61" y="1"/>
                  </a:lnTo>
                  <a:lnTo>
                    <a:pt x="56" y="0"/>
                  </a:lnTo>
                  <a:lnTo>
                    <a:pt x="53" y="0"/>
                  </a:lnTo>
                  <a:lnTo>
                    <a:pt x="51" y="1"/>
                  </a:lnTo>
                  <a:lnTo>
                    <a:pt x="48" y="3"/>
                  </a:lnTo>
                  <a:lnTo>
                    <a:pt x="46" y="4"/>
                  </a:lnTo>
                  <a:lnTo>
                    <a:pt x="42" y="6"/>
                  </a:lnTo>
                  <a:lnTo>
                    <a:pt x="37" y="9"/>
                  </a:lnTo>
                  <a:lnTo>
                    <a:pt x="32" y="12"/>
                  </a:lnTo>
                  <a:lnTo>
                    <a:pt x="28" y="14"/>
                  </a:lnTo>
                  <a:lnTo>
                    <a:pt x="20" y="22"/>
                  </a:lnTo>
                  <a:lnTo>
                    <a:pt x="13" y="30"/>
                  </a:lnTo>
                  <a:lnTo>
                    <a:pt x="5" y="42"/>
                  </a:lnTo>
                  <a:lnTo>
                    <a:pt x="0" y="52"/>
                  </a:lnTo>
                  <a:lnTo>
                    <a:pt x="2" y="57"/>
                  </a:lnTo>
                  <a:lnTo>
                    <a:pt x="5" y="61"/>
                  </a:lnTo>
                  <a:lnTo>
                    <a:pt x="9" y="64"/>
                  </a:lnTo>
                  <a:lnTo>
                    <a:pt x="13" y="67"/>
                  </a:lnTo>
                  <a:lnTo>
                    <a:pt x="20" y="73"/>
                  </a:lnTo>
                  <a:lnTo>
                    <a:pt x="28" y="81"/>
                  </a:lnTo>
                  <a:lnTo>
                    <a:pt x="34" y="89"/>
                  </a:lnTo>
                  <a:lnTo>
                    <a:pt x="39" y="98"/>
                  </a:lnTo>
                  <a:lnTo>
                    <a:pt x="40" y="98"/>
                  </a:lnTo>
                  <a:lnTo>
                    <a:pt x="42" y="97"/>
                  </a:lnTo>
                  <a:lnTo>
                    <a:pt x="43" y="96"/>
                  </a:lnTo>
                  <a:lnTo>
                    <a:pt x="44" y="95"/>
                  </a:lnTo>
                  <a:lnTo>
                    <a:pt x="42" y="84"/>
                  </a:lnTo>
                  <a:lnTo>
                    <a:pt x="38" y="76"/>
                  </a:lnTo>
                  <a:lnTo>
                    <a:pt x="32" y="68"/>
                  </a:lnTo>
                  <a:lnTo>
                    <a:pt x="24" y="62"/>
                  </a:lnTo>
                  <a:lnTo>
                    <a:pt x="18" y="57"/>
                  </a:lnTo>
                  <a:lnTo>
                    <a:pt x="14" y="51"/>
                  </a:lnTo>
                  <a:lnTo>
                    <a:pt x="14" y="44"/>
                  </a:lnTo>
                  <a:lnTo>
                    <a:pt x="19" y="37"/>
                  </a:lnTo>
                  <a:lnTo>
                    <a:pt x="23" y="33"/>
                  </a:lnTo>
                  <a:lnTo>
                    <a:pt x="27" y="28"/>
                  </a:lnTo>
                  <a:lnTo>
                    <a:pt x="30" y="24"/>
                  </a:lnTo>
                  <a:lnTo>
                    <a:pt x="34" y="19"/>
                  </a:lnTo>
                  <a:lnTo>
                    <a:pt x="38" y="15"/>
                  </a:lnTo>
                  <a:lnTo>
                    <a:pt x="44" y="12"/>
                  </a:lnTo>
                  <a:lnTo>
                    <a:pt x="51" y="9"/>
                  </a:lnTo>
                  <a:lnTo>
                    <a:pt x="56" y="8"/>
                  </a:lnTo>
                  <a:lnTo>
                    <a:pt x="61" y="12"/>
                  </a:lnTo>
                  <a:lnTo>
                    <a:pt x="64" y="14"/>
                  </a:lnTo>
                  <a:lnTo>
                    <a:pt x="69" y="18"/>
                  </a:lnTo>
                  <a:lnTo>
                    <a:pt x="74" y="20"/>
                  </a:lnTo>
                  <a:lnTo>
                    <a:pt x="79" y="23"/>
                  </a:lnTo>
                  <a:lnTo>
                    <a:pt x="87" y="24"/>
                  </a:lnTo>
                  <a:lnTo>
                    <a:pt x="93" y="27"/>
                  </a:lnTo>
                  <a:lnTo>
                    <a:pt x="100" y="28"/>
                  </a:lnTo>
                  <a:lnTo>
                    <a:pt x="101"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84" name="Freeform 95"/>
            <p:cNvSpPr>
              <a:spLocks/>
            </p:cNvSpPr>
            <p:nvPr/>
          </p:nvSpPr>
          <p:spPr bwMode="auto">
            <a:xfrm flipH="1">
              <a:off x="1949" y="2417"/>
              <a:ext cx="169" cy="115"/>
            </a:xfrm>
            <a:custGeom>
              <a:avLst/>
              <a:gdLst>
                <a:gd name="T0" fmla="*/ 0 w 162"/>
                <a:gd name="T1" fmla="*/ 2 h 110"/>
                <a:gd name="T2" fmla="*/ 2 w 162"/>
                <a:gd name="T3" fmla="*/ 8 h 110"/>
                <a:gd name="T4" fmla="*/ 8 w 162"/>
                <a:gd name="T5" fmla="*/ 18 h 110"/>
                <a:gd name="T6" fmla="*/ 16 w 162"/>
                <a:gd name="T7" fmla="*/ 23 h 110"/>
                <a:gd name="T8" fmla="*/ 21 w 162"/>
                <a:gd name="T9" fmla="*/ 28 h 110"/>
                <a:gd name="T10" fmla="*/ 29 w 162"/>
                <a:gd name="T11" fmla="*/ 45 h 110"/>
                <a:gd name="T12" fmla="*/ 37 w 162"/>
                <a:gd name="T13" fmla="*/ 62 h 110"/>
                <a:gd name="T14" fmla="*/ 44 w 162"/>
                <a:gd name="T15" fmla="*/ 79 h 110"/>
                <a:gd name="T16" fmla="*/ 52 w 162"/>
                <a:gd name="T17" fmla="*/ 96 h 110"/>
                <a:gd name="T18" fmla="*/ 58 w 162"/>
                <a:gd name="T19" fmla="*/ 102 h 110"/>
                <a:gd name="T20" fmla="*/ 65 w 162"/>
                <a:gd name="T21" fmla="*/ 107 h 110"/>
                <a:gd name="T22" fmla="*/ 73 w 162"/>
                <a:gd name="T23" fmla="*/ 114 h 110"/>
                <a:gd name="T24" fmla="*/ 79 w 162"/>
                <a:gd name="T25" fmla="*/ 117 h 110"/>
                <a:gd name="T26" fmla="*/ 89 w 162"/>
                <a:gd name="T27" fmla="*/ 120 h 110"/>
                <a:gd name="T28" fmla="*/ 97 w 162"/>
                <a:gd name="T29" fmla="*/ 122 h 110"/>
                <a:gd name="T30" fmla="*/ 105 w 162"/>
                <a:gd name="T31" fmla="*/ 123 h 110"/>
                <a:gd name="T32" fmla="*/ 115 w 162"/>
                <a:gd name="T33" fmla="*/ 124 h 110"/>
                <a:gd name="T34" fmla="*/ 117 w 162"/>
                <a:gd name="T35" fmla="*/ 124 h 110"/>
                <a:gd name="T36" fmla="*/ 122 w 162"/>
                <a:gd name="T37" fmla="*/ 123 h 110"/>
                <a:gd name="T38" fmla="*/ 124 w 162"/>
                <a:gd name="T39" fmla="*/ 122 h 110"/>
                <a:gd name="T40" fmla="*/ 127 w 162"/>
                <a:gd name="T41" fmla="*/ 120 h 110"/>
                <a:gd name="T42" fmla="*/ 134 w 162"/>
                <a:gd name="T43" fmla="*/ 118 h 110"/>
                <a:gd name="T44" fmla="*/ 141 w 162"/>
                <a:gd name="T45" fmla="*/ 117 h 110"/>
                <a:gd name="T46" fmla="*/ 147 w 162"/>
                <a:gd name="T47" fmla="*/ 117 h 110"/>
                <a:gd name="T48" fmla="*/ 153 w 162"/>
                <a:gd name="T49" fmla="*/ 117 h 110"/>
                <a:gd name="T50" fmla="*/ 159 w 162"/>
                <a:gd name="T51" fmla="*/ 118 h 110"/>
                <a:gd name="T52" fmla="*/ 165 w 162"/>
                <a:gd name="T53" fmla="*/ 119 h 110"/>
                <a:gd name="T54" fmla="*/ 170 w 162"/>
                <a:gd name="T55" fmla="*/ 122 h 110"/>
                <a:gd name="T56" fmla="*/ 177 w 162"/>
                <a:gd name="T57" fmla="*/ 125 h 110"/>
                <a:gd name="T58" fmla="*/ 179 w 162"/>
                <a:gd name="T59" fmla="*/ 125 h 110"/>
                <a:gd name="T60" fmla="*/ 183 w 162"/>
                <a:gd name="T61" fmla="*/ 123 h 110"/>
                <a:gd name="T62" fmla="*/ 184 w 162"/>
                <a:gd name="T63" fmla="*/ 119 h 110"/>
                <a:gd name="T64" fmla="*/ 184 w 162"/>
                <a:gd name="T65" fmla="*/ 115 h 110"/>
                <a:gd name="T66" fmla="*/ 178 w 162"/>
                <a:gd name="T67" fmla="*/ 104 h 110"/>
                <a:gd name="T68" fmla="*/ 172 w 162"/>
                <a:gd name="T69" fmla="*/ 97 h 110"/>
                <a:gd name="T70" fmla="*/ 161 w 162"/>
                <a:gd name="T71" fmla="*/ 95 h 110"/>
                <a:gd name="T72" fmla="*/ 150 w 162"/>
                <a:gd name="T73" fmla="*/ 96 h 110"/>
                <a:gd name="T74" fmla="*/ 140 w 162"/>
                <a:gd name="T75" fmla="*/ 98 h 110"/>
                <a:gd name="T76" fmla="*/ 131 w 162"/>
                <a:gd name="T77" fmla="*/ 101 h 110"/>
                <a:gd name="T78" fmla="*/ 123 w 162"/>
                <a:gd name="T79" fmla="*/ 104 h 110"/>
                <a:gd name="T80" fmla="*/ 115 w 162"/>
                <a:gd name="T81" fmla="*/ 106 h 110"/>
                <a:gd name="T82" fmla="*/ 105 w 162"/>
                <a:gd name="T83" fmla="*/ 107 h 110"/>
                <a:gd name="T84" fmla="*/ 97 w 162"/>
                <a:gd name="T85" fmla="*/ 107 h 110"/>
                <a:gd name="T86" fmla="*/ 87 w 162"/>
                <a:gd name="T87" fmla="*/ 104 h 110"/>
                <a:gd name="T88" fmla="*/ 77 w 162"/>
                <a:gd name="T89" fmla="*/ 100 h 110"/>
                <a:gd name="T90" fmla="*/ 68 w 162"/>
                <a:gd name="T91" fmla="*/ 93 h 110"/>
                <a:gd name="T92" fmla="*/ 59 w 162"/>
                <a:gd name="T93" fmla="*/ 86 h 110"/>
                <a:gd name="T94" fmla="*/ 52 w 162"/>
                <a:gd name="T95" fmla="*/ 77 h 110"/>
                <a:gd name="T96" fmla="*/ 49 w 162"/>
                <a:gd name="T97" fmla="*/ 68 h 110"/>
                <a:gd name="T98" fmla="*/ 44 w 162"/>
                <a:gd name="T99" fmla="*/ 56 h 110"/>
                <a:gd name="T100" fmla="*/ 39 w 162"/>
                <a:gd name="T101" fmla="*/ 47 h 110"/>
                <a:gd name="T102" fmla="*/ 33 w 162"/>
                <a:gd name="T103" fmla="*/ 37 h 110"/>
                <a:gd name="T104" fmla="*/ 28 w 162"/>
                <a:gd name="T105" fmla="*/ 27 h 110"/>
                <a:gd name="T106" fmla="*/ 22 w 162"/>
                <a:gd name="T107" fmla="*/ 20 h 110"/>
                <a:gd name="T108" fmla="*/ 16 w 162"/>
                <a:gd name="T109" fmla="*/ 15 h 110"/>
                <a:gd name="T110" fmla="*/ 6 w 162"/>
                <a:gd name="T111" fmla="*/ 7 h 110"/>
                <a:gd name="T112" fmla="*/ 1 w 162"/>
                <a:gd name="T113" fmla="*/ 0 h 110"/>
                <a:gd name="T114" fmla="*/ 1 w 162"/>
                <a:gd name="T115" fmla="*/ 0 h 110"/>
                <a:gd name="T116" fmla="*/ 1 w 162"/>
                <a:gd name="T117" fmla="*/ 0 h 110"/>
                <a:gd name="T118" fmla="*/ 0 w 162"/>
                <a:gd name="T119" fmla="*/ 1 h 110"/>
                <a:gd name="T120" fmla="*/ 0 w 162"/>
                <a:gd name="T121" fmla="*/ 2 h 110"/>
                <a:gd name="T122" fmla="*/ 0 w 162"/>
                <a:gd name="T123" fmla="*/ 2 h 1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2" h="110">
                  <a:moveTo>
                    <a:pt x="0" y="2"/>
                  </a:moveTo>
                  <a:lnTo>
                    <a:pt x="2" y="8"/>
                  </a:lnTo>
                  <a:lnTo>
                    <a:pt x="8" y="15"/>
                  </a:lnTo>
                  <a:lnTo>
                    <a:pt x="13" y="20"/>
                  </a:lnTo>
                  <a:lnTo>
                    <a:pt x="18" y="25"/>
                  </a:lnTo>
                  <a:lnTo>
                    <a:pt x="26" y="39"/>
                  </a:lnTo>
                  <a:lnTo>
                    <a:pt x="33" y="54"/>
                  </a:lnTo>
                  <a:lnTo>
                    <a:pt x="38" y="70"/>
                  </a:lnTo>
                  <a:lnTo>
                    <a:pt x="46" y="84"/>
                  </a:lnTo>
                  <a:lnTo>
                    <a:pt x="52" y="90"/>
                  </a:lnTo>
                  <a:lnTo>
                    <a:pt x="57" y="94"/>
                  </a:lnTo>
                  <a:lnTo>
                    <a:pt x="64" y="99"/>
                  </a:lnTo>
                  <a:lnTo>
                    <a:pt x="70" y="102"/>
                  </a:lnTo>
                  <a:lnTo>
                    <a:pt x="78" y="105"/>
                  </a:lnTo>
                  <a:lnTo>
                    <a:pt x="85" y="107"/>
                  </a:lnTo>
                  <a:lnTo>
                    <a:pt x="93" y="108"/>
                  </a:lnTo>
                  <a:lnTo>
                    <a:pt x="101" y="109"/>
                  </a:lnTo>
                  <a:lnTo>
                    <a:pt x="103" y="109"/>
                  </a:lnTo>
                  <a:lnTo>
                    <a:pt x="107" y="108"/>
                  </a:lnTo>
                  <a:lnTo>
                    <a:pt x="109" y="107"/>
                  </a:lnTo>
                  <a:lnTo>
                    <a:pt x="112" y="105"/>
                  </a:lnTo>
                  <a:lnTo>
                    <a:pt x="118" y="103"/>
                  </a:lnTo>
                  <a:lnTo>
                    <a:pt x="124" y="102"/>
                  </a:lnTo>
                  <a:lnTo>
                    <a:pt x="129" y="102"/>
                  </a:lnTo>
                  <a:lnTo>
                    <a:pt x="135" y="102"/>
                  </a:lnTo>
                  <a:lnTo>
                    <a:pt x="140" y="103"/>
                  </a:lnTo>
                  <a:lnTo>
                    <a:pt x="145" y="104"/>
                  </a:lnTo>
                  <a:lnTo>
                    <a:pt x="150" y="107"/>
                  </a:lnTo>
                  <a:lnTo>
                    <a:pt x="156" y="110"/>
                  </a:lnTo>
                  <a:lnTo>
                    <a:pt x="158" y="110"/>
                  </a:lnTo>
                  <a:lnTo>
                    <a:pt x="161" y="108"/>
                  </a:lnTo>
                  <a:lnTo>
                    <a:pt x="162" y="104"/>
                  </a:lnTo>
                  <a:lnTo>
                    <a:pt x="162" y="100"/>
                  </a:lnTo>
                  <a:lnTo>
                    <a:pt x="157" y="91"/>
                  </a:lnTo>
                  <a:lnTo>
                    <a:pt x="151" y="85"/>
                  </a:lnTo>
                  <a:lnTo>
                    <a:pt x="142" y="83"/>
                  </a:lnTo>
                  <a:lnTo>
                    <a:pt x="132" y="84"/>
                  </a:lnTo>
                  <a:lnTo>
                    <a:pt x="123" y="86"/>
                  </a:lnTo>
                  <a:lnTo>
                    <a:pt x="116" y="89"/>
                  </a:lnTo>
                  <a:lnTo>
                    <a:pt x="108" y="91"/>
                  </a:lnTo>
                  <a:lnTo>
                    <a:pt x="101" y="93"/>
                  </a:lnTo>
                  <a:lnTo>
                    <a:pt x="93" y="94"/>
                  </a:lnTo>
                  <a:lnTo>
                    <a:pt x="85" y="94"/>
                  </a:lnTo>
                  <a:lnTo>
                    <a:pt x="77" y="91"/>
                  </a:lnTo>
                  <a:lnTo>
                    <a:pt x="68" y="88"/>
                  </a:lnTo>
                  <a:lnTo>
                    <a:pt x="59" y="81"/>
                  </a:lnTo>
                  <a:lnTo>
                    <a:pt x="53" y="75"/>
                  </a:lnTo>
                  <a:lnTo>
                    <a:pt x="46" y="68"/>
                  </a:lnTo>
                  <a:lnTo>
                    <a:pt x="43" y="59"/>
                  </a:lnTo>
                  <a:lnTo>
                    <a:pt x="38" y="50"/>
                  </a:lnTo>
                  <a:lnTo>
                    <a:pt x="34" y="41"/>
                  </a:lnTo>
                  <a:lnTo>
                    <a:pt x="30" y="32"/>
                  </a:lnTo>
                  <a:lnTo>
                    <a:pt x="25" y="24"/>
                  </a:lnTo>
                  <a:lnTo>
                    <a:pt x="19" y="17"/>
                  </a:lnTo>
                  <a:lnTo>
                    <a:pt x="13" y="12"/>
                  </a:lnTo>
                  <a:lnTo>
                    <a:pt x="6" y="7"/>
                  </a:lnTo>
                  <a:lnTo>
                    <a:pt x="1" y="0"/>
                  </a:lnTo>
                  <a:lnTo>
                    <a:pt x="0" y="1"/>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85" name="Freeform 96"/>
            <p:cNvSpPr>
              <a:spLocks/>
            </p:cNvSpPr>
            <p:nvPr/>
          </p:nvSpPr>
          <p:spPr bwMode="auto">
            <a:xfrm flipH="1">
              <a:off x="2089" y="2460"/>
              <a:ext cx="32" cy="28"/>
            </a:xfrm>
            <a:custGeom>
              <a:avLst/>
              <a:gdLst>
                <a:gd name="T0" fmla="*/ 2 w 31"/>
                <a:gd name="T1" fmla="*/ 26 h 27"/>
                <a:gd name="T2" fmla="*/ 7 w 31"/>
                <a:gd name="T3" fmla="*/ 28 h 27"/>
                <a:gd name="T4" fmla="*/ 12 w 31"/>
                <a:gd name="T5" fmla="*/ 30 h 27"/>
                <a:gd name="T6" fmla="*/ 19 w 31"/>
                <a:gd name="T7" fmla="*/ 30 h 27"/>
                <a:gd name="T8" fmla="*/ 24 w 31"/>
                <a:gd name="T9" fmla="*/ 28 h 27"/>
                <a:gd name="T10" fmla="*/ 29 w 31"/>
                <a:gd name="T11" fmla="*/ 25 h 27"/>
                <a:gd name="T12" fmla="*/ 31 w 31"/>
                <a:gd name="T13" fmla="*/ 21 h 27"/>
                <a:gd name="T14" fmla="*/ 34 w 31"/>
                <a:gd name="T15" fmla="*/ 11 h 27"/>
                <a:gd name="T16" fmla="*/ 34 w 31"/>
                <a:gd name="T17" fmla="*/ 6 h 27"/>
                <a:gd name="T18" fmla="*/ 32 w 31"/>
                <a:gd name="T19" fmla="*/ 4 h 27"/>
                <a:gd name="T20" fmla="*/ 31 w 31"/>
                <a:gd name="T21" fmla="*/ 1 h 27"/>
                <a:gd name="T22" fmla="*/ 29 w 31"/>
                <a:gd name="T23" fmla="*/ 0 h 27"/>
                <a:gd name="T24" fmla="*/ 27 w 31"/>
                <a:gd name="T25" fmla="*/ 1 h 27"/>
                <a:gd name="T26" fmla="*/ 26 w 31"/>
                <a:gd name="T27" fmla="*/ 3 h 27"/>
                <a:gd name="T28" fmla="*/ 25 w 31"/>
                <a:gd name="T29" fmla="*/ 4 h 27"/>
                <a:gd name="T30" fmla="*/ 25 w 31"/>
                <a:gd name="T31" fmla="*/ 6 h 27"/>
                <a:gd name="T32" fmla="*/ 24 w 31"/>
                <a:gd name="T33" fmla="*/ 8 h 27"/>
                <a:gd name="T34" fmla="*/ 22 w 31"/>
                <a:gd name="T35" fmla="*/ 9 h 27"/>
                <a:gd name="T36" fmla="*/ 22 w 31"/>
                <a:gd name="T37" fmla="*/ 11 h 27"/>
                <a:gd name="T38" fmla="*/ 21 w 31"/>
                <a:gd name="T39" fmla="*/ 13 h 27"/>
                <a:gd name="T40" fmla="*/ 20 w 31"/>
                <a:gd name="T41" fmla="*/ 18 h 27"/>
                <a:gd name="T42" fmla="*/ 13 w 31"/>
                <a:gd name="T43" fmla="*/ 21 h 27"/>
                <a:gd name="T44" fmla="*/ 9 w 31"/>
                <a:gd name="T45" fmla="*/ 22 h 27"/>
                <a:gd name="T46" fmla="*/ 5 w 31"/>
                <a:gd name="T47" fmla="*/ 22 h 27"/>
                <a:gd name="T48" fmla="*/ 0 w 31"/>
                <a:gd name="T49" fmla="*/ 22 h 27"/>
                <a:gd name="T50" fmla="*/ 0 w 31"/>
                <a:gd name="T51" fmla="*/ 22 h 27"/>
                <a:gd name="T52" fmla="*/ 0 w 31"/>
                <a:gd name="T53" fmla="*/ 23 h 27"/>
                <a:gd name="T54" fmla="*/ 0 w 31"/>
                <a:gd name="T55" fmla="*/ 25 h 27"/>
                <a:gd name="T56" fmla="*/ 2 w 31"/>
                <a:gd name="T57" fmla="*/ 26 h 27"/>
                <a:gd name="T58" fmla="*/ 2 w 31"/>
                <a:gd name="T59" fmla="*/ 26 h 2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1" h="27">
                  <a:moveTo>
                    <a:pt x="2" y="23"/>
                  </a:moveTo>
                  <a:lnTo>
                    <a:pt x="7" y="25"/>
                  </a:lnTo>
                  <a:lnTo>
                    <a:pt x="12" y="27"/>
                  </a:lnTo>
                  <a:lnTo>
                    <a:pt x="16" y="27"/>
                  </a:lnTo>
                  <a:lnTo>
                    <a:pt x="21" y="25"/>
                  </a:lnTo>
                  <a:lnTo>
                    <a:pt x="26" y="22"/>
                  </a:lnTo>
                  <a:lnTo>
                    <a:pt x="28" y="18"/>
                  </a:lnTo>
                  <a:lnTo>
                    <a:pt x="31" y="11"/>
                  </a:lnTo>
                  <a:lnTo>
                    <a:pt x="31" y="6"/>
                  </a:lnTo>
                  <a:lnTo>
                    <a:pt x="29" y="4"/>
                  </a:lnTo>
                  <a:lnTo>
                    <a:pt x="28" y="1"/>
                  </a:lnTo>
                  <a:lnTo>
                    <a:pt x="26" y="0"/>
                  </a:lnTo>
                  <a:lnTo>
                    <a:pt x="24" y="1"/>
                  </a:lnTo>
                  <a:lnTo>
                    <a:pt x="23" y="3"/>
                  </a:lnTo>
                  <a:lnTo>
                    <a:pt x="22" y="4"/>
                  </a:lnTo>
                  <a:lnTo>
                    <a:pt x="22" y="6"/>
                  </a:lnTo>
                  <a:lnTo>
                    <a:pt x="21" y="8"/>
                  </a:lnTo>
                  <a:lnTo>
                    <a:pt x="19" y="9"/>
                  </a:lnTo>
                  <a:lnTo>
                    <a:pt x="19" y="11"/>
                  </a:lnTo>
                  <a:lnTo>
                    <a:pt x="18" y="13"/>
                  </a:lnTo>
                  <a:lnTo>
                    <a:pt x="17" y="15"/>
                  </a:lnTo>
                  <a:lnTo>
                    <a:pt x="13" y="18"/>
                  </a:lnTo>
                  <a:lnTo>
                    <a:pt x="9" y="19"/>
                  </a:lnTo>
                  <a:lnTo>
                    <a:pt x="5" y="19"/>
                  </a:lnTo>
                  <a:lnTo>
                    <a:pt x="0" y="19"/>
                  </a:lnTo>
                  <a:lnTo>
                    <a:pt x="0" y="20"/>
                  </a:lnTo>
                  <a:lnTo>
                    <a:pt x="0" y="22"/>
                  </a:lnTo>
                  <a:lnTo>
                    <a:pt x="2"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86" name="Freeform 97"/>
            <p:cNvSpPr>
              <a:spLocks/>
            </p:cNvSpPr>
            <p:nvPr/>
          </p:nvSpPr>
          <p:spPr bwMode="auto">
            <a:xfrm flipH="1">
              <a:off x="2037" y="2397"/>
              <a:ext cx="35" cy="16"/>
            </a:xfrm>
            <a:custGeom>
              <a:avLst/>
              <a:gdLst>
                <a:gd name="T0" fmla="*/ 33 w 34"/>
                <a:gd name="T1" fmla="*/ 0 h 15"/>
                <a:gd name="T2" fmla="*/ 32 w 34"/>
                <a:gd name="T3" fmla="*/ 12 h 15"/>
                <a:gd name="T4" fmla="*/ 24 w 34"/>
                <a:gd name="T5" fmla="*/ 14 h 15"/>
                <a:gd name="T6" fmla="*/ 10 w 34"/>
                <a:gd name="T7" fmla="*/ 13 h 15"/>
                <a:gd name="T8" fmla="*/ 1 w 34"/>
                <a:gd name="T9" fmla="*/ 6 h 15"/>
                <a:gd name="T10" fmla="*/ 0 w 34"/>
                <a:gd name="T11" fmla="*/ 6 h 15"/>
                <a:gd name="T12" fmla="*/ 0 w 34"/>
                <a:gd name="T13" fmla="*/ 6 h 15"/>
                <a:gd name="T14" fmla="*/ 0 w 34"/>
                <a:gd name="T15" fmla="*/ 7 h 15"/>
                <a:gd name="T16" fmla="*/ 1 w 34"/>
                <a:gd name="T17" fmla="*/ 7 h 15"/>
                <a:gd name="T18" fmla="*/ 6 w 34"/>
                <a:gd name="T19" fmla="*/ 13 h 15"/>
                <a:gd name="T20" fmla="*/ 11 w 34"/>
                <a:gd name="T21" fmla="*/ 15 h 15"/>
                <a:gd name="T22" fmla="*/ 21 w 34"/>
                <a:gd name="T23" fmla="*/ 17 h 15"/>
                <a:gd name="T24" fmla="*/ 27 w 34"/>
                <a:gd name="T25" fmla="*/ 18 h 15"/>
                <a:gd name="T26" fmla="*/ 32 w 34"/>
                <a:gd name="T27" fmla="*/ 17 h 15"/>
                <a:gd name="T28" fmla="*/ 36 w 34"/>
                <a:gd name="T29" fmla="*/ 15 h 15"/>
                <a:gd name="T30" fmla="*/ 37 w 34"/>
                <a:gd name="T31" fmla="*/ 7 h 15"/>
                <a:gd name="T32" fmla="*/ 36 w 34"/>
                <a:gd name="T33" fmla="*/ 1 h 15"/>
                <a:gd name="T34" fmla="*/ 36 w 34"/>
                <a:gd name="T35" fmla="*/ 0 h 15"/>
                <a:gd name="T36" fmla="*/ 34 w 34"/>
                <a:gd name="T37" fmla="*/ 0 h 15"/>
                <a:gd name="T38" fmla="*/ 33 w 34"/>
                <a:gd name="T39" fmla="*/ 0 h 15"/>
                <a:gd name="T40" fmla="*/ 33 w 34"/>
                <a:gd name="T41" fmla="*/ 0 h 15"/>
                <a:gd name="T42" fmla="*/ 33 w 34"/>
                <a:gd name="T43" fmla="*/ 0 h 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15">
                  <a:moveTo>
                    <a:pt x="30" y="0"/>
                  </a:moveTo>
                  <a:lnTo>
                    <a:pt x="29" y="9"/>
                  </a:lnTo>
                  <a:lnTo>
                    <a:pt x="21" y="11"/>
                  </a:lnTo>
                  <a:lnTo>
                    <a:pt x="10" y="10"/>
                  </a:lnTo>
                  <a:lnTo>
                    <a:pt x="1" y="6"/>
                  </a:lnTo>
                  <a:lnTo>
                    <a:pt x="0" y="6"/>
                  </a:lnTo>
                  <a:lnTo>
                    <a:pt x="0" y="7"/>
                  </a:lnTo>
                  <a:lnTo>
                    <a:pt x="1" y="7"/>
                  </a:lnTo>
                  <a:lnTo>
                    <a:pt x="6" y="10"/>
                  </a:lnTo>
                  <a:lnTo>
                    <a:pt x="11" y="12"/>
                  </a:lnTo>
                  <a:lnTo>
                    <a:pt x="18" y="14"/>
                  </a:lnTo>
                  <a:lnTo>
                    <a:pt x="24" y="15"/>
                  </a:lnTo>
                  <a:lnTo>
                    <a:pt x="29" y="14"/>
                  </a:lnTo>
                  <a:lnTo>
                    <a:pt x="33" y="12"/>
                  </a:lnTo>
                  <a:lnTo>
                    <a:pt x="34" y="7"/>
                  </a:lnTo>
                  <a:lnTo>
                    <a:pt x="33" y="1"/>
                  </a:lnTo>
                  <a:lnTo>
                    <a:pt x="33" y="0"/>
                  </a:lnTo>
                  <a:lnTo>
                    <a:pt x="31" y="0"/>
                  </a:lnTo>
                  <a:lnTo>
                    <a:pt x="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87" name="Freeform 98"/>
            <p:cNvSpPr>
              <a:spLocks/>
            </p:cNvSpPr>
            <p:nvPr/>
          </p:nvSpPr>
          <p:spPr bwMode="auto">
            <a:xfrm flipH="1">
              <a:off x="2091" y="2301"/>
              <a:ext cx="93" cy="118"/>
            </a:xfrm>
            <a:custGeom>
              <a:avLst/>
              <a:gdLst>
                <a:gd name="T0" fmla="*/ 99 w 90"/>
                <a:gd name="T1" fmla="*/ 0 h 114"/>
                <a:gd name="T2" fmla="*/ 87 w 90"/>
                <a:gd name="T3" fmla="*/ 2 h 114"/>
                <a:gd name="T4" fmla="*/ 71 w 90"/>
                <a:gd name="T5" fmla="*/ 5 h 114"/>
                <a:gd name="T6" fmla="*/ 57 w 90"/>
                <a:gd name="T7" fmla="*/ 7 h 114"/>
                <a:gd name="T8" fmla="*/ 42 w 90"/>
                <a:gd name="T9" fmla="*/ 10 h 114"/>
                <a:gd name="T10" fmla="*/ 29 w 90"/>
                <a:gd name="T11" fmla="*/ 14 h 114"/>
                <a:gd name="T12" fmla="*/ 18 w 90"/>
                <a:gd name="T13" fmla="*/ 22 h 114"/>
                <a:gd name="T14" fmla="*/ 6 w 90"/>
                <a:gd name="T15" fmla="*/ 30 h 114"/>
                <a:gd name="T16" fmla="*/ 0 w 90"/>
                <a:gd name="T17" fmla="*/ 42 h 114"/>
                <a:gd name="T18" fmla="*/ 0 w 90"/>
                <a:gd name="T19" fmla="*/ 50 h 114"/>
                <a:gd name="T20" fmla="*/ 0 w 90"/>
                <a:gd name="T21" fmla="*/ 56 h 114"/>
                <a:gd name="T22" fmla="*/ 2 w 90"/>
                <a:gd name="T23" fmla="*/ 61 h 114"/>
                <a:gd name="T24" fmla="*/ 4 w 90"/>
                <a:gd name="T25" fmla="*/ 65 h 114"/>
                <a:gd name="T26" fmla="*/ 10 w 90"/>
                <a:gd name="T27" fmla="*/ 82 h 114"/>
                <a:gd name="T28" fmla="*/ 20 w 90"/>
                <a:gd name="T29" fmla="*/ 94 h 114"/>
                <a:gd name="T30" fmla="*/ 28 w 90"/>
                <a:gd name="T31" fmla="*/ 110 h 114"/>
                <a:gd name="T32" fmla="*/ 34 w 90"/>
                <a:gd name="T33" fmla="*/ 125 h 114"/>
                <a:gd name="T34" fmla="*/ 36 w 90"/>
                <a:gd name="T35" fmla="*/ 126 h 114"/>
                <a:gd name="T36" fmla="*/ 37 w 90"/>
                <a:gd name="T37" fmla="*/ 126 h 114"/>
                <a:gd name="T38" fmla="*/ 38 w 90"/>
                <a:gd name="T39" fmla="*/ 124 h 114"/>
                <a:gd name="T40" fmla="*/ 38 w 90"/>
                <a:gd name="T41" fmla="*/ 121 h 114"/>
                <a:gd name="T42" fmla="*/ 33 w 90"/>
                <a:gd name="T43" fmla="*/ 109 h 114"/>
                <a:gd name="T44" fmla="*/ 27 w 90"/>
                <a:gd name="T45" fmla="*/ 96 h 114"/>
                <a:gd name="T46" fmla="*/ 18 w 90"/>
                <a:gd name="T47" fmla="*/ 83 h 114"/>
                <a:gd name="T48" fmla="*/ 9 w 90"/>
                <a:gd name="T49" fmla="*/ 67 h 114"/>
                <a:gd name="T50" fmla="*/ 4 w 90"/>
                <a:gd name="T51" fmla="*/ 56 h 114"/>
                <a:gd name="T52" fmla="*/ 5 w 90"/>
                <a:gd name="T53" fmla="*/ 43 h 114"/>
                <a:gd name="T54" fmla="*/ 11 w 90"/>
                <a:gd name="T55" fmla="*/ 33 h 114"/>
                <a:gd name="T56" fmla="*/ 28 w 90"/>
                <a:gd name="T57" fmla="*/ 25 h 114"/>
                <a:gd name="T58" fmla="*/ 37 w 90"/>
                <a:gd name="T59" fmla="*/ 23 h 114"/>
                <a:gd name="T60" fmla="*/ 44 w 90"/>
                <a:gd name="T61" fmla="*/ 22 h 114"/>
                <a:gd name="T62" fmla="*/ 56 w 90"/>
                <a:gd name="T63" fmla="*/ 20 h 114"/>
                <a:gd name="T64" fmla="*/ 65 w 90"/>
                <a:gd name="T65" fmla="*/ 18 h 114"/>
                <a:gd name="T66" fmla="*/ 72 w 90"/>
                <a:gd name="T67" fmla="*/ 14 h 114"/>
                <a:gd name="T68" fmla="*/ 84 w 90"/>
                <a:gd name="T69" fmla="*/ 10 h 114"/>
                <a:gd name="T70" fmla="*/ 92 w 90"/>
                <a:gd name="T71" fmla="*/ 7 h 114"/>
                <a:gd name="T72" fmla="*/ 99 w 90"/>
                <a:gd name="T73" fmla="*/ 2 h 114"/>
                <a:gd name="T74" fmla="*/ 99 w 90"/>
                <a:gd name="T75" fmla="*/ 2 h 114"/>
                <a:gd name="T76" fmla="*/ 99 w 90"/>
                <a:gd name="T77" fmla="*/ 1 h 114"/>
                <a:gd name="T78" fmla="*/ 99 w 90"/>
                <a:gd name="T79" fmla="*/ 0 h 114"/>
                <a:gd name="T80" fmla="*/ 99 w 90"/>
                <a:gd name="T81" fmla="*/ 0 h 114"/>
                <a:gd name="T82" fmla="*/ 99 w 90"/>
                <a:gd name="T83" fmla="*/ 0 h 1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0" h="114">
                  <a:moveTo>
                    <a:pt x="90" y="0"/>
                  </a:moveTo>
                  <a:lnTo>
                    <a:pt x="78" y="2"/>
                  </a:lnTo>
                  <a:lnTo>
                    <a:pt x="65" y="5"/>
                  </a:lnTo>
                  <a:lnTo>
                    <a:pt x="51" y="7"/>
                  </a:lnTo>
                  <a:lnTo>
                    <a:pt x="39" y="10"/>
                  </a:lnTo>
                  <a:lnTo>
                    <a:pt x="26" y="14"/>
                  </a:lnTo>
                  <a:lnTo>
                    <a:pt x="15" y="19"/>
                  </a:lnTo>
                  <a:lnTo>
                    <a:pt x="6" y="27"/>
                  </a:lnTo>
                  <a:lnTo>
                    <a:pt x="0" y="39"/>
                  </a:lnTo>
                  <a:lnTo>
                    <a:pt x="0" y="44"/>
                  </a:lnTo>
                  <a:lnTo>
                    <a:pt x="0" y="50"/>
                  </a:lnTo>
                  <a:lnTo>
                    <a:pt x="2" y="55"/>
                  </a:lnTo>
                  <a:lnTo>
                    <a:pt x="4" y="59"/>
                  </a:lnTo>
                  <a:lnTo>
                    <a:pt x="10" y="73"/>
                  </a:lnTo>
                  <a:lnTo>
                    <a:pt x="17" y="85"/>
                  </a:lnTo>
                  <a:lnTo>
                    <a:pt x="25" y="99"/>
                  </a:lnTo>
                  <a:lnTo>
                    <a:pt x="31" y="113"/>
                  </a:lnTo>
                  <a:lnTo>
                    <a:pt x="33" y="114"/>
                  </a:lnTo>
                  <a:lnTo>
                    <a:pt x="34" y="114"/>
                  </a:lnTo>
                  <a:lnTo>
                    <a:pt x="35" y="112"/>
                  </a:lnTo>
                  <a:lnTo>
                    <a:pt x="35" y="109"/>
                  </a:lnTo>
                  <a:lnTo>
                    <a:pt x="30" y="98"/>
                  </a:lnTo>
                  <a:lnTo>
                    <a:pt x="24" y="87"/>
                  </a:lnTo>
                  <a:lnTo>
                    <a:pt x="15" y="74"/>
                  </a:lnTo>
                  <a:lnTo>
                    <a:pt x="9" y="61"/>
                  </a:lnTo>
                  <a:lnTo>
                    <a:pt x="4" y="50"/>
                  </a:lnTo>
                  <a:lnTo>
                    <a:pt x="5" y="40"/>
                  </a:lnTo>
                  <a:lnTo>
                    <a:pt x="11" y="30"/>
                  </a:lnTo>
                  <a:lnTo>
                    <a:pt x="25" y="22"/>
                  </a:lnTo>
                  <a:lnTo>
                    <a:pt x="34" y="20"/>
                  </a:lnTo>
                  <a:lnTo>
                    <a:pt x="41" y="19"/>
                  </a:lnTo>
                  <a:lnTo>
                    <a:pt x="50" y="17"/>
                  </a:lnTo>
                  <a:lnTo>
                    <a:pt x="59" y="15"/>
                  </a:lnTo>
                  <a:lnTo>
                    <a:pt x="66" y="14"/>
                  </a:lnTo>
                  <a:lnTo>
                    <a:pt x="75" y="10"/>
                  </a:lnTo>
                  <a:lnTo>
                    <a:pt x="83" y="7"/>
                  </a:lnTo>
                  <a:lnTo>
                    <a:pt x="90" y="2"/>
                  </a:lnTo>
                  <a:lnTo>
                    <a:pt x="90" y="1"/>
                  </a:lnTo>
                  <a:lnTo>
                    <a:pt x="9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88" name="Freeform 99"/>
            <p:cNvSpPr>
              <a:spLocks/>
            </p:cNvSpPr>
            <p:nvPr/>
          </p:nvSpPr>
          <p:spPr bwMode="auto">
            <a:xfrm flipH="1">
              <a:off x="2113" y="2343"/>
              <a:ext cx="35" cy="51"/>
            </a:xfrm>
            <a:custGeom>
              <a:avLst/>
              <a:gdLst>
                <a:gd name="T0" fmla="*/ 0 w 34"/>
                <a:gd name="T1" fmla="*/ 2 h 49"/>
                <a:gd name="T2" fmla="*/ 13 w 34"/>
                <a:gd name="T3" fmla="*/ 10 h 49"/>
                <a:gd name="T4" fmla="*/ 23 w 34"/>
                <a:gd name="T5" fmla="*/ 25 h 49"/>
                <a:gd name="T6" fmla="*/ 27 w 34"/>
                <a:gd name="T7" fmla="*/ 37 h 49"/>
                <a:gd name="T8" fmla="*/ 29 w 34"/>
                <a:gd name="T9" fmla="*/ 55 h 49"/>
                <a:gd name="T10" fmla="*/ 31 w 34"/>
                <a:gd name="T11" fmla="*/ 55 h 49"/>
                <a:gd name="T12" fmla="*/ 33 w 34"/>
                <a:gd name="T13" fmla="*/ 55 h 49"/>
                <a:gd name="T14" fmla="*/ 34 w 34"/>
                <a:gd name="T15" fmla="*/ 55 h 49"/>
                <a:gd name="T16" fmla="*/ 36 w 34"/>
                <a:gd name="T17" fmla="*/ 54 h 49"/>
                <a:gd name="T18" fmla="*/ 37 w 34"/>
                <a:gd name="T19" fmla="*/ 35 h 49"/>
                <a:gd name="T20" fmla="*/ 32 w 34"/>
                <a:gd name="T21" fmla="*/ 21 h 49"/>
                <a:gd name="T22" fmla="*/ 21 w 34"/>
                <a:gd name="T23" fmla="*/ 8 h 49"/>
                <a:gd name="T24" fmla="*/ 4 w 34"/>
                <a:gd name="T25" fmla="*/ 0 h 49"/>
                <a:gd name="T26" fmla="*/ 3 w 34"/>
                <a:gd name="T27" fmla="*/ 0 h 49"/>
                <a:gd name="T28" fmla="*/ 1 w 34"/>
                <a:gd name="T29" fmla="*/ 0 h 49"/>
                <a:gd name="T30" fmla="*/ 0 w 34"/>
                <a:gd name="T31" fmla="*/ 2 h 49"/>
                <a:gd name="T32" fmla="*/ 0 w 34"/>
                <a:gd name="T33" fmla="*/ 2 h 49"/>
                <a:gd name="T34" fmla="*/ 0 w 34"/>
                <a:gd name="T35" fmla="*/ 2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 h="49">
                  <a:moveTo>
                    <a:pt x="0" y="2"/>
                  </a:moveTo>
                  <a:lnTo>
                    <a:pt x="13" y="10"/>
                  </a:lnTo>
                  <a:lnTo>
                    <a:pt x="20" y="22"/>
                  </a:lnTo>
                  <a:lnTo>
                    <a:pt x="24" y="34"/>
                  </a:lnTo>
                  <a:lnTo>
                    <a:pt x="26" y="49"/>
                  </a:lnTo>
                  <a:lnTo>
                    <a:pt x="28" y="49"/>
                  </a:lnTo>
                  <a:lnTo>
                    <a:pt x="30" y="49"/>
                  </a:lnTo>
                  <a:lnTo>
                    <a:pt x="31" y="49"/>
                  </a:lnTo>
                  <a:lnTo>
                    <a:pt x="33" y="48"/>
                  </a:lnTo>
                  <a:lnTo>
                    <a:pt x="34" y="32"/>
                  </a:lnTo>
                  <a:lnTo>
                    <a:pt x="29" y="18"/>
                  </a:lnTo>
                  <a:lnTo>
                    <a:pt x="18" y="8"/>
                  </a:lnTo>
                  <a:lnTo>
                    <a:pt x="4" y="0"/>
                  </a:lnTo>
                  <a:lnTo>
                    <a:pt x="3" y="0"/>
                  </a:lnTo>
                  <a:lnTo>
                    <a:pt x="1"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89" name="Freeform 100"/>
            <p:cNvSpPr>
              <a:spLocks/>
            </p:cNvSpPr>
            <p:nvPr/>
          </p:nvSpPr>
          <p:spPr bwMode="auto">
            <a:xfrm flipH="1">
              <a:off x="2124" y="2359"/>
              <a:ext cx="79" cy="104"/>
            </a:xfrm>
            <a:custGeom>
              <a:avLst/>
              <a:gdLst>
                <a:gd name="T0" fmla="*/ 20 w 76"/>
                <a:gd name="T1" fmla="*/ 0 h 100"/>
                <a:gd name="T2" fmla="*/ 17 w 76"/>
                <a:gd name="T3" fmla="*/ 10 h 100"/>
                <a:gd name="T4" fmla="*/ 9 w 76"/>
                <a:gd name="T5" fmla="*/ 22 h 100"/>
                <a:gd name="T6" fmla="*/ 4 w 76"/>
                <a:gd name="T7" fmla="*/ 32 h 100"/>
                <a:gd name="T8" fmla="*/ 0 w 76"/>
                <a:gd name="T9" fmla="*/ 45 h 100"/>
                <a:gd name="T10" fmla="*/ 0 w 76"/>
                <a:gd name="T11" fmla="*/ 53 h 100"/>
                <a:gd name="T12" fmla="*/ 3 w 76"/>
                <a:gd name="T13" fmla="*/ 59 h 100"/>
                <a:gd name="T14" fmla="*/ 7 w 76"/>
                <a:gd name="T15" fmla="*/ 64 h 100"/>
                <a:gd name="T16" fmla="*/ 12 w 76"/>
                <a:gd name="T17" fmla="*/ 72 h 100"/>
                <a:gd name="T18" fmla="*/ 23 w 76"/>
                <a:gd name="T19" fmla="*/ 81 h 100"/>
                <a:gd name="T20" fmla="*/ 32 w 76"/>
                <a:gd name="T21" fmla="*/ 89 h 100"/>
                <a:gd name="T22" fmla="*/ 45 w 76"/>
                <a:gd name="T23" fmla="*/ 98 h 100"/>
                <a:gd name="T24" fmla="*/ 54 w 76"/>
                <a:gd name="T25" fmla="*/ 105 h 100"/>
                <a:gd name="T26" fmla="*/ 60 w 76"/>
                <a:gd name="T27" fmla="*/ 109 h 100"/>
                <a:gd name="T28" fmla="*/ 68 w 76"/>
                <a:gd name="T29" fmla="*/ 112 h 100"/>
                <a:gd name="T30" fmla="*/ 76 w 76"/>
                <a:gd name="T31" fmla="*/ 112 h 100"/>
                <a:gd name="T32" fmla="*/ 83 w 76"/>
                <a:gd name="T33" fmla="*/ 112 h 100"/>
                <a:gd name="T34" fmla="*/ 85 w 76"/>
                <a:gd name="T35" fmla="*/ 110 h 100"/>
                <a:gd name="T36" fmla="*/ 83 w 76"/>
                <a:gd name="T37" fmla="*/ 109 h 100"/>
                <a:gd name="T38" fmla="*/ 81 w 76"/>
                <a:gd name="T39" fmla="*/ 107 h 100"/>
                <a:gd name="T40" fmla="*/ 80 w 76"/>
                <a:gd name="T41" fmla="*/ 107 h 100"/>
                <a:gd name="T42" fmla="*/ 71 w 76"/>
                <a:gd name="T43" fmla="*/ 105 h 100"/>
                <a:gd name="T44" fmla="*/ 62 w 76"/>
                <a:gd name="T45" fmla="*/ 103 h 100"/>
                <a:gd name="T46" fmla="*/ 54 w 76"/>
                <a:gd name="T47" fmla="*/ 98 h 100"/>
                <a:gd name="T48" fmla="*/ 46 w 76"/>
                <a:gd name="T49" fmla="*/ 92 h 100"/>
                <a:gd name="T50" fmla="*/ 37 w 76"/>
                <a:gd name="T51" fmla="*/ 85 h 100"/>
                <a:gd name="T52" fmla="*/ 31 w 76"/>
                <a:gd name="T53" fmla="*/ 80 h 100"/>
                <a:gd name="T54" fmla="*/ 25 w 76"/>
                <a:gd name="T55" fmla="*/ 73 h 100"/>
                <a:gd name="T56" fmla="*/ 20 w 76"/>
                <a:gd name="T57" fmla="*/ 66 h 100"/>
                <a:gd name="T58" fmla="*/ 12 w 76"/>
                <a:gd name="T59" fmla="*/ 58 h 100"/>
                <a:gd name="T60" fmla="*/ 10 w 76"/>
                <a:gd name="T61" fmla="*/ 50 h 100"/>
                <a:gd name="T62" fmla="*/ 12 w 76"/>
                <a:gd name="T63" fmla="*/ 42 h 100"/>
                <a:gd name="T64" fmla="*/ 17 w 76"/>
                <a:gd name="T65" fmla="*/ 31 h 100"/>
                <a:gd name="T66" fmla="*/ 20 w 76"/>
                <a:gd name="T67" fmla="*/ 23 h 100"/>
                <a:gd name="T68" fmla="*/ 21 w 76"/>
                <a:gd name="T69" fmla="*/ 17 h 100"/>
                <a:gd name="T70" fmla="*/ 23 w 76"/>
                <a:gd name="T71" fmla="*/ 9 h 100"/>
                <a:gd name="T72" fmla="*/ 23 w 76"/>
                <a:gd name="T73" fmla="*/ 2 h 100"/>
                <a:gd name="T74" fmla="*/ 23 w 76"/>
                <a:gd name="T75" fmla="*/ 0 h 100"/>
                <a:gd name="T76" fmla="*/ 22 w 76"/>
                <a:gd name="T77" fmla="*/ 0 h 100"/>
                <a:gd name="T78" fmla="*/ 20 w 76"/>
                <a:gd name="T79" fmla="*/ 0 h 100"/>
                <a:gd name="T80" fmla="*/ 20 w 76"/>
                <a:gd name="T81" fmla="*/ 0 h 100"/>
                <a:gd name="T82" fmla="*/ 20 w 76"/>
                <a:gd name="T83" fmla="*/ 0 h 1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6" h="100">
                  <a:moveTo>
                    <a:pt x="17" y="0"/>
                  </a:moveTo>
                  <a:lnTo>
                    <a:pt x="14" y="10"/>
                  </a:lnTo>
                  <a:lnTo>
                    <a:pt x="9" y="19"/>
                  </a:lnTo>
                  <a:lnTo>
                    <a:pt x="4" y="29"/>
                  </a:lnTo>
                  <a:lnTo>
                    <a:pt x="0" y="39"/>
                  </a:lnTo>
                  <a:lnTo>
                    <a:pt x="0" y="47"/>
                  </a:lnTo>
                  <a:lnTo>
                    <a:pt x="3" y="53"/>
                  </a:lnTo>
                  <a:lnTo>
                    <a:pt x="7" y="58"/>
                  </a:lnTo>
                  <a:lnTo>
                    <a:pt x="12" y="63"/>
                  </a:lnTo>
                  <a:lnTo>
                    <a:pt x="20" y="72"/>
                  </a:lnTo>
                  <a:lnTo>
                    <a:pt x="29" y="80"/>
                  </a:lnTo>
                  <a:lnTo>
                    <a:pt x="39" y="87"/>
                  </a:lnTo>
                  <a:lnTo>
                    <a:pt x="48" y="93"/>
                  </a:lnTo>
                  <a:lnTo>
                    <a:pt x="54" y="97"/>
                  </a:lnTo>
                  <a:lnTo>
                    <a:pt x="61" y="100"/>
                  </a:lnTo>
                  <a:lnTo>
                    <a:pt x="67" y="100"/>
                  </a:lnTo>
                  <a:lnTo>
                    <a:pt x="74" y="100"/>
                  </a:lnTo>
                  <a:lnTo>
                    <a:pt x="76" y="98"/>
                  </a:lnTo>
                  <a:lnTo>
                    <a:pt x="74" y="97"/>
                  </a:lnTo>
                  <a:lnTo>
                    <a:pt x="72" y="95"/>
                  </a:lnTo>
                  <a:lnTo>
                    <a:pt x="71" y="95"/>
                  </a:lnTo>
                  <a:lnTo>
                    <a:pt x="63" y="93"/>
                  </a:lnTo>
                  <a:lnTo>
                    <a:pt x="56" y="91"/>
                  </a:lnTo>
                  <a:lnTo>
                    <a:pt x="48" y="87"/>
                  </a:lnTo>
                  <a:lnTo>
                    <a:pt x="40" y="82"/>
                  </a:lnTo>
                  <a:lnTo>
                    <a:pt x="34" y="76"/>
                  </a:lnTo>
                  <a:lnTo>
                    <a:pt x="28" y="71"/>
                  </a:lnTo>
                  <a:lnTo>
                    <a:pt x="22" y="64"/>
                  </a:lnTo>
                  <a:lnTo>
                    <a:pt x="17" y="59"/>
                  </a:lnTo>
                  <a:lnTo>
                    <a:pt x="12" y="52"/>
                  </a:lnTo>
                  <a:lnTo>
                    <a:pt x="10" y="44"/>
                  </a:lnTo>
                  <a:lnTo>
                    <a:pt x="12" y="37"/>
                  </a:lnTo>
                  <a:lnTo>
                    <a:pt x="14" y="28"/>
                  </a:lnTo>
                  <a:lnTo>
                    <a:pt x="17" y="20"/>
                  </a:lnTo>
                  <a:lnTo>
                    <a:pt x="18" y="14"/>
                  </a:lnTo>
                  <a:lnTo>
                    <a:pt x="20" y="9"/>
                  </a:lnTo>
                  <a:lnTo>
                    <a:pt x="20" y="2"/>
                  </a:lnTo>
                  <a:lnTo>
                    <a:pt x="20" y="0"/>
                  </a:lnTo>
                  <a:lnTo>
                    <a:pt x="19" y="0"/>
                  </a:lnTo>
                  <a:lnTo>
                    <a:pt x="1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90" name="Freeform 101"/>
            <p:cNvSpPr>
              <a:spLocks/>
            </p:cNvSpPr>
            <p:nvPr/>
          </p:nvSpPr>
          <p:spPr bwMode="auto">
            <a:xfrm flipH="1">
              <a:off x="2116" y="2422"/>
              <a:ext cx="84" cy="67"/>
            </a:xfrm>
            <a:custGeom>
              <a:avLst/>
              <a:gdLst>
                <a:gd name="T0" fmla="*/ 1 w 81"/>
                <a:gd name="T1" fmla="*/ 0 h 64"/>
                <a:gd name="T2" fmla="*/ 0 w 81"/>
                <a:gd name="T3" fmla="*/ 9 h 64"/>
                <a:gd name="T4" fmla="*/ 0 w 81"/>
                <a:gd name="T5" fmla="*/ 20 h 64"/>
                <a:gd name="T6" fmla="*/ 0 w 81"/>
                <a:gd name="T7" fmla="*/ 29 h 64"/>
                <a:gd name="T8" fmla="*/ 4 w 81"/>
                <a:gd name="T9" fmla="*/ 40 h 64"/>
                <a:gd name="T10" fmla="*/ 9 w 81"/>
                <a:gd name="T11" fmla="*/ 45 h 64"/>
                <a:gd name="T12" fmla="*/ 18 w 81"/>
                <a:gd name="T13" fmla="*/ 48 h 64"/>
                <a:gd name="T14" fmla="*/ 25 w 81"/>
                <a:gd name="T15" fmla="*/ 51 h 64"/>
                <a:gd name="T16" fmla="*/ 32 w 81"/>
                <a:gd name="T17" fmla="*/ 55 h 64"/>
                <a:gd name="T18" fmla="*/ 38 w 81"/>
                <a:gd name="T19" fmla="*/ 61 h 64"/>
                <a:gd name="T20" fmla="*/ 47 w 81"/>
                <a:gd name="T21" fmla="*/ 65 h 64"/>
                <a:gd name="T22" fmla="*/ 54 w 81"/>
                <a:gd name="T23" fmla="*/ 68 h 64"/>
                <a:gd name="T24" fmla="*/ 60 w 81"/>
                <a:gd name="T25" fmla="*/ 72 h 64"/>
                <a:gd name="T26" fmla="*/ 66 w 81"/>
                <a:gd name="T27" fmla="*/ 73 h 64"/>
                <a:gd name="T28" fmla="*/ 74 w 81"/>
                <a:gd name="T29" fmla="*/ 73 h 64"/>
                <a:gd name="T30" fmla="*/ 83 w 81"/>
                <a:gd name="T31" fmla="*/ 70 h 64"/>
                <a:gd name="T32" fmla="*/ 89 w 81"/>
                <a:gd name="T33" fmla="*/ 67 h 64"/>
                <a:gd name="T34" fmla="*/ 90 w 81"/>
                <a:gd name="T35" fmla="*/ 65 h 64"/>
                <a:gd name="T36" fmla="*/ 89 w 81"/>
                <a:gd name="T37" fmla="*/ 65 h 64"/>
                <a:gd name="T38" fmla="*/ 87 w 81"/>
                <a:gd name="T39" fmla="*/ 65 h 64"/>
                <a:gd name="T40" fmla="*/ 85 w 81"/>
                <a:gd name="T41" fmla="*/ 65 h 64"/>
                <a:gd name="T42" fmla="*/ 78 w 81"/>
                <a:gd name="T43" fmla="*/ 67 h 64"/>
                <a:gd name="T44" fmla="*/ 69 w 81"/>
                <a:gd name="T45" fmla="*/ 67 h 64"/>
                <a:gd name="T46" fmla="*/ 64 w 81"/>
                <a:gd name="T47" fmla="*/ 64 h 64"/>
                <a:gd name="T48" fmla="*/ 57 w 81"/>
                <a:gd name="T49" fmla="*/ 61 h 64"/>
                <a:gd name="T50" fmla="*/ 52 w 81"/>
                <a:gd name="T51" fmla="*/ 55 h 64"/>
                <a:gd name="T52" fmla="*/ 47 w 81"/>
                <a:gd name="T53" fmla="*/ 51 h 64"/>
                <a:gd name="T54" fmla="*/ 38 w 81"/>
                <a:gd name="T55" fmla="*/ 48 h 64"/>
                <a:gd name="T56" fmla="*/ 32 w 81"/>
                <a:gd name="T57" fmla="*/ 46 h 64"/>
                <a:gd name="T58" fmla="*/ 25 w 81"/>
                <a:gd name="T59" fmla="*/ 43 h 64"/>
                <a:gd name="T60" fmla="*/ 19 w 81"/>
                <a:gd name="T61" fmla="*/ 41 h 64"/>
                <a:gd name="T62" fmla="*/ 11 w 81"/>
                <a:gd name="T63" fmla="*/ 36 h 64"/>
                <a:gd name="T64" fmla="*/ 7 w 81"/>
                <a:gd name="T65" fmla="*/ 28 h 64"/>
                <a:gd name="T66" fmla="*/ 6 w 81"/>
                <a:gd name="T67" fmla="*/ 22 h 64"/>
                <a:gd name="T68" fmla="*/ 5 w 81"/>
                <a:gd name="T69" fmla="*/ 15 h 64"/>
                <a:gd name="T70" fmla="*/ 4 w 81"/>
                <a:gd name="T71" fmla="*/ 6 h 64"/>
                <a:gd name="T72" fmla="*/ 2 w 81"/>
                <a:gd name="T73" fmla="*/ 0 h 64"/>
                <a:gd name="T74" fmla="*/ 2 w 81"/>
                <a:gd name="T75" fmla="*/ 0 h 64"/>
                <a:gd name="T76" fmla="*/ 2 w 81"/>
                <a:gd name="T77" fmla="*/ 0 h 64"/>
                <a:gd name="T78" fmla="*/ 1 w 81"/>
                <a:gd name="T79" fmla="*/ 0 h 64"/>
                <a:gd name="T80" fmla="*/ 1 w 81"/>
                <a:gd name="T81" fmla="*/ 0 h 64"/>
                <a:gd name="T82" fmla="*/ 1 w 81"/>
                <a:gd name="T83" fmla="*/ 0 h 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81" h="64">
                  <a:moveTo>
                    <a:pt x="1" y="0"/>
                  </a:moveTo>
                  <a:lnTo>
                    <a:pt x="0" y="9"/>
                  </a:lnTo>
                  <a:lnTo>
                    <a:pt x="0" y="17"/>
                  </a:lnTo>
                  <a:lnTo>
                    <a:pt x="0" y="26"/>
                  </a:lnTo>
                  <a:lnTo>
                    <a:pt x="4" y="34"/>
                  </a:lnTo>
                  <a:lnTo>
                    <a:pt x="9" y="39"/>
                  </a:lnTo>
                  <a:lnTo>
                    <a:pt x="15" y="42"/>
                  </a:lnTo>
                  <a:lnTo>
                    <a:pt x="22" y="45"/>
                  </a:lnTo>
                  <a:lnTo>
                    <a:pt x="29" y="49"/>
                  </a:lnTo>
                  <a:lnTo>
                    <a:pt x="35" y="53"/>
                  </a:lnTo>
                  <a:lnTo>
                    <a:pt x="41" y="56"/>
                  </a:lnTo>
                  <a:lnTo>
                    <a:pt x="48" y="59"/>
                  </a:lnTo>
                  <a:lnTo>
                    <a:pt x="54" y="63"/>
                  </a:lnTo>
                  <a:lnTo>
                    <a:pt x="60" y="64"/>
                  </a:lnTo>
                  <a:lnTo>
                    <a:pt x="66" y="64"/>
                  </a:lnTo>
                  <a:lnTo>
                    <a:pt x="74" y="61"/>
                  </a:lnTo>
                  <a:lnTo>
                    <a:pt x="80" y="58"/>
                  </a:lnTo>
                  <a:lnTo>
                    <a:pt x="81" y="56"/>
                  </a:lnTo>
                  <a:lnTo>
                    <a:pt x="80" y="56"/>
                  </a:lnTo>
                  <a:lnTo>
                    <a:pt x="78" y="56"/>
                  </a:lnTo>
                  <a:lnTo>
                    <a:pt x="76" y="56"/>
                  </a:lnTo>
                  <a:lnTo>
                    <a:pt x="69" y="58"/>
                  </a:lnTo>
                  <a:lnTo>
                    <a:pt x="63" y="58"/>
                  </a:lnTo>
                  <a:lnTo>
                    <a:pt x="58" y="55"/>
                  </a:lnTo>
                  <a:lnTo>
                    <a:pt x="51" y="53"/>
                  </a:lnTo>
                  <a:lnTo>
                    <a:pt x="46" y="49"/>
                  </a:lnTo>
                  <a:lnTo>
                    <a:pt x="41" y="45"/>
                  </a:lnTo>
                  <a:lnTo>
                    <a:pt x="35" y="42"/>
                  </a:lnTo>
                  <a:lnTo>
                    <a:pt x="29" y="40"/>
                  </a:lnTo>
                  <a:lnTo>
                    <a:pt x="22" y="37"/>
                  </a:lnTo>
                  <a:lnTo>
                    <a:pt x="16" y="35"/>
                  </a:lnTo>
                  <a:lnTo>
                    <a:pt x="11" y="31"/>
                  </a:lnTo>
                  <a:lnTo>
                    <a:pt x="7" y="25"/>
                  </a:lnTo>
                  <a:lnTo>
                    <a:pt x="6" y="19"/>
                  </a:lnTo>
                  <a:lnTo>
                    <a:pt x="5" y="12"/>
                  </a:lnTo>
                  <a:lnTo>
                    <a:pt x="4" y="6"/>
                  </a:lnTo>
                  <a:lnTo>
                    <a:pt x="2" y="0"/>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91" name="Freeform 102"/>
            <p:cNvSpPr>
              <a:spLocks/>
            </p:cNvSpPr>
            <p:nvPr/>
          </p:nvSpPr>
          <p:spPr bwMode="auto">
            <a:xfrm flipH="1">
              <a:off x="2022" y="2484"/>
              <a:ext cx="91" cy="52"/>
            </a:xfrm>
            <a:custGeom>
              <a:avLst/>
              <a:gdLst>
                <a:gd name="T0" fmla="*/ 0 w 87"/>
                <a:gd name="T1" fmla="*/ 2 h 50"/>
                <a:gd name="T2" fmla="*/ 9 w 87"/>
                <a:gd name="T3" fmla="*/ 17 h 50"/>
                <a:gd name="T4" fmla="*/ 21 w 87"/>
                <a:gd name="T5" fmla="*/ 27 h 50"/>
                <a:gd name="T6" fmla="*/ 29 w 87"/>
                <a:gd name="T7" fmla="*/ 38 h 50"/>
                <a:gd name="T8" fmla="*/ 42 w 87"/>
                <a:gd name="T9" fmla="*/ 50 h 50"/>
                <a:gd name="T10" fmla="*/ 47 w 87"/>
                <a:gd name="T11" fmla="*/ 52 h 50"/>
                <a:gd name="T12" fmla="*/ 54 w 87"/>
                <a:gd name="T13" fmla="*/ 55 h 50"/>
                <a:gd name="T14" fmla="*/ 62 w 87"/>
                <a:gd name="T15" fmla="*/ 56 h 50"/>
                <a:gd name="T16" fmla="*/ 71 w 87"/>
                <a:gd name="T17" fmla="*/ 56 h 50"/>
                <a:gd name="T18" fmla="*/ 77 w 87"/>
                <a:gd name="T19" fmla="*/ 56 h 50"/>
                <a:gd name="T20" fmla="*/ 85 w 87"/>
                <a:gd name="T21" fmla="*/ 55 h 50"/>
                <a:gd name="T22" fmla="*/ 92 w 87"/>
                <a:gd name="T23" fmla="*/ 55 h 50"/>
                <a:gd name="T24" fmla="*/ 99 w 87"/>
                <a:gd name="T25" fmla="*/ 54 h 50"/>
                <a:gd name="T26" fmla="*/ 99 w 87"/>
                <a:gd name="T27" fmla="*/ 52 h 50"/>
                <a:gd name="T28" fmla="*/ 99 w 87"/>
                <a:gd name="T29" fmla="*/ 50 h 50"/>
                <a:gd name="T30" fmla="*/ 99 w 87"/>
                <a:gd name="T31" fmla="*/ 49 h 50"/>
                <a:gd name="T32" fmla="*/ 98 w 87"/>
                <a:gd name="T33" fmla="*/ 47 h 50"/>
                <a:gd name="T34" fmla="*/ 91 w 87"/>
                <a:gd name="T35" fmla="*/ 47 h 50"/>
                <a:gd name="T36" fmla="*/ 83 w 87"/>
                <a:gd name="T37" fmla="*/ 47 h 50"/>
                <a:gd name="T38" fmla="*/ 76 w 87"/>
                <a:gd name="T39" fmla="*/ 47 h 50"/>
                <a:gd name="T40" fmla="*/ 69 w 87"/>
                <a:gd name="T41" fmla="*/ 47 h 50"/>
                <a:gd name="T42" fmla="*/ 62 w 87"/>
                <a:gd name="T43" fmla="*/ 47 h 50"/>
                <a:gd name="T44" fmla="*/ 55 w 87"/>
                <a:gd name="T45" fmla="*/ 46 h 50"/>
                <a:gd name="T46" fmla="*/ 49 w 87"/>
                <a:gd name="T47" fmla="*/ 45 h 50"/>
                <a:gd name="T48" fmla="*/ 42 w 87"/>
                <a:gd name="T49" fmla="*/ 40 h 50"/>
                <a:gd name="T50" fmla="*/ 29 w 87"/>
                <a:gd name="T51" fmla="*/ 33 h 50"/>
                <a:gd name="T52" fmla="*/ 19 w 87"/>
                <a:gd name="T53" fmla="*/ 23 h 50"/>
                <a:gd name="T54" fmla="*/ 9 w 87"/>
                <a:gd name="T55" fmla="*/ 10 h 50"/>
                <a:gd name="T56" fmla="*/ 0 w 87"/>
                <a:gd name="T57" fmla="*/ 0 h 50"/>
                <a:gd name="T58" fmla="*/ 0 w 87"/>
                <a:gd name="T59" fmla="*/ 0 h 50"/>
                <a:gd name="T60" fmla="*/ 0 w 87"/>
                <a:gd name="T61" fmla="*/ 1 h 50"/>
                <a:gd name="T62" fmla="*/ 0 w 87"/>
                <a:gd name="T63" fmla="*/ 2 h 50"/>
                <a:gd name="T64" fmla="*/ 0 w 87"/>
                <a:gd name="T65" fmla="*/ 2 h 50"/>
                <a:gd name="T66" fmla="*/ 0 w 87"/>
                <a:gd name="T67" fmla="*/ 2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7" h="50">
                  <a:moveTo>
                    <a:pt x="0" y="2"/>
                  </a:moveTo>
                  <a:lnTo>
                    <a:pt x="9" y="14"/>
                  </a:lnTo>
                  <a:lnTo>
                    <a:pt x="18" y="24"/>
                  </a:lnTo>
                  <a:lnTo>
                    <a:pt x="26" y="35"/>
                  </a:lnTo>
                  <a:lnTo>
                    <a:pt x="36" y="44"/>
                  </a:lnTo>
                  <a:lnTo>
                    <a:pt x="41" y="46"/>
                  </a:lnTo>
                  <a:lnTo>
                    <a:pt x="48" y="49"/>
                  </a:lnTo>
                  <a:lnTo>
                    <a:pt x="54" y="50"/>
                  </a:lnTo>
                  <a:lnTo>
                    <a:pt x="62" y="50"/>
                  </a:lnTo>
                  <a:lnTo>
                    <a:pt x="68" y="50"/>
                  </a:lnTo>
                  <a:lnTo>
                    <a:pt x="74" y="49"/>
                  </a:lnTo>
                  <a:lnTo>
                    <a:pt x="80" y="49"/>
                  </a:lnTo>
                  <a:lnTo>
                    <a:pt x="87" y="48"/>
                  </a:lnTo>
                  <a:lnTo>
                    <a:pt x="87" y="46"/>
                  </a:lnTo>
                  <a:lnTo>
                    <a:pt x="87" y="44"/>
                  </a:lnTo>
                  <a:lnTo>
                    <a:pt x="87" y="43"/>
                  </a:lnTo>
                  <a:lnTo>
                    <a:pt x="86" y="41"/>
                  </a:lnTo>
                  <a:lnTo>
                    <a:pt x="79" y="41"/>
                  </a:lnTo>
                  <a:lnTo>
                    <a:pt x="73" y="41"/>
                  </a:lnTo>
                  <a:lnTo>
                    <a:pt x="67" y="41"/>
                  </a:lnTo>
                  <a:lnTo>
                    <a:pt x="60" y="41"/>
                  </a:lnTo>
                  <a:lnTo>
                    <a:pt x="54" y="41"/>
                  </a:lnTo>
                  <a:lnTo>
                    <a:pt x="49" y="40"/>
                  </a:lnTo>
                  <a:lnTo>
                    <a:pt x="43" y="39"/>
                  </a:lnTo>
                  <a:lnTo>
                    <a:pt x="36" y="36"/>
                  </a:lnTo>
                  <a:lnTo>
                    <a:pt x="26" y="30"/>
                  </a:lnTo>
                  <a:lnTo>
                    <a:pt x="16" y="20"/>
                  </a:lnTo>
                  <a:lnTo>
                    <a:pt x="9" y="10"/>
                  </a:lnTo>
                  <a:lnTo>
                    <a:pt x="0" y="0"/>
                  </a:lnTo>
                  <a:lnTo>
                    <a:pt x="0" y="1"/>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92" name="Freeform 103"/>
            <p:cNvSpPr>
              <a:spLocks/>
            </p:cNvSpPr>
            <p:nvPr/>
          </p:nvSpPr>
          <p:spPr bwMode="auto">
            <a:xfrm flipH="1">
              <a:off x="2068" y="2332"/>
              <a:ext cx="31" cy="55"/>
            </a:xfrm>
            <a:custGeom>
              <a:avLst/>
              <a:gdLst>
                <a:gd name="T0" fmla="*/ 19 w 30"/>
                <a:gd name="T1" fmla="*/ 55 h 53"/>
                <a:gd name="T2" fmla="*/ 8 w 30"/>
                <a:gd name="T3" fmla="*/ 51 h 53"/>
                <a:gd name="T4" fmla="*/ 6 w 30"/>
                <a:gd name="T5" fmla="*/ 46 h 53"/>
                <a:gd name="T6" fmla="*/ 7 w 30"/>
                <a:gd name="T7" fmla="*/ 38 h 53"/>
                <a:gd name="T8" fmla="*/ 10 w 30"/>
                <a:gd name="T9" fmla="*/ 32 h 53"/>
                <a:gd name="T10" fmla="*/ 18 w 30"/>
                <a:gd name="T11" fmla="*/ 27 h 53"/>
                <a:gd name="T12" fmla="*/ 24 w 30"/>
                <a:gd name="T13" fmla="*/ 22 h 53"/>
                <a:gd name="T14" fmla="*/ 29 w 30"/>
                <a:gd name="T15" fmla="*/ 17 h 53"/>
                <a:gd name="T16" fmla="*/ 33 w 30"/>
                <a:gd name="T17" fmla="*/ 10 h 53"/>
                <a:gd name="T18" fmla="*/ 33 w 30"/>
                <a:gd name="T19" fmla="*/ 7 h 53"/>
                <a:gd name="T20" fmla="*/ 33 w 30"/>
                <a:gd name="T21" fmla="*/ 4 h 53"/>
                <a:gd name="T22" fmla="*/ 30 w 30"/>
                <a:gd name="T23" fmla="*/ 1 h 53"/>
                <a:gd name="T24" fmla="*/ 29 w 30"/>
                <a:gd name="T25" fmla="*/ 0 h 53"/>
                <a:gd name="T26" fmla="*/ 20 w 30"/>
                <a:gd name="T27" fmla="*/ 2 h 53"/>
                <a:gd name="T28" fmla="*/ 10 w 30"/>
                <a:gd name="T29" fmla="*/ 10 h 53"/>
                <a:gd name="T30" fmla="*/ 5 w 30"/>
                <a:gd name="T31" fmla="*/ 22 h 53"/>
                <a:gd name="T32" fmla="*/ 1 w 30"/>
                <a:gd name="T33" fmla="*/ 31 h 53"/>
                <a:gd name="T34" fmla="*/ 0 w 30"/>
                <a:gd name="T35" fmla="*/ 39 h 53"/>
                <a:gd name="T36" fmla="*/ 2 w 30"/>
                <a:gd name="T37" fmla="*/ 50 h 53"/>
                <a:gd name="T38" fmla="*/ 7 w 30"/>
                <a:gd name="T39" fmla="*/ 55 h 53"/>
                <a:gd name="T40" fmla="*/ 19 w 30"/>
                <a:gd name="T41" fmla="*/ 59 h 53"/>
                <a:gd name="T42" fmla="*/ 19 w 30"/>
                <a:gd name="T43" fmla="*/ 59 h 53"/>
                <a:gd name="T44" fmla="*/ 19 w 30"/>
                <a:gd name="T45" fmla="*/ 56 h 53"/>
                <a:gd name="T46" fmla="*/ 19 w 30"/>
                <a:gd name="T47" fmla="*/ 55 h 53"/>
                <a:gd name="T48" fmla="*/ 19 w 30"/>
                <a:gd name="T49" fmla="*/ 55 h 53"/>
                <a:gd name="T50" fmla="*/ 19 w 30"/>
                <a:gd name="T51" fmla="*/ 55 h 5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0" h="53">
                  <a:moveTo>
                    <a:pt x="16" y="49"/>
                  </a:moveTo>
                  <a:lnTo>
                    <a:pt x="8" y="45"/>
                  </a:lnTo>
                  <a:lnTo>
                    <a:pt x="6" y="40"/>
                  </a:lnTo>
                  <a:lnTo>
                    <a:pt x="7" y="35"/>
                  </a:lnTo>
                  <a:lnTo>
                    <a:pt x="10" y="29"/>
                  </a:lnTo>
                  <a:lnTo>
                    <a:pt x="15" y="24"/>
                  </a:lnTo>
                  <a:lnTo>
                    <a:pt x="21" y="19"/>
                  </a:lnTo>
                  <a:lnTo>
                    <a:pt x="26" y="14"/>
                  </a:lnTo>
                  <a:lnTo>
                    <a:pt x="30" y="10"/>
                  </a:lnTo>
                  <a:lnTo>
                    <a:pt x="30" y="7"/>
                  </a:lnTo>
                  <a:lnTo>
                    <a:pt x="30" y="4"/>
                  </a:lnTo>
                  <a:lnTo>
                    <a:pt x="27" y="1"/>
                  </a:lnTo>
                  <a:lnTo>
                    <a:pt x="26" y="0"/>
                  </a:lnTo>
                  <a:lnTo>
                    <a:pt x="17" y="2"/>
                  </a:lnTo>
                  <a:lnTo>
                    <a:pt x="10" y="10"/>
                  </a:lnTo>
                  <a:lnTo>
                    <a:pt x="5" y="19"/>
                  </a:lnTo>
                  <a:lnTo>
                    <a:pt x="1" y="28"/>
                  </a:lnTo>
                  <a:lnTo>
                    <a:pt x="0" y="36"/>
                  </a:lnTo>
                  <a:lnTo>
                    <a:pt x="2" y="44"/>
                  </a:lnTo>
                  <a:lnTo>
                    <a:pt x="7" y="49"/>
                  </a:lnTo>
                  <a:lnTo>
                    <a:pt x="16" y="53"/>
                  </a:lnTo>
                  <a:lnTo>
                    <a:pt x="16" y="50"/>
                  </a:lnTo>
                  <a:lnTo>
                    <a:pt x="16"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93" name="Freeform 104"/>
            <p:cNvSpPr>
              <a:spLocks/>
            </p:cNvSpPr>
            <p:nvPr/>
          </p:nvSpPr>
          <p:spPr bwMode="auto">
            <a:xfrm flipH="1">
              <a:off x="2085" y="2343"/>
              <a:ext cx="65" cy="21"/>
            </a:xfrm>
            <a:custGeom>
              <a:avLst/>
              <a:gdLst>
                <a:gd name="T0" fmla="*/ 0 w 62"/>
                <a:gd name="T1" fmla="*/ 2 h 20"/>
                <a:gd name="T2" fmla="*/ 5 w 62"/>
                <a:gd name="T3" fmla="*/ 9 h 20"/>
                <a:gd name="T4" fmla="*/ 15 w 62"/>
                <a:gd name="T5" fmla="*/ 17 h 20"/>
                <a:gd name="T6" fmla="*/ 24 w 62"/>
                <a:gd name="T7" fmla="*/ 21 h 20"/>
                <a:gd name="T8" fmla="*/ 35 w 62"/>
                <a:gd name="T9" fmla="*/ 23 h 20"/>
                <a:gd name="T10" fmla="*/ 45 w 62"/>
                <a:gd name="T11" fmla="*/ 23 h 20"/>
                <a:gd name="T12" fmla="*/ 53 w 62"/>
                <a:gd name="T13" fmla="*/ 21 h 20"/>
                <a:gd name="T14" fmla="*/ 64 w 62"/>
                <a:gd name="T15" fmla="*/ 17 h 20"/>
                <a:gd name="T16" fmla="*/ 71 w 62"/>
                <a:gd name="T17" fmla="*/ 9 h 20"/>
                <a:gd name="T18" fmla="*/ 71 w 62"/>
                <a:gd name="T19" fmla="*/ 8 h 20"/>
                <a:gd name="T20" fmla="*/ 70 w 62"/>
                <a:gd name="T21" fmla="*/ 7 h 20"/>
                <a:gd name="T22" fmla="*/ 68 w 62"/>
                <a:gd name="T23" fmla="*/ 7 h 20"/>
                <a:gd name="T24" fmla="*/ 66 w 62"/>
                <a:gd name="T25" fmla="*/ 7 h 20"/>
                <a:gd name="T26" fmla="*/ 59 w 62"/>
                <a:gd name="T27" fmla="*/ 8 h 20"/>
                <a:gd name="T28" fmla="*/ 51 w 62"/>
                <a:gd name="T29" fmla="*/ 13 h 20"/>
                <a:gd name="T30" fmla="*/ 45 w 62"/>
                <a:gd name="T31" fmla="*/ 16 h 20"/>
                <a:gd name="T32" fmla="*/ 38 w 62"/>
                <a:gd name="T33" fmla="*/ 17 h 20"/>
                <a:gd name="T34" fmla="*/ 26 w 62"/>
                <a:gd name="T35" fmla="*/ 17 h 20"/>
                <a:gd name="T36" fmla="*/ 19 w 62"/>
                <a:gd name="T37" fmla="*/ 13 h 20"/>
                <a:gd name="T38" fmla="*/ 10 w 62"/>
                <a:gd name="T39" fmla="*/ 7 h 20"/>
                <a:gd name="T40" fmla="*/ 3 w 62"/>
                <a:gd name="T41" fmla="*/ 0 h 20"/>
                <a:gd name="T42" fmla="*/ 3 w 62"/>
                <a:gd name="T43" fmla="*/ 0 h 20"/>
                <a:gd name="T44" fmla="*/ 2 w 62"/>
                <a:gd name="T45" fmla="*/ 0 h 20"/>
                <a:gd name="T46" fmla="*/ 0 w 62"/>
                <a:gd name="T47" fmla="*/ 2 h 20"/>
                <a:gd name="T48" fmla="*/ 0 w 62"/>
                <a:gd name="T49" fmla="*/ 2 h 20"/>
                <a:gd name="T50" fmla="*/ 0 w 62"/>
                <a:gd name="T51" fmla="*/ 2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2" h="20">
                  <a:moveTo>
                    <a:pt x="0" y="2"/>
                  </a:moveTo>
                  <a:lnTo>
                    <a:pt x="5" y="9"/>
                  </a:lnTo>
                  <a:lnTo>
                    <a:pt x="12" y="14"/>
                  </a:lnTo>
                  <a:lnTo>
                    <a:pt x="21" y="18"/>
                  </a:lnTo>
                  <a:lnTo>
                    <a:pt x="30" y="20"/>
                  </a:lnTo>
                  <a:lnTo>
                    <a:pt x="39" y="20"/>
                  </a:lnTo>
                  <a:lnTo>
                    <a:pt x="47" y="18"/>
                  </a:lnTo>
                  <a:lnTo>
                    <a:pt x="55" y="14"/>
                  </a:lnTo>
                  <a:lnTo>
                    <a:pt x="62" y="9"/>
                  </a:lnTo>
                  <a:lnTo>
                    <a:pt x="62" y="8"/>
                  </a:lnTo>
                  <a:lnTo>
                    <a:pt x="61" y="7"/>
                  </a:lnTo>
                  <a:lnTo>
                    <a:pt x="59" y="7"/>
                  </a:lnTo>
                  <a:lnTo>
                    <a:pt x="57" y="7"/>
                  </a:lnTo>
                  <a:lnTo>
                    <a:pt x="51" y="8"/>
                  </a:lnTo>
                  <a:lnTo>
                    <a:pt x="45" y="10"/>
                  </a:lnTo>
                  <a:lnTo>
                    <a:pt x="39" y="13"/>
                  </a:lnTo>
                  <a:lnTo>
                    <a:pt x="32" y="14"/>
                  </a:lnTo>
                  <a:lnTo>
                    <a:pt x="23" y="14"/>
                  </a:lnTo>
                  <a:lnTo>
                    <a:pt x="16" y="10"/>
                  </a:lnTo>
                  <a:lnTo>
                    <a:pt x="10" y="7"/>
                  </a:lnTo>
                  <a:lnTo>
                    <a:pt x="3" y="0"/>
                  </a:lnTo>
                  <a:lnTo>
                    <a:pt x="2"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94" name="Freeform 105"/>
            <p:cNvSpPr>
              <a:spLocks/>
            </p:cNvSpPr>
            <p:nvPr/>
          </p:nvSpPr>
          <p:spPr bwMode="auto">
            <a:xfrm flipH="1">
              <a:off x="2094" y="2429"/>
              <a:ext cx="38" cy="19"/>
            </a:xfrm>
            <a:custGeom>
              <a:avLst/>
              <a:gdLst>
                <a:gd name="T0" fmla="*/ 0 w 37"/>
                <a:gd name="T1" fmla="*/ 4 h 19"/>
                <a:gd name="T2" fmla="*/ 3 w 37"/>
                <a:gd name="T3" fmla="*/ 9 h 19"/>
                <a:gd name="T4" fmla="*/ 6 w 37"/>
                <a:gd name="T5" fmla="*/ 13 h 19"/>
                <a:gd name="T6" fmla="*/ 10 w 37"/>
                <a:gd name="T7" fmla="*/ 16 h 19"/>
                <a:gd name="T8" fmla="*/ 14 w 37"/>
                <a:gd name="T9" fmla="*/ 19 h 19"/>
                <a:gd name="T10" fmla="*/ 16 w 37"/>
                <a:gd name="T11" fmla="*/ 19 h 19"/>
                <a:gd name="T12" fmla="*/ 22 w 37"/>
                <a:gd name="T13" fmla="*/ 19 h 19"/>
                <a:gd name="T14" fmla="*/ 23 w 37"/>
                <a:gd name="T15" fmla="*/ 19 h 19"/>
                <a:gd name="T16" fmla="*/ 26 w 37"/>
                <a:gd name="T17" fmla="*/ 18 h 19"/>
                <a:gd name="T18" fmla="*/ 28 w 37"/>
                <a:gd name="T19" fmla="*/ 18 h 19"/>
                <a:gd name="T20" fmla="*/ 32 w 37"/>
                <a:gd name="T21" fmla="*/ 18 h 19"/>
                <a:gd name="T22" fmla="*/ 35 w 37"/>
                <a:gd name="T23" fmla="*/ 16 h 19"/>
                <a:gd name="T24" fmla="*/ 37 w 37"/>
                <a:gd name="T25" fmla="*/ 15 h 19"/>
                <a:gd name="T26" fmla="*/ 38 w 37"/>
                <a:gd name="T27" fmla="*/ 14 h 19"/>
                <a:gd name="T28" fmla="*/ 40 w 37"/>
                <a:gd name="T29" fmla="*/ 10 h 19"/>
                <a:gd name="T30" fmla="*/ 40 w 37"/>
                <a:gd name="T31" fmla="*/ 8 h 19"/>
                <a:gd name="T32" fmla="*/ 38 w 37"/>
                <a:gd name="T33" fmla="*/ 6 h 19"/>
                <a:gd name="T34" fmla="*/ 35 w 37"/>
                <a:gd name="T35" fmla="*/ 5 h 19"/>
                <a:gd name="T36" fmla="*/ 31 w 37"/>
                <a:gd name="T37" fmla="*/ 6 h 19"/>
                <a:gd name="T38" fmla="*/ 26 w 37"/>
                <a:gd name="T39" fmla="*/ 9 h 19"/>
                <a:gd name="T40" fmla="*/ 22 w 37"/>
                <a:gd name="T41" fmla="*/ 10 h 19"/>
                <a:gd name="T42" fmla="*/ 14 w 37"/>
                <a:gd name="T43" fmla="*/ 10 h 19"/>
                <a:gd name="T44" fmla="*/ 10 w 37"/>
                <a:gd name="T45" fmla="*/ 8 h 19"/>
                <a:gd name="T46" fmla="*/ 5 w 37"/>
                <a:gd name="T47" fmla="*/ 4 h 19"/>
                <a:gd name="T48" fmla="*/ 1 w 37"/>
                <a:gd name="T49" fmla="*/ 0 h 19"/>
                <a:gd name="T50" fmla="*/ 1 w 37"/>
                <a:gd name="T51" fmla="*/ 0 h 19"/>
                <a:gd name="T52" fmla="*/ 1 w 37"/>
                <a:gd name="T53" fmla="*/ 1 h 19"/>
                <a:gd name="T54" fmla="*/ 0 w 37"/>
                <a:gd name="T55" fmla="*/ 3 h 19"/>
                <a:gd name="T56" fmla="*/ 0 w 37"/>
                <a:gd name="T57" fmla="*/ 4 h 19"/>
                <a:gd name="T58" fmla="*/ 0 w 37"/>
                <a:gd name="T59" fmla="*/ 4 h 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7" h="19">
                  <a:moveTo>
                    <a:pt x="0" y="4"/>
                  </a:moveTo>
                  <a:lnTo>
                    <a:pt x="3" y="9"/>
                  </a:lnTo>
                  <a:lnTo>
                    <a:pt x="6" y="13"/>
                  </a:lnTo>
                  <a:lnTo>
                    <a:pt x="10" y="16"/>
                  </a:lnTo>
                  <a:lnTo>
                    <a:pt x="14" y="19"/>
                  </a:lnTo>
                  <a:lnTo>
                    <a:pt x="16" y="19"/>
                  </a:lnTo>
                  <a:lnTo>
                    <a:pt x="19" y="19"/>
                  </a:lnTo>
                  <a:lnTo>
                    <a:pt x="20" y="19"/>
                  </a:lnTo>
                  <a:lnTo>
                    <a:pt x="23" y="18"/>
                  </a:lnTo>
                  <a:lnTo>
                    <a:pt x="25" y="18"/>
                  </a:lnTo>
                  <a:lnTo>
                    <a:pt x="29" y="18"/>
                  </a:lnTo>
                  <a:lnTo>
                    <a:pt x="32" y="16"/>
                  </a:lnTo>
                  <a:lnTo>
                    <a:pt x="34" y="15"/>
                  </a:lnTo>
                  <a:lnTo>
                    <a:pt x="35" y="14"/>
                  </a:lnTo>
                  <a:lnTo>
                    <a:pt x="37" y="10"/>
                  </a:lnTo>
                  <a:lnTo>
                    <a:pt x="37" y="8"/>
                  </a:lnTo>
                  <a:lnTo>
                    <a:pt x="35" y="6"/>
                  </a:lnTo>
                  <a:lnTo>
                    <a:pt x="32" y="5"/>
                  </a:lnTo>
                  <a:lnTo>
                    <a:pt x="28" y="6"/>
                  </a:lnTo>
                  <a:lnTo>
                    <a:pt x="23" y="9"/>
                  </a:lnTo>
                  <a:lnTo>
                    <a:pt x="19" y="10"/>
                  </a:lnTo>
                  <a:lnTo>
                    <a:pt x="14" y="10"/>
                  </a:lnTo>
                  <a:lnTo>
                    <a:pt x="10" y="8"/>
                  </a:lnTo>
                  <a:lnTo>
                    <a:pt x="5" y="4"/>
                  </a:lnTo>
                  <a:lnTo>
                    <a:pt x="1" y="0"/>
                  </a:lnTo>
                  <a:lnTo>
                    <a:pt x="1" y="1"/>
                  </a:lnTo>
                  <a:lnTo>
                    <a:pt x="0" y="3"/>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95" name="Freeform 106"/>
            <p:cNvSpPr>
              <a:spLocks/>
            </p:cNvSpPr>
            <p:nvPr/>
          </p:nvSpPr>
          <p:spPr bwMode="auto">
            <a:xfrm flipH="1">
              <a:off x="918" y="2323"/>
              <a:ext cx="48" cy="79"/>
            </a:xfrm>
            <a:custGeom>
              <a:avLst/>
              <a:gdLst>
                <a:gd name="T0" fmla="*/ 5 w 47"/>
                <a:gd name="T1" fmla="*/ 83 h 76"/>
                <a:gd name="T2" fmla="*/ 6 w 47"/>
                <a:gd name="T3" fmla="*/ 64 h 76"/>
                <a:gd name="T4" fmla="*/ 10 w 47"/>
                <a:gd name="T5" fmla="*/ 42 h 76"/>
                <a:gd name="T6" fmla="*/ 17 w 47"/>
                <a:gd name="T7" fmla="*/ 21 h 76"/>
                <a:gd name="T8" fmla="*/ 35 w 47"/>
                <a:gd name="T9" fmla="*/ 16 h 76"/>
                <a:gd name="T10" fmla="*/ 38 w 47"/>
                <a:gd name="T11" fmla="*/ 21 h 76"/>
                <a:gd name="T12" fmla="*/ 38 w 47"/>
                <a:gd name="T13" fmla="*/ 28 h 76"/>
                <a:gd name="T14" fmla="*/ 37 w 47"/>
                <a:gd name="T15" fmla="*/ 37 h 76"/>
                <a:gd name="T16" fmla="*/ 35 w 47"/>
                <a:gd name="T17" fmla="*/ 46 h 76"/>
                <a:gd name="T18" fmla="*/ 33 w 47"/>
                <a:gd name="T19" fmla="*/ 51 h 76"/>
                <a:gd name="T20" fmla="*/ 29 w 47"/>
                <a:gd name="T21" fmla="*/ 58 h 76"/>
                <a:gd name="T22" fmla="*/ 27 w 47"/>
                <a:gd name="T23" fmla="*/ 63 h 76"/>
                <a:gd name="T24" fmla="*/ 21 w 47"/>
                <a:gd name="T25" fmla="*/ 71 h 76"/>
                <a:gd name="T26" fmla="*/ 21 w 47"/>
                <a:gd name="T27" fmla="*/ 75 h 76"/>
                <a:gd name="T28" fmla="*/ 22 w 47"/>
                <a:gd name="T29" fmla="*/ 78 h 76"/>
                <a:gd name="T30" fmla="*/ 28 w 47"/>
                <a:gd name="T31" fmla="*/ 81 h 76"/>
                <a:gd name="T32" fmla="*/ 30 w 47"/>
                <a:gd name="T33" fmla="*/ 82 h 76"/>
                <a:gd name="T34" fmla="*/ 38 w 47"/>
                <a:gd name="T35" fmla="*/ 80 h 76"/>
                <a:gd name="T36" fmla="*/ 44 w 47"/>
                <a:gd name="T37" fmla="*/ 70 h 76"/>
                <a:gd name="T38" fmla="*/ 47 w 47"/>
                <a:gd name="T39" fmla="*/ 59 h 76"/>
                <a:gd name="T40" fmla="*/ 49 w 47"/>
                <a:gd name="T41" fmla="*/ 50 h 76"/>
                <a:gd name="T42" fmla="*/ 50 w 47"/>
                <a:gd name="T43" fmla="*/ 37 h 76"/>
                <a:gd name="T44" fmla="*/ 49 w 47"/>
                <a:gd name="T45" fmla="*/ 27 h 76"/>
                <a:gd name="T46" fmla="*/ 47 w 47"/>
                <a:gd name="T47" fmla="*/ 17 h 76"/>
                <a:gd name="T48" fmla="*/ 40 w 47"/>
                <a:gd name="T49" fmla="*/ 5 h 76"/>
                <a:gd name="T50" fmla="*/ 33 w 47"/>
                <a:gd name="T51" fmla="*/ 0 h 76"/>
                <a:gd name="T52" fmla="*/ 21 w 47"/>
                <a:gd name="T53" fmla="*/ 1 h 76"/>
                <a:gd name="T54" fmla="*/ 15 w 47"/>
                <a:gd name="T55" fmla="*/ 5 h 76"/>
                <a:gd name="T56" fmla="*/ 8 w 47"/>
                <a:gd name="T57" fmla="*/ 16 h 76"/>
                <a:gd name="T58" fmla="*/ 3 w 47"/>
                <a:gd name="T59" fmla="*/ 30 h 76"/>
                <a:gd name="T60" fmla="*/ 1 w 47"/>
                <a:gd name="T61" fmla="*/ 46 h 76"/>
                <a:gd name="T62" fmla="*/ 0 w 47"/>
                <a:gd name="T63" fmla="*/ 61 h 76"/>
                <a:gd name="T64" fmla="*/ 0 w 47"/>
                <a:gd name="T65" fmla="*/ 80 h 76"/>
                <a:gd name="T66" fmla="*/ 1 w 47"/>
                <a:gd name="T67" fmla="*/ 81 h 76"/>
                <a:gd name="T68" fmla="*/ 2 w 47"/>
                <a:gd name="T69" fmla="*/ 83 h 76"/>
                <a:gd name="T70" fmla="*/ 3 w 47"/>
                <a:gd name="T71" fmla="*/ 85 h 76"/>
                <a:gd name="T72" fmla="*/ 5 w 47"/>
                <a:gd name="T73" fmla="*/ 83 h 76"/>
                <a:gd name="T74" fmla="*/ 5 w 47"/>
                <a:gd name="T75" fmla="*/ 83 h 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7" h="76">
                  <a:moveTo>
                    <a:pt x="5" y="74"/>
                  </a:moveTo>
                  <a:lnTo>
                    <a:pt x="6" y="58"/>
                  </a:lnTo>
                  <a:lnTo>
                    <a:pt x="10" y="37"/>
                  </a:lnTo>
                  <a:lnTo>
                    <a:pt x="17" y="18"/>
                  </a:lnTo>
                  <a:lnTo>
                    <a:pt x="32" y="13"/>
                  </a:lnTo>
                  <a:lnTo>
                    <a:pt x="35" y="18"/>
                  </a:lnTo>
                  <a:lnTo>
                    <a:pt x="35" y="25"/>
                  </a:lnTo>
                  <a:lnTo>
                    <a:pt x="34" y="34"/>
                  </a:lnTo>
                  <a:lnTo>
                    <a:pt x="32" y="40"/>
                  </a:lnTo>
                  <a:lnTo>
                    <a:pt x="30" y="45"/>
                  </a:lnTo>
                  <a:lnTo>
                    <a:pt x="26" y="52"/>
                  </a:lnTo>
                  <a:lnTo>
                    <a:pt x="24" y="57"/>
                  </a:lnTo>
                  <a:lnTo>
                    <a:pt x="21" y="63"/>
                  </a:lnTo>
                  <a:lnTo>
                    <a:pt x="21" y="66"/>
                  </a:lnTo>
                  <a:lnTo>
                    <a:pt x="22" y="69"/>
                  </a:lnTo>
                  <a:lnTo>
                    <a:pt x="25" y="72"/>
                  </a:lnTo>
                  <a:lnTo>
                    <a:pt x="27" y="73"/>
                  </a:lnTo>
                  <a:lnTo>
                    <a:pt x="35" y="71"/>
                  </a:lnTo>
                  <a:lnTo>
                    <a:pt x="41" y="62"/>
                  </a:lnTo>
                  <a:lnTo>
                    <a:pt x="44" y="53"/>
                  </a:lnTo>
                  <a:lnTo>
                    <a:pt x="46" y="44"/>
                  </a:lnTo>
                  <a:lnTo>
                    <a:pt x="47" y="34"/>
                  </a:lnTo>
                  <a:lnTo>
                    <a:pt x="46" y="24"/>
                  </a:lnTo>
                  <a:lnTo>
                    <a:pt x="44" y="14"/>
                  </a:lnTo>
                  <a:lnTo>
                    <a:pt x="37" y="5"/>
                  </a:lnTo>
                  <a:lnTo>
                    <a:pt x="30" y="0"/>
                  </a:lnTo>
                  <a:lnTo>
                    <a:pt x="21" y="1"/>
                  </a:lnTo>
                  <a:lnTo>
                    <a:pt x="15" y="5"/>
                  </a:lnTo>
                  <a:lnTo>
                    <a:pt x="8" y="13"/>
                  </a:lnTo>
                  <a:lnTo>
                    <a:pt x="3" y="27"/>
                  </a:lnTo>
                  <a:lnTo>
                    <a:pt x="1" y="40"/>
                  </a:lnTo>
                  <a:lnTo>
                    <a:pt x="0" y="55"/>
                  </a:lnTo>
                  <a:lnTo>
                    <a:pt x="0" y="71"/>
                  </a:lnTo>
                  <a:lnTo>
                    <a:pt x="1" y="72"/>
                  </a:lnTo>
                  <a:lnTo>
                    <a:pt x="2" y="74"/>
                  </a:lnTo>
                  <a:lnTo>
                    <a:pt x="3" y="76"/>
                  </a:lnTo>
                  <a:lnTo>
                    <a:pt x="5" y="74"/>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196" name="Freeform 107"/>
            <p:cNvSpPr>
              <a:spLocks/>
            </p:cNvSpPr>
            <p:nvPr/>
          </p:nvSpPr>
          <p:spPr bwMode="auto">
            <a:xfrm flipH="1">
              <a:off x="928" y="2404"/>
              <a:ext cx="63" cy="25"/>
            </a:xfrm>
            <a:custGeom>
              <a:avLst/>
              <a:gdLst>
                <a:gd name="T0" fmla="*/ 5 w 61"/>
                <a:gd name="T1" fmla="*/ 27 h 24"/>
                <a:gd name="T2" fmla="*/ 11 w 61"/>
                <a:gd name="T3" fmla="*/ 24 h 24"/>
                <a:gd name="T4" fmla="*/ 22 w 61"/>
                <a:gd name="T5" fmla="*/ 23 h 24"/>
                <a:gd name="T6" fmla="*/ 28 w 61"/>
                <a:gd name="T7" fmla="*/ 22 h 24"/>
                <a:gd name="T8" fmla="*/ 34 w 61"/>
                <a:gd name="T9" fmla="*/ 21 h 24"/>
                <a:gd name="T10" fmla="*/ 40 w 61"/>
                <a:gd name="T11" fmla="*/ 19 h 24"/>
                <a:gd name="T12" fmla="*/ 50 w 61"/>
                <a:gd name="T13" fmla="*/ 19 h 24"/>
                <a:gd name="T14" fmla="*/ 57 w 61"/>
                <a:gd name="T15" fmla="*/ 19 h 24"/>
                <a:gd name="T16" fmla="*/ 65 w 61"/>
                <a:gd name="T17" fmla="*/ 21 h 24"/>
                <a:gd name="T18" fmla="*/ 67 w 61"/>
                <a:gd name="T19" fmla="*/ 19 h 24"/>
                <a:gd name="T20" fmla="*/ 67 w 61"/>
                <a:gd name="T21" fmla="*/ 17 h 24"/>
                <a:gd name="T22" fmla="*/ 67 w 61"/>
                <a:gd name="T23" fmla="*/ 10 h 24"/>
                <a:gd name="T24" fmla="*/ 66 w 61"/>
                <a:gd name="T25" fmla="*/ 8 h 24"/>
                <a:gd name="T26" fmla="*/ 60 w 61"/>
                <a:gd name="T27" fmla="*/ 3 h 24"/>
                <a:gd name="T28" fmla="*/ 54 w 61"/>
                <a:gd name="T29" fmla="*/ 1 h 24"/>
                <a:gd name="T30" fmla="*/ 43 w 61"/>
                <a:gd name="T31" fmla="*/ 0 h 24"/>
                <a:gd name="T32" fmla="*/ 35 w 61"/>
                <a:gd name="T33" fmla="*/ 1 h 24"/>
                <a:gd name="T34" fmla="*/ 27 w 61"/>
                <a:gd name="T35" fmla="*/ 3 h 24"/>
                <a:gd name="T36" fmla="*/ 19 w 61"/>
                <a:gd name="T37" fmla="*/ 5 h 24"/>
                <a:gd name="T38" fmla="*/ 9 w 61"/>
                <a:gd name="T39" fmla="*/ 8 h 24"/>
                <a:gd name="T40" fmla="*/ 2 w 61"/>
                <a:gd name="T41" fmla="*/ 10 h 24"/>
                <a:gd name="T42" fmla="*/ 0 w 61"/>
                <a:gd name="T43" fmla="*/ 16 h 24"/>
                <a:gd name="T44" fmla="*/ 0 w 61"/>
                <a:gd name="T45" fmla="*/ 21 h 24"/>
                <a:gd name="T46" fmla="*/ 1 w 61"/>
                <a:gd name="T47" fmla="*/ 26 h 24"/>
                <a:gd name="T48" fmla="*/ 5 w 61"/>
                <a:gd name="T49" fmla="*/ 27 h 24"/>
                <a:gd name="T50" fmla="*/ 5 w 61"/>
                <a:gd name="T51" fmla="*/ 27 h 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 h="24">
                  <a:moveTo>
                    <a:pt x="5" y="24"/>
                  </a:moveTo>
                  <a:lnTo>
                    <a:pt x="11" y="21"/>
                  </a:lnTo>
                  <a:lnTo>
                    <a:pt x="19" y="20"/>
                  </a:lnTo>
                  <a:lnTo>
                    <a:pt x="25" y="19"/>
                  </a:lnTo>
                  <a:lnTo>
                    <a:pt x="31" y="18"/>
                  </a:lnTo>
                  <a:lnTo>
                    <a:pt x="37" y="16"/>
                  </a:lnTo>
                  <a:lnTo>
                    <a:pt x="45" y="16"/>
                  </a:lnTo>
                  <a:lnTo>
                    <a:pt x="51" y="16"/>
                  </a:lnTo>
                  <a:lnTo>
                    <a:pt x="59" y="18"/>
                  </a:lnTo>
                  <a:lnTo>
                    <a:pt x="61" y="16"/>
                  </a:lnTo>
                  <a:lnTo>
                    <a:pt x="61" y="14"/>
                  </a:lnTo>
                  <a:lnTo>
                    <a:pt x="61" y="10"/>
                  </a:lnTo>
                  <a:lnTo>
                    <a:pt x="60" y="8"/>
                  </a:lnTo>
                  <a:lnTo>
                    <a:pt x="54" y="3"/>
                  </a:lnTo>
                  <a:lnTo>
                    <a:pt x="48" y="1"/>
                  </a:lnTo>
                  <a:lnTo>
                    <a:pt x="40" y="0"/>
                  </a:lnTo>
                  <a:lnTo>
                    <a:pt x="32" y="1"/>
                  </a:lnTo>
                  <a:lnTo>
                    <a:pt x="24" y="3"/>
                  </a:lnTo>
                  <a:lnTo>
                    <a:pt x="16" y="5"/>
                  </a:lnTo>
                  <a:lnTo>
                    <a:pt x="9" y="8"/>
                  </a:lnTo>
                  <a:lnTo>
                    <a:pt x="2" y="10"/>
                  </a:lnTo>
                  <a:lnTo>
                    <a:pt x="0" y="13"/>
                  </a:lnTo>
                  <a:lnTo>
                    <a:pt x="0" y="18"/>
                  </a:lnTo>
                  <a:lnTo>
                    <a:pt x="1" y="23"/>
                  </a:lnTo>
                  <a:lnTo>
                    <a:pt x="5"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Tree>
  </p:cSld>
  <p:clrMapOvr>
    <a:masterClrMapping/>
  </p:clrMapOvr>
  <p:transition xmlns:p14="http://schemas.microsoft.com/office/powerpoint/2010/main">
    <p:cover dir="r"/>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8" name="Rectangle 4"/>
          <p:cNvSpPr>
            <a:spLocks noGrp="1" noChangeArrowheads="1"/>
          </p:cNvSpPr>
          <p:nvPr>
            <p:ph type="title"/>
          </p:nvPr>
        </p:nvSpPr>
        <p:spPr>
          <a:xfrm>
            <a:off x="457200" y="381000"/>
            <a:ext cx="8229600" cy="1600200"/>
          </a:xfrm>
          <a:solidFill>
            <a:srgbClr val="660066"/>
          </a:solidFill>
          <a:ln w="3175">
            <a:solidFill>
              <a:schemeClr val="tx1"/>
            </a:solidFill>
            <a:miter lim="800000"/>
            <a:headEnd/>
            <a:tailEnd/>
          </a:ln>
        </p:spPr>
        <p:txBody>
          <a:bodyPr/>
          <a:lstStyle/>
          <a:p>
            <a:pPr eaLnBrk="1" hangingPunct="1">
              <a:defRPr/>
            </a:pPr>
            <a:r>
              <a:rPr lang="en-US" smtClean="0">
                <a:solidFill>
                  <a:schemeClr val="bg1"/>
                </a:solidFill>
                <a:effectLst>
                  <a:outerShdw blurRad="38100" dist="38100" dir="2700000" algn="tl">
                    <a:srgbClr val="000000"/>
                  </a:outerShdw>
                </a:effectLst>
                <a:cs typeface="+mj-cs"/>
              </a:rPr>
              <a:t>Categories of Nonverbal Communication</a:t>
            </a:r>
          </a:p>
        </p:txBody>
      </p:sp>
      <p:grpSp>
        <p:nvGrpSpPr>
          <p:cNvPr id="91140" name="Group 13"/>
          <p:cNvGrpSpPr>
            <a:grpSpLocks/>
          </p:cNvGrpSpPr>
          <p:nvPr/>
        </p:nvGrpSpPr>
        <p:grpSpPr bwMode="auto">
          <a:xfrm>
            <a:off x="457200" y="1981200"/>
            <a:ext cx="8229600" cy="4191000"/>
            <a:chOff x="288" y="1248"/>
            <a:chExt cx="5184" cy="2640"/>
          </a:xfrm>
        </p:grpSpPr>
        <p:sp>
          <p:nvSpPr>
            <p:cNvPr id="492546" name="Rectangle 2" descr="Dotted diamond"/>
            <p:cNvSpPr>
              <a:spLocks noChangeArrowheads="1"/>
            </p:cNvSpPr>
            <p:nvPr/>
          </p:nvSpPr>
          <p:spPr bwMode="auto">
            <a:xfrm>
              <a:off x="2880" y="1248"/>
              <a:ext cx="2592" cy="2640"/>
            </a:xfrm>
            <a:prstGeom prst="rect">
              <a:avLst/>
            </a:prstGeom>
            <a:pattFill prst="dotDmnd">
              <a:fgClr>
                <a:srgbClr val="EAEAEA"/>
              </a:fgClr>
              <a:bgClr>
                <a:srgbClr val="FFFFFF"/>
              </a:bgClr>
            </a:pattFill>
            <a:ln w="31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92547" name="Rectangle 3" descr="Dotted diamond"/>
            <p:cNvSpPr>
              <a:spLocks noChangeArrowheads="1"/>
            </p:cNvSpPr>
            <p:nvPr/>
          </p:nvSpPr>
          <p:spPr bwMode="auto">
            <a:xfrm>
              <a:off x="288" y="1248"/>
              <a:ext cx="2592" cy="2640"/>
            </a:xfrm>
            <a:prstGeom prst="rect">
              <a:avLst/>
            </a:prstGeom>
            <a:pattFill prst="dotDmnd">
              <a:fgClr>
                <a:srgbClr val="EAEAEA"/>
              </a:fgClr>
              <a:bgClr>
                <a:srgbClr val="FFFFFF"/>
              </a:bgClr>
            </a:pattFill>
            <a:ln w="31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91143" name="Group 5"/>
            <p:cNvGrpSpPr>
              <a:grpSpLocks/>
            </p:cNvGrpSpPr>
            <p:nvPr/>
          </p:nvGrpSpPr>
          <p:grpSpPr bwMode="auto">
            <a:xfrm>
              <a:off x="393" y="1344"/>
              <a:ext cx="2382" cy="2448"/>
              <a:chOff x="349" y="1344"/>
              <a:chExt cx="2382" cy="2448"/>
            </a:xfrm>
          </p:grpSpPr>
          <p:sp>
            <p:nvSpPr>
              <p:cNvPr id="492550" name="Rectangle 6" descr="Dotted diamond"/>
              <p:cNvSpPr>
                <a:spLocks noChangeArrowheads="1"/>
              </p:cNvSpPr>
              <p:nvPr/>
            </p:nvSpPr>
            <p:spPr bwMode="auto">
              <a:xfrm>
                <a:off x="349" y="3112"/>
                <a:ext cx="2382" cy="680"/>
              </a:xfrm>
              <a:prstGeom prst="rect">
                <a:avLst/>
              </a:prstGeom>
              <a:pattFill prst="dotDmnd">
                <a:fgClr>
                  <a:srgbClr val="EAEAEA"/>
                </a:fgClr>
                <a:bgClr>
                  <a:srgbClr val="FFFFFF"/>
                </a:bgClr>
              </a:pattFill>
              <a:ln w="3175">
                <a:solidFill>
                  <a:schemeClr val="tx1"/>
                </a:solidFill>
                <a:miter lim="800000"/>
                <a:headEnd/>
                <a:tailEnd/>
              </a:ln>
              <a:effectLst>
                <a:outerShdw blurRad="63500" dist="107763" dir="2700000" algn="ctr" rotWithShape="0">
                  <a:srgbClr val="969696">
                    <a:alpha val="50000"/>
                  </a:srgbClr>
                </a:outerShdw>
              </a:effectLst>
            </p:spPr>
            <p:txBody>
              <a:bodyPr wrap="none" anchor="ctr"/>
              <a:lstStyle/>
              <a:p>
                <a:pPr algn="ctr">
                  <a:defRPr/>
                </a:pPr>
                <a:r>
                  <a:rPr lang="en-US" sz="2800">
                    <a:effectLst>
                      <a:outerShdw blurRad="38100" dist="38100" dir="2700000" algn="tl">
                        <a:srgbClr val="DDDDDD"/>
                      </a:outerShdw>
                    </a:effectLst>
                    <a:latin typeface="Arial" charset="0"/>
                    <a:cs typeface="+mn-cs"/>
                  </a:rPr>
                  <a:t>Touching Behavior</a:t>
                </a:r>
              </a:p>
            </p:txBody>
          </p:sp>
          <p:sp>
            <p:nvSpPr>
              <p:cNvPr id="492551" name="Rectangle 7" descr="Dotted diamond"/>
              <p:cNvSpPr>
                <a:spLocks noChangeArrowheads="1"/>
              </p:cNvSpPr>
              <p:nvPr/>
            </p:nvSpPr>
            <p:spPr bwMode="auto">
              <a:xfrm>
                <a:off x="349" y="2228"/>
                <a:ext cx="2382" cy="680"/>
              </a:xfrm>
              <a:prstGeom prst="rect">
                <a:avLst/>
              </a:prstGeom>
              <a:pattFill prst="dotDmnd">
                <a:fgClr>
                  <a:srgbClr val="EAEAEA"/>
                </a:fgClr>
                <a:bgClr>
                  <a:srgbClr val="FFFFFF"/>
                </a:bgClr>
              </a:pattFill>
              <a:ln w="3175">
                <a:solidFill>
                  <a:schemeClr val="tx1"/>
                </a:solidFill>
                <a:miter lim="800000"/>
                <a:headEnd/>
                <a:tailEnd/>
              </a:ln>
              <a:effectLst>
                <a:outerShdw blurRad="63500" dist="107763" dir="2700000" algn="ctr" rotWithShape="0">
                  <a:srgbClr val="969696">
                    <a:alpha val="50000"/>
                  </a:srgbClr>
                </a:outerShdw>
              </a:effectLst>
            </p:spPr>
            <p:txBody>
              <a:bodyPr wrap="none" anchor="ctr"/>
              <a:lstStyle/>
              <a:p>
                <a:pPr algn="ctr">
                  <a:defRPr/>
                </a:pPr>
                <a:r>
                  <a:rPr lang="en-US" sz="2800">
                    <a:effectLst>
                      <a:outerShdw blurRad="38100" dist="38100" dir="2700000" algn="tl">
                        <a:srgbClr val="DDDDDD"/>
                      </a:outerShdw>
                    </a:effectLst>
                    <a:latin typeface="Arial" charset="0"/>
                    <a:cs typeface="+mn-cs"/>
                  </a:rPr>
                  <a:t>Vocal Characteristics</a:t>
                </a:r>
              </a:p>
            </p:txBody>
          </p:sp>
          <p:sp>
            <p:nvSpPr>
              <p:cNvPr id="492552" name="Rectangle 8" descr="Dotted diamond"/>
              <p:cNvSpPr>
                <a:spLocks noChangeArrowheads="1"/>
              </p:cNvSpPr>
              <p:nvPr/>
            </p:nvSpPr>
            <p:spPr bwMode="auto">
              <a:xfrm>
                <a:off x="349" y="1344"/>
                <a:ext cx="2382" cy="680"/>
              </a:xfrm>
              <a:prstGeom prst="rect">
                <a:avLst/>
              </a:prstGeom>
              <a:pattFill prst="dotDmnd">
                <a:fgClr>
                  <a:srgbClr val="EAEAEA"/>
                </a:fgClr>
                <a:bgClr>
                  <a:srgbClr val="FFFFFF"/>
                </a:bgClr>
              </a:pattFill>
              <a:ln w="3175">
                <a:solidFill>
                  <a:schemeClr val="tx1"/>
                </a:solidFill>
                <a:miter lim="800000"/>
                <a:headEnd/>
                <a:tailEnd/>
              </a:ln>
              <a:effectLst>
                <a:outerShdw blurRad="63500" dist="107763" dir="2700000" algn="ctr" rotWithShape="0">
                  <a:srgbClr val="969696">
                    <a:alpha val="50000"/>
                  </a:srgbClr>
                </a:outerShdw>
              </a:effectLst>
            </p:spPr>
            <p:txBody>
              <a:bodyPr wrap="none" anchor="ctr"/>
              <a:lstStyle/>
              <a:p>
                <a:pPr algn="ctr">
                  <a:defRPr/>
                </a:pPr>
                <a:r>
                  <a:rPr lang="en-US" sz="2800">
                    <a:effectLst>
                      <a:outerShdw blurRad="38100" dist="38100" dir="2700000" algn="tl">
                        <a:srgbClr val="DDDDDD"/>
                      </a:outerShdw>
                    </a:effectLst>
                    <a:latin typeface="Arial" charset="0"/>
                    <a:cs typeface="+mn-cs"/>
                  </a:rPr>
                  <a:t>Facial Expressions</a:t>
                </a:r>
              </a:p>
            </p:txBody>
          </p:sp>
        </p:grpSp>
        <p:grpSp>
          <p:nvGrpSpPr>
            <p:cNvPr id="91144" name="Group 9"/>
            <p:cNvGrpSpPr>
              <a:grpSpLocks/>
            </p:cNvGrpSpPr>
            <p:nvPr/>
          </p:nvGrpSpPr>
          <p:grpSpPr bwMode="auto">
            <a:xfrm>
              <a:off x="2985" y="1344"/>
              <a:ext cx="2382" cy="2448"/>
              <a:chOff x="3029" y="1344"/>
              <a:chExt cx="2382" cy="2448"/>
            </a:xfrm>
          </p:grpSpPr>
          <p:sp>
            <p:nvSpPr>
              <p:cNvPr id="492554" name="Rectangle 10" descr="Dotted diamond"/>
              <p:cNvSpPr>
                <a:spLocks noChangeArrowheads="1"/>
              </p:cNvSpPr>
              <p:nvPr/>
            </p:nvSpPr>
            <p:spPr bwMode="auto">
              <a:xfrm>
                <a:off x="3029" y="3112"/>
                <a:ext cx="2382" cy="680"/>
              </a:xfrm>
              <a:prstGeom prst="rect">
                <a:avLst/>
              </a:prstGeom>
              <a:pattFill prst="dotDmnd">
                <a:fgClr>
                  <a:srgbClr val="EAEAEA"/>
                </a:fgClr>
                <a:bgClr>
                  <a:srgbClr val="FFFFFF"/>
                </a:bgClr>
              </a:pattFill>
              <a:ln w="3175">
                <a:solidFill>
                  <a:schemeClr val="tx1"/>
                </a:solidFill>
                <a:miter lim="800000"/>
                <a:headEnd/>
                <a:tailEnd/>
              </a:ln>
              <a:effectLst>
                <a:outerShdw blurRad="63500" dist="107763" dir="2700000" algn="ctr" rotWithShape="0">
                  <a:srgbClr val="969696">
                    <a:alpha val="50000"/>
                  </a:srgbClr>
                </a:outerShdw>
              </a:effectLst>
            </p:spPr>
            <p:txBody>
              <a:bodyPr wrap="none" anchor="ctr"/>
              <a:lstStyle/>
              <a:p>
                <a:pPr algn="ctr">
                  <a:defRPr/>
                </a:pPr>
                <a:r>
                  <a:rPr lang="en-US" sz="2800">
                    <a:effectLst>
                      <a:outerShdw blurRad="38100" dist="38100" dir="2700000" algn="tl">
                        <a:srgbClr val="DDDDDD"/>
                      </a:outerShdw>
                    </a:effectLst>
                    <a:latin typeface="Arial" charset="0"/>
                    <a:cs typeface="+mn-cs"/>
                  </a:rPr>
                  <a:t>Time and Space</a:t>
                </a:r>
              </a:p>
            </p:txBody>
          </p:sp>
          <p:sp>
            <p:nvSpPr>
              <p:cNvPr id="492555" name="Rectangle 11" descr="Dotted diamond"/>
              <p:cNvSpPr>
                <a:spLocks noChangeArrowheads="1"/>
              </p:cNvSpPr>
              <p:nvPr/>
            </p:nvSpPr>
            <p:spPr bwMode="auto">
              <a:xfrm>
                <a:off x="3029" y="2228"/>
                <a:ext cx="2382" cy="680"/>
              </a:xfrm>
              <a:prstGeom prst="rect">
                <a:avLst/>
              </a:prstGeom>
              <a:pattFill prst="dotDmnd">
                <a:fgClr>
                  <a:srgbClr val="EAEAEA"/>
                </a:fgClr>
                <a:bgClr>
                  <a:srgbClr val="FFFFFF"/>
                </a:bgClr>
              </a:pattFill>
              <a:ln w="3175">
                <a:solidFill>
                  <a:schemeClr val="tx1"/>
                </a:solidFill>
                <a:miter lim="800000"/>
                <a:headEnd/>
                <a:tailEnd/>
              </a:ln>
              <a:effectLst>
                <a:outerShdw blurRad="63500" dist="107763" dir="2700000" algn="ctr" rotWithShape="0">
                  <a:srgbClr val="969696">
                    <a:alpha val="50000"/>
                  </a:srgbClr>
                </a:outerShdw>
              </a:effectLst>
            </p:spPr>
            <p:txBody>
              <a:bodyPr wrap="none" anchor="ctr"/>
              <a:lstStyle/>
              <a:p>
                <a:pPr algn="ctr">
                  <a:defRPr/>
                </a:pPr>
                <a:r>
                  <a:rPr lang="en-US" sz="2800">
                    <a:effectLst>
                      <a:outerShdw blurRad="38100" dist="38100" dir="2700000" algn="tl">
                        <a:srgbClr val="DDDDDD"/>
                      </a:outerShdw>
                    </a:effectLst>
                    <a:latin typeface="Arial" charset="0"/>
                    <a:cs typeface="+mn-cs"/>
                  </a:rPr>
                  <a:t>Personal Appearance</a:t>
                </a:r>
              </a:p>
            </p:txBody>
          </p:sp>
          <p:sp>
            <p:nvSpPr>
              <p:cNvPr id="492556" name="Rectangle 12" descr="Dotted diamond"/>
              <p:cNvSpPr>
                <a:spLocks noChangeArrowheads="1"/>
              </p:cNvSpPr>
              <p:nvPr/>
            </p:nvSpPr>
            <p:spPr bwMode="auto">
              <a:xfrm>
                <a:off x="3029" y="1344"/>
                <a:ext cx="2382" cy="680"/>
              </a:xfrm>
              <a:prstGeom prst="rect">
                <a:avLst/>
              </a:prstGeom>
              <a:pattFill prst="dotDmnd">
                <a:fgClr>
                  <a:srgbClr val="EAEAEA"/>
                </a:fgClr>
                <a:bgClr>
                  <a:srgbClr val="FFFFFF"/>
                </a:bgClr>
              </a:pattFill>
              <a:ln w="3175">
                <a:solidFill>
                  <a:schemeClr val="tx1"/>
                </a:solidFill>
                <a:miter lim="800000"/>
                <a:headEnd/>
                <a:tailEnd/>
              </a:ln>
              <a:effectLst>
                <a:outerShdw blurRad="63500" dist="107763" dir="2700000" algn="ctr" rotWithShape="0">
                  <a:srgbClr val="969696">
                    <a:alpha val="50000"/>
                  </a:srgbClr>
                </a:outerShdw>
              </a:effectLst>
            </p:spPr>
            <p:txBody>
              <a:bodyPr wrap="none" anchor="ctr"/>
              <a:lstStyle/>
              <a:p>
                <a:pPr algn="ctr">
                  <a:defRPr/>
                </a:pPr>
                <a:r>
                  <a:rPr lang="en-US" sz="2800">
                    <a:effectLst>
                      <a:outerShdw blurRad="38100" dist="38100" dir="2700000" algn="tl">
                        <a:srgbClr val="DDDDDD"/>
                      </a:outerShdw>
                    </a:effectLst>
                    <a:latin typeface="Arial" charset="0"/>
                    <a:cs typeface="+mn-cs"/>
                  </a:rPr>
                  <a:t>Gestures and Posture</a:t>
                </a:r>
              </a:p>
            </p:txBody>
          </p:sp>
        </p:grpSp>
      </p:grpSp>
    </p:spTree>
  </p:cSld>
  <p:clrMapOvr>
    <a:masterClrMapping/>
  </p:clrMapOvr>
  <p:transition xmlns:p14="http://schemas.microsoft.com/office/powerpoint/2010/main">
    <p:split orient="vert"/>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ChangeArrowheads="1"/>
          </p:cNvSpPr>
          <p:nvPr>
            <p:ph type="title"/>
          </p:nvPr>
        </p:nvSpPr>
        <p:spPr>
          <a:xfrm>
            <a:off x="457200" y="381000"/>
            <a:ext cx="8229600" cy="1600200"/>
          </a:xfrm>
          <a:solidFill>
            <a:srgbClr val="333333"/>
          </a:solidFill>
          <a:ln w="28575">
            <a:solidFill>
              <a:schemeClr val="tx1"/>
            </a:solidFill>
            <a:miter lim="800000"/>
            <a:headEnd/>
            <a:tailEnd/>
          </a:ln>
        </p:spPr>
        <p:txBody>
          <a:bodyPr/>
          <a:lstStyle/>
          <a:p>
            <a:pPr eaLnBrk="1" hangingPunct="1">
              <a:defRPr/>
            </a:pPr>
            <a:r>
              <a:rPr lang="en-US" smtClean="0">
                <a:solidFill>
                  <a:schemeClr val="bg1"/>
                </a:solidFill>
                <a:effectLst>
                  <a:outerShdw blurRad="38100" dist="38100" dir="2700000" algn="tl">
                    <a:srgbClr val="000000"/>
                  </a:outerShdw>
                </a:effectLst>
                <a:cs typeface="+mj-cs"/>
              </a:rPr>
              <a:t>Etiquette in the Workplace</a:t>
            </a:r>
          </a:p>
        </p:txBody>
      </p:sp>
      <p:grpSp>
        <p:nvGrpSpPr>
          <p:cNvPr id="97284" name="Group 184"/>
          <p:cNvGrpSpPr>
            <a:grpSpLocks/>
          </p:cNvGrpSpPr>
          <p:nvPr/>
        </p:nvGrpSpPr>
        <p:grpSpPr bwMode="auto">
          <a:xfrm>
            <a:off x="457200" y="1981200"/>
            <a:ext cx="8229600" cy="4191000"/>
            <a:chOff x="288" y="1248"/>
            <a:chExt cx="5184" cy="2640"/>
          </a:xfrm>
        </p:grpSpPr>
        <p:sp>
          <p:nvSpPr>
            <p:cNvPr id="498691" name="Rectangle 3"/>
            <p:cNvSpPr>
              <a:spLocks noChangeArrowheads="1"/>
            </p:cNvSpPr>
            <p:nvPr/>
          </p:nvSpPr>
          <p:spPr bwMode="auto">
            <a:xfrm>
              <a:off x="288" y="1248"/>
              <a:ext cx="2640" cy="264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97286" name="Group 4"/>
            <p:cNvGrpSpPr>
              <a:grpSpLocks/>
            </p:cNvGrpSpPr>
            <p:nvPr/>
          </p:nvGrpSpPr>
          <p:grpSpPr bwMode="auto">
            <a:xfrm>
              <a:off x="2928" y="1248"/>
              <a:ext cx="2544" cy="2640"/>
              <a:chOff x="288" y="1248"/>
              <a:chExt cx="2592" cy="2688"/>
            </a:xfrm>
          </p:grpSpPr>
          <p:sp>
            <p:nvSpPr>
              <p:cNvPr id="498693" name="Rectangle 5"/>
              <p:cNvSpPr>
                <a:spLocks noChangeArrowheads="1"/>
              </p:cNvSpPr>
              <p:nvPr/>
            </p:nvSpPr>
            <p:spPr bwMode="auto">
              <a:xfrm>
                <a:off x="288" y="1248"/>
                <a:ext cx="2592" cy="672"/>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US" sz="2800" b="1">
                    <a:effectLst>
                      <a:outerShdw blurRad="38100" dist="38100" dir="2700000" algn="tl">
                        <a:srgbClr val="DDDDDD"/>
                      </a:outerShdw>
                    </a:effectLst>
                    <a:latin typeface="Tahoma" charset="0"/>
                    <a:cs typeface="+mn-cs"/>
                  </a:rPr>
                  <a:t>Personal Appearance</a:t>
                </a:r>
              </a:p>
            </p:txBody>
          </p:sp>
          <p:sp>
            <p:nvSpPr>
              <p:cNvPr id="498694" name="Rectangle 6"/>
              <p:cNvSpPr>
                <a:spLocks noChangeArrowheads="1"/>
              </p:cNvSpPr>
              <p:nvPr/>
            </p:nvSpPr>
            <p:spPr bwMode="auto">
              <a:xfrm>
                <a:off x="288" y="1920"/>
                <a:ext cx="2592" cy="672"/>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US" sz="2800" b="1">
                    <a:effectLst>
                      <a:outerShdw blurRad="38100" dist="38100" dir="2700000" algn="tl">
                        <a:srgbClr val="DDDDDD"/>
                      </a:outerShdw>
                    </a:effectLst>
                    <a:latin typeface="Tahoma" charset="0"/>
                    <a:cs typeface="+mn-cs"/>
                  </a:rPr>
                  <a:t>Personal Grooming</a:t>
                </a:r>
              </a:p>
            </p:txBody>
          </p:sp>
          <p:sp>
            <p:nvSpPr>
              <p:cNvPr id="498695" name="Rectangle 7"/>
              <p:cNvSpPr>
                <a:spLocks noChangeArrowheads="1"/>
              </p:cNvSpPr>
              <p:nvPr/>
            </p:nvSpPr>
            <p:spPr bwMode="auto">
              <a:xfrm>
                <a:off x="288" y="2592"/>
                <a:ext cx="2592" cy="672"/>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US" sz="2800" b="1">
                    <a:effectLst>
                      <a:outerShdw blurRad="38100" dist="38100" dir="2700000" algn="tl">
                        <a:srgbClr val="DDDDDD"/>
                      </a:outerShdw>
                    </a:effectLst>
                    <a:latin typeface="Tahoma" charset="0"/>
                    <a:cs typeface="+mn-cs"/>
                  </a:rPr>
                  <a:t>Personal Demeanor</a:t>
                </a:r>
              </a:p>
            </p:txBody>
          </p:sp>
          <p:sp>
            <p:nvSpPr>
              <p:cNvPr id="498696" name="Rectangle 8"/>
              <p:cNvSpPr>
                <a:spLocks noChangeArrowheads="1"/>
              </p:cNvSpPr>
              <p:nvPr/>
            </p:nvSpPr>
            <p:spPr bwMode="auto">
              <a:xfrm>
                <a:off x="288" y="3264"/>
                <a:ext cx="2592" cy="672"/>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r>
                  <a:rPr lang="en-US" sz="2800" b="1">
                    <a:effectLst>
                      <a:outerShdw blurRad="38100" dist="38100" dir="2700000" algn="tl">
                        <a:srgbClr val="DDDDDD"/>
                      </a:outerShdw>
                    </a:effectLst>
                    <a:latin typeface="Tahoma" charset="0"/>
                    <a:cs typeface="+mn-cs"/>
                  </a:rPr>
                  <a:t>Telephone Skills</a:t>
                </a:r>
              </a:p>
            </p:txBody>
          </p:sp>
        </p:grpSp>
        <p:grpSp>
          <p:nvGrpSpPr>
            <p:cNvPr id="97287" name="Group 10"/>
            <p:cNvGrpSpPr>
              <a:grpSpLocks/>
            </p:cNvGrpSpPr>
            <p:nvPr/>
          </p:nvGrpSpPr>
          <p:grpSpPr bwMode="auto">
            <a:xfrm>
              <a:off x="408" y="1392"/>
              <a:ext cx="2400" cy="2496"/>
              <a:chOff x="408" y="1392"/>
              <a:chExt cx="2400" cy="2496"/>
            </a:xfrm>
          </p:grpSpPr>
          <p:sp>
            <p:nvSpPr>
              <p:cNvPr id="97288" name="AutoShape 11"/>
              <p:cNvSpPr>
                <a:spLocks noChangeAspect="1" noChangeArrowheads="1" noTextEdit="1"/>
              </p:cNvSpPr>
              <p:nvPr/>
            </p:nvSpPr>
            <p:spPr bwMode="auto">
              <a:xfrm>
                <a:off x="408" y="1392"/>
                <a:ext cx="2400" cy="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7289" name="Freeform 12"/>
              <p:cNvSpPr>
                <a:spLocks/>
              </p:cNvSpPr>
              <p:nvPr/>
            </p:nvSpPr>
            <p:spPr bwMode="auto">
              <a:xfrm>
                <a:off x="1811" y="2096"/>
                <a:ext cx="970" cy="1687"/>
              </a:xfrm>
              <a:custGeom>
                <a:avLst/>
                <a:gdLst>
                  <a:gd name="T0" fmla="*/ 44 w 970"/>
                  <a:gd name="T1" fmla="*/ 691 h 1687"/>
                  <a:gd name="T2" fmla="*/ 35 w 970"/>
                  <a:gd name="T3" fmla="*/ 622 h 1687"/>
                  <a:gd name="T4" fmla="*/ 30 w 970"/>
                  <a:gd name="T5" fmla="*/ 548 h 1687"/>
                  <a:gd name="T6" fmla="*/ 0 w 970"/>
                  <a:gd name="T7" fmla="*/ 446 h 1687"/>
                  <a:gd name="T8" fmla="*/ 24 w 970"/>
                  <a:gd name="T9" fmla="*/ 294 h 1687"/>
                  <a:gd name="T10" fmla="*/ 106 w 970"/>
                  <a:gd name="T11" fmla="*/ 242 h 1687"/>
                  <a:gd name="T12" fmla="*/ 250 w 970"/>
                  <a:gd name="T13" fmla="*/ 200 h 1687"/>
                  <a:gd name="T14" fmla="*/ 338 w 970"/>
                  <a:gd name="T15" fmla="*/ 114 h 1687"/>
                  <a:gd name="T16" fmla="*/ 350 w 970"/>
                  <a:gd name="T17" fmla="*/ 335 h 1687"/>
                  <a:gd name="T18" fmla="*/ 526 w 970"/>
                  <a:gd name="T19" fmla="*/ 152 h 1687"/>
                  <a:gd name="T20" fmla="*/ 547 w 970"/>
                  <a:gd name="T21" fmla="*/ 110 h 1687"/>
                  <a:gd name="T22" fmla="*/ 558 w 970"/>
                  <a:gd name="T23" fmla="*/ 0 h 1687"/>
                  <a:gd name="T24" fmla="*/ 626 w 970"/>
                  <a:gd name="T25" fmla="*/ 55 h 1687"/>
                  <a:gd name="T26" fmla="*/ 641 w 970"/>
                  <a:gd name="T27" fmla="*/ 143 h 1687"/>
                  <a:gd name="T28" fmla="*/ 873 w 970"/>
                  <a:gd name="T29" fmla="*/ 209 h 1687"/>
                  <a:gd name="T30" fmla="*/ 896 w 970"/>
                  <a:gd name="T31" fmla="*/ 256 h 1687"/>
                  <a:gd name="T32" fmla="*/ 947 w 970"/>
                  <a:gd name="T33" fmla="*/ 318 h 1687"/>
                  <a:gd name="T34" fmla="*/ 955 w 970"/>
                  <a:gd name="T35" fmla="*/ 432 h 1687"/>
                  <a:gd name="T36" fmla="*/ 955 w 970"/>
                  <a:gd name="T37" fmla="*/ 520 h 1687"/>
                  <a:gd name="T38" fmla="*/ 952 w 970"/>
                  <a:gd name="T39" fmla="*/ 650 h 1687"/>
                  <a:gd name="T40" fmla="*/ 970 w 970"/>
                  <a:gd name="T41" fmla="*/ 764 h 1687"/>
                  <a:gd name="T42" fmla="*/ 950 w 970"/>
                  <a:gd name="T43" fmla="*/ 890 h 1687"/>
                  <a:gd name="T44" fmla="*/ 947 w 970"/>
                  <a:gd name="T45" fmla="*/ 963 h 1687"/>
                  <a:gd name="T46" fmla="*/ 952 w 970"/>
                  <a:gd name="T47" fmla="*/ 1016 h 1687"/>
                  <a:gd name="T48" fmla="*/ 941 w 970"/>
                  <a:gd name="T49" fmla="*/ 1068 h 1687"/>
                  <a:gd name="T50" fmla="*/ 900 w 970"/>
                  <a:gd name="T51" fmla="*/ 1120 h 1687"/>
                  <a:gd name="T52" fmla="*/ 856 w 970"/>
                  <a:gd name="T53" fmla="*/ 1147 h 1687"/>
                  <a:gd name="T54" fmla="*/ 802 w 970"/>
                  <a:gd name="T55" fmla="*/ 1661 h 1687"/>
                  <a:gd name="T56" fmla="*/ 797 w 970"/>
                  <a:gd name="T57" fmla="*/ 1687 h 1687"/>
                  <a:gd name="T58" fmla="*/ 447 w 970"/>
                  <a:gd name="T59" fmla="*/ 1652 h 1687"/>
                  <a:gd name="T60" fmla="*/ 341 w 970"/>
                  <a:gd name="T61" fmla="*/ 1628 h 1687"/>
                  <a:gd name="T62" fmla="*/ 305 w 970"/>
                  <a:gd name="T63" fmla="*/ 1543 h 1687"/>
                  <a:gd name="T64" fmla="*/ 279 w 970"/>
                  <a:gd name="T65" fmla="*/ 1156 h 1687"/>
                  <a:gd name="T66" fmla="*/ 192 w 970"/>
                  <a:gd name="T67" fmla="*/ 1588 h 1687"/>
                  <a:gd name="T68" fmla="*/ 94 w 970"/>
                  <a:gd name="T69" fmla="*/ 1476 h 1687"/>
                  <a:gd name="T70" fmla="*/ 9 w 970"/>
                  <a:gd name="T71" fmla="*/ 1561 h 1687"/>
                  <a:gd name="T72" fmla="*/ 18 w 970"/>
                  <a:gd name="T73" fmla="*/ 843 h 1687"/>
                  <a:gd name="T74" fmla="*/ 44 w 970"/>
                  <a:gd name="T75" fmla="*/ 691 h 1687"/>
                  <a:gd name="T76" fmla="*/ 44 w 970"/>
                  <a:gd name="T77" fmla="*/ 691 h 168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70" h="1687">
                    <a:moveTo>
                      <a:pt x="44" y="691"/>
                    </a:moveTo>
                    <a:lnTo>
                      <a:pt x="35" y="622"/>
                    </a:lnTo>
                    <a:lnTo>
                      <a:pt x="30" y="548"/>
                    </a:lnTo>
                    <a:lnTo>
                      <a:pt x="0" y="446"/>
                    </a:lnTo>
                    <a:lnTo>
                      <a:pt x="24" y="294"/>
                    </a:lnTo>
                    <a:lnTo>
                      <a:pt x="106" y="242"/>
                    </a:lnTo>
                    <a:lnTo>
                      <a:pt x="250" y="200"/>
                    </a:lnTo>
                    <a:lnTo>
                      <a:pt x="338" y="114"/>
                    </a:lnTo>
                    <a:lnTo>
                      <a:pt x="350" y="335"/>
                    </a:lnTo>
                    <a:lnTo>
                      <a:pt x="526" y="152"/>
                    </a:lnTo>
                    <a:lnTo>
                      <a:pt x="547" y="110"/>
                    </a:lnTo>
                    <a:lnTo>
                      <a:pt x="558" y="0"/>
                    </a:lnTo>
                    <a:lnTo>
                      <a:pt x="626" y="55"/>
                    </a:lnTo>
                    <a:lnTo>
                      <a:pt x="641" y="143"/>
                    </a:lnTo>
                    <a:lnTo>
                      <a:pt x="873" y="209"/>
                    </a:lnTo>
                    <a:lnTo>
                      <a:pt x="896" y="256"/>
                    </a:lnTo>
                    <a:lnTo>
                      <a:pt x="947" y="318"/>
                    </a:lnTo>
                    <a:lnTo>
                      <a:pt x="955" y="432"/>
                    </a:lnTo>
                    <a:lnTo>
                      <a:pt x="955" y="520"/>
                    </a:lnTo>
                    <a:lnTo>
                      <a:pt x="952" y="650"/>
                    </a:lnTo>
                    <a:lnTo>
                      <a:pt x="970" y="764"/>
                    </a:lnTo>
                    <a:lnTo>
                      <a:pt x="950" y="890"/>
                    </a:lnTo>
                    <a:lnTo>
                      <a:pt x="947" y="963"/>
                    </a:lnTo>
                    <a:lnTo>
                      <a:pt x="952" y="1016"/>
                    </a:lnTo>
                    <a:lnTo>
                      <a:pt x="941" y="1068"/>
                    </a:lnTo>
                    <a:lnTo>
                      <a:pt x="900" y="1120"/>
                    </a:lnTo>
                    <a:lnTo>
                      <a:pt x="856" y="1147"/>
                    </a:lnTo>
                    <a:lnTo>
                      <a:pt x="802" y="1661"/>
                    </a:lnTo>
                    <a:lnTo>
                      <a:pt x="797" y="1687"/>
                    </a:lnTo>
                    <a:lnTo>
                      <a:pt x="447" y="1652"/>
                    </a:lnTo>
                    <a:lnTo>
                      <a:pt x="341" y="1628"/>
                    </a:lnTo>
                    <a:lnTo>
                      <a:pt x="305" y="1543"/>
                    </a:lnTo>
                    <a:lnTo>
                      <a:pt x="279" y="1156"/>
                    </a:lnTo>
                    <a:lnTo>
                      <a:pt x="192" y="1588"/>
                    </a:lnTo>
                    <a:lnTo>
                      <a:pt x="94" y="1476"/>
                    </a:lnTo>
                    <a:lnTo>
                      <a:pt x="9" y="1561"/>
                    </a:lnTo>
                    <a:lnTo>
                      <a:pt x="18" y="843"/>
                    </a:lnTo>
                    <a:lnTo>
                      <a:pt x="44" y="691"/>
                    </a:lnTo>
                    <a:close/>
                  </a:path>
                </a:pathLst>
              </a:custGeom>
              <a:solidFill>
                <a:srgbClr val="C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0" name="Freeform 13"/>
              <p:cNvSpPr>
                <a:spLocks/>
              </p:cNvSpPr>
              <p:nvPr/>
            </p:nvSpPr>
            <p:spPr bwMode="auto">
              <a:xfrm>
                <a:off x="2226" y="1572"/>
                <a:ext cx="366" cy="486"/>
              </a:xfrm>
              <a:custGeom>
                <a:avLst/>
                <a:gdLst>
                  <a:gd name="T0" fmla="*/ 79 w 366"/>
                  <a:gd name="T1" fmla="*/ 161 h 486"/>
                  <a:gd name="T2" fmla="*/ 164 w 366"/>
                  <a:gd name="T3" fmla="*/ 328 h 486"/>
                  <a:gd name="T4" fmla="*/ 255 w 366"/>
                  <a:gd name="T5" fmla="*/ 342 h 486"/>
                  <a:gd name="T6" fmla="*/ 244 w 366"/>
                  <a:gd name="T7" fmla="*/ 486 h 486"/>
                  <a:gd name="T8" fmla="*/ 335 w 366"/>
                  <a:gd name="T9" fmla="*/ 383 h 486"/>
                  <a:gd name="T10" fmla="*/ 364 w 366"/>
                  <a:gd name="T11" fmla="*/ 349 h 486"/>
                  <a:gd name="T12" fmla="*/ 364 w 366"/>
                  <a:gd name="T13" fmla="*/ 287 h 486"/>
                  <a:gd name="T14" fmla="*/ 366 w 366"/>
                  <a:gd name="T15" fmla="*/ 211 h 486"/>
                  <a:gd name="T16" fmla="*/ 352 w 366"/>
                  <a:gd name="T17" fmla="*/ 173 h 486"/>
                  <a:gd name="T18" fmla="*/ 302 w 366"/>
                  <a:gd name="T19" fmla="*/ 95 h 486"/>
                  <a:gd name="T20" fmla="*/ 258 w 366"/>
                  <a:gd name="T21" fmla="*/ 48 h 486"/>
                  <a:gd name="T22" fmla="*/ 209 w 366"/>
                  <a:gd name="T23" fmla="*/ 36 h 486"/>
                  <a:gd name="T24" fmla="*/ 158 w 366"/>
                  <a:gd name="T25" fmla="*/ 12 h 486"/>
                  <a:gd name="T26" fmla="*/ 85 w 366"/>
                  <a:gd name="T27" fmla="*/ 0 h 486"/>
                  <a:gd name="T28" fmla="*/ 0 w 366"/>
                  <a:gd name="T29" fmla="*/ 53 h 486"/>
                  <a:gd name="T30" fmla="*/ 79 w 366"/>
                  <a:gd name="T31" fmla="*/ 161 h 486"/>
                  <a:gd name="T32" fmla="*/ 79 w 366"/>
                  <a:gd name="T33" fmla="*/ 161 h 4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6" h="486">
                    <a:moveTo>
                      <a:pt x="79" y="161"/>
                    </a:moveTo>
                    <a:lnTo>
                      <a:pt x="164" y="328"/>
                    </a:lnTo>
                    <a:lnTo>
                      <a:pt x="255" y="342"/>
                    </a:lnTo>
                    <a:lnTo>
                      <a:pt x="244" y="486"/>
                    </a:lnTo>
                    <a:lnTo>
                      <a:pt x="335" y="383"/>
                    </a:lnTo>
                    <a:lnTo>
                      <a:pt x="364" y="349"/>
                    </a:lnTo>
                    <a:lnTo>
                      <a:pt x="364" y="287"/>
                    </a:lnTo>
                    <a:lnTo>
                      <a:pt x="366" y="211"/>
                    </a:lnTo>
                    <a:lnTo>
                      <a:pt x="352" y="173"/>
                    </a:lnTo>
                    <a:lnTo>
                      <a:pt x="302" y="95"/>
                    </a:lnTo>
                    <a:lnTo>
                      <a:pt x="258" y="48"/>
                    </a:lnTo>
                    <a:lnTo>
                      <a:pt x="209" y="36"/>
                    </a:lnTo>
                    <a:lnTo>
                      <a:pt x="158" y="12"/>
                    </a:lnTo>
                    <a:lnTo>
                      <a:pt x="85" y="0"/>
                    </a:lnTo>
                    <a:lnTo>
                      <a:pt x="0" y="53"/>
                    </a:lnTo>
                    <a:lnTo>
                      <a:pt x="79" y="161"/>
                    </a:lnTo>
                    <a:close/>
                  </a:path>
                </a:pathLst>
              </a:custGeom>
              <a:solidFill>
                <a:srgbClr val="7878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1" name="Freeform 14"/>
              <p:cNvSpPr>
                <a:spLocks/>
              </p:cNvSpPr>
              <p:nvPr/>
            </p:nvSpPr>
            <p:spPr bwMode="auto">
              <a:xfrm>
                <a:off x="2001" y="1723"/>
                <a:ext cx="494" cy="692"/>
              </a:xfrm>
              <a:custGeom>
                <a:avLst/>
                <a:gdLst>
                  <a:gd name="T0" fmla="*/ 169 w 494"/>
                  <a:gd name="T1" fmla="*/ 585 h 692"/>
                  <a:gd name="T2" fmla="*/ 172 w 494"/>
                  <a:gd name="T3" fmla="*/ 438 h 692"/>
                  <a:gd name="T4" fmla="*/ 55 w 494"/>
                  <a:gd name="T5" fmla="*/ 430 h 692"/>
                  <a:gd name="T6" fmla="*/ 4 w 494"/>
                  <a:gd name="T7" fmla="*/ 412 h 692"/>
                  <a:gd name="T8" fmla="*/ 4 w 494"/>
                  <a:gd name="T9" fmla="*/ 389 h 692"/>
                  <a:gd name="T10" fmla="*/ 18 w 494"/>
                  <a:gd name="T11" fmla="*/ 351 h 692"/>
                  <a:gd name="T12" fmla="*/ 14 w 494"/>
                  <a:gd name="T13" fmla="*/ 314 h 692"/>
                  <a:gd name="T14" fmla="*/ 16 w 494"/>
                  <a:gd name="T15" fmla="*/ 292 h 692"/>
                  <a:gd name="T16" fmla="*/ 19 w 494"/>
                  <a:gd name="T17" fmla="*/ 275 h 692"/>
                  <a:gd name="T18" fmla="*/ 3 w 494"/>
                  <a:gd name="T19" fmla="*/ 241 h 692"/>
                  <a:gd name="T20" fmla="*/ 0 w 494"/>
                  <a:gd name="T21" fmla="*/ 223 h 692"/>
                  <a:gd name="T22" fmla="*/ 37 w 494"/>
                  <a:gd name="T23" fmla="*/ 190 h 692"/>
                  <a:gd name="T24" fmla="*/ 62 w 494"/>
                  <a:gd name="T25" fmla="*/ 132 h 692"/>
                  <a:gd name="T26" fmla="*/ 54 w 494"/>
                  <a:gd name="T27" fmla="*/ 98 h 692"/>
                  <a:gd name="T28" fmla="*/ 95 w 494"/>
                  <a:gd name="T29" fmla="*/ 39 h 692"/>
                  <a:gd name="T30" fmla="*/ 266 w 494"/>
                  <a:gd name="T31" fmla="*/ 0 h 692"/>
                  <a:gd name="T32" fmla="*/ 305 w 494"/>
                  <a:gd name="T33" fmla="*/ 27 h 692"/>
                  <a:gd name="T34" fmla="*/ 387 w 494"/>
                  <a:gd name="T35" fmla="*/ 133 h 692"/>
                  <a:gd name="T36" fmla="*/ 409 w 494"/>
                  <a:gd name="T37" fmla="*/ 190 h 692"/>
                  <a:gd name="T38" fmla="*/ 494 w 494"/>
                  <a:gd name="T39" fmla="*/ 229 h 692"/>
                  <a:gd name="T40" fmla="*/ 466 w 494"/>
                  <a:gd name="T41" fmla="*/ 307 h 692"/>
                  <a:gd name="T42" fmla="*/ 370 w 494"/>
                  <a:gd name="T43" fmla="*/ 344 h 692"/>
                  <a:gd name="T44" fmla="*/ 366 w 494"/>
                  <a:gd name="T45" fmla="*/ 463 h 692"/>
                  <a:gd name="T46" fmla="*/ 358 w 494"/>
                  <a:gd name="T47" fmla="*/ 491 h 692"/>
                  <a:gd name="T48" fmla="*/ 302 w 494"/>
                  <a:gd name="T49" fmla="*/ 568 h 692"/>
                  <a:gd name="T50" fmla="*/ 213 w 494"/>
                  <a:gd name="T51" fmla="*/ 660 h 692"/>
                  <a:gd name="T52" fmla="*/ 166 w 494"/>
                  <a:gd name="T53" fmla="*/ 692 h 692"/>
                  <a:gd name="T54" fmla="*/ 155 w 494"/>
                  <a:gd name="T55" fmla="*/ 668 h 692"/>
                  <a:gd name="T56" fmla="*/ 169 w 494"/>
                  <a:gd name="T57" fmla="*/ 585 h 692"/>
                  <a:gd name="T58" fmla="*/ 169 w 494"/>
                  <a:gd name="T59" fmla="*/ 585 h 6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94" h="692">
                    <a:moveTo>
                      <a:pt x="169" y="585"/>
                    </a:moveTo>
                    <a:lnTo>
                      <a:pt x="172" y="438"/>
                    </a:lnTo>
                    <a:lnTo>
                      <a:pt x="55" y="430"/>
                    </a:lnTo>
                    <a:lnTo>
                      <a:pt x="4" y="412"/>
                    </a:lnTo>
                    <a:lnTo>
                      <a:pt x="4" y="389"/>
                    </a:lnTo>
                    <a:lnTo>
                      <a:pt x="18" y="351"/>
                    </a:lnTo>
                    <a:lnTo>
                      <a:pt x="14" y="314"/>
                    </a:lnTo>
                    <a:lnTo>
                      <a:pt x="16" y="292"/>
                    </a:lnTo>
                    <a:lnTo>
                      <a:pt x="19" y="275"/>
                    </a:lnTo>
                    <a:lnTo>
                      <a:pt x="3" y="241"/>
                    </a:lnTo>
                    <a:lnTo>
                      <a:pt x="0" y="223"/>
                    </a:lnTo>
                    <a:lnTo>
                      <a:pt x="37" y="190"/>
                    </a:lnTo>
                    <a:lnTo>
                      <a:pt x="62" y="132"/>
                    </a:lnTo>
                    <a:lnTo>
                      <a:pt x="54" y="98"/>
                    </a:lnTo>
                    <a:lnTo>
                      <a:pt x="95" y="39"/>
                    </a:lnTo>
                    <a:lnTo>
                      <a:pt x="266" y="0"/>
                    </a:lnTo>
                    <a:lnTo>
                      <a:pt x="305" y="27"/>
                    </a:lnTo>
                    <a:lnTo>
                      <a:pt x="387" y="133"/>
                    </a:lnTo>
                    <a:lnTo>
                      <a:pt x="409" y="190"/>
                    </a:lnTo>
                    <a:lnTo>
                      <a:pt x="494" y="229"/>
                    </a:lnTo>
                    <a:lnTo>
                      <a:pt x="466" y="307"/>
                    </a:lnTo>
                    <a:lnTo>
                      <a:pt x="370" y="344"/>
                    </a:lnTo>
                    <a:lnTo>
                      <a:pt x="366" y="463"/>
                    </a:lnTo>
                    <a:lnTo>
                      <a:pt x="358" y="491"/>
                    </a:lnTo>
                    <a:lnTo>
                      <a:pt x="302" y="568"/>
                    </a:lnTo>
                    <a:lnTo>
                      <a:pt x="213" y="660"/>
                    </a:lnTo>
                    <a:lnTo>
                      <a:pt x="166" y="692"/>
                    </a:lnTo>
                    <a:lnTo>
                      <a:pt x="155" y="668"/>
                    </a:lnTo>
                    <a:lnTo>
                      <a:pt x="169" y="585"/>
                    </a:lnTo>
                    <a:close/>
                  </a:path>
                </a:pathLst>
              </a:custGeom>
              <a:solidFill>
                <a:srgbClr val="C46B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2" name="Freeform 15"/>
              <p:cNvSpPr>
                <a:spLocks/>
              </p:cNvSpPr>
              <p:nvPr/>
            </p:nvSpPr>
            <p:spPr bwMode="auto">
              <a:xfrm>
                <a:off x="2202" y="2715"/>
                <a:ext cx="253" cy="387"/>
              </a:xfrm>
              <a:custGeom>
                <a:avLst/>
                <a:gdLst>
                  <a:gd name="T0" fmla="*/ 0 w 253"/>
                  <a:gd name="T1" fmla="*/ 189 h 387"/>
                  <a:gd name="T2" fmla="*/ 24 w 253"/>
                  <a:gd name="T3" fmla="*/ 238 h 387"/>
                  <a:gd name="T4" fmla="*/ 73 w 253"/>
                  <a:gd name="T5" fmla="*/ 253 h 387"/>
                  <a:gd name="T6" fmla="*/ 100 w 253"/>
                  <a:gd name="T7" fmla="*/ 306 h 387"/>
                  <a:gd name="T8" fmla="*/ 244 w 253"/>
                  <a:gd name="T9" fmla="*/ 387 h 387"/>
                  <a:gd name="T10" fmla="*/ 253 w 253"/>
                  <a:gd name="T11" fmla="*/ 313 h 387"/>
                  <a:gd name="T12" fmla="*/ 253 w 253"/>
                  <a:gd name="T13" fmla="*/ 257 h 387"/>
                  <a:gd name="T14" fmla="*/ 203 w 253"/>
                  <a:gd name="T15" fmla="*/ 210 h 387"/>
                  <a:gd name="T16" fmla="*/ 174 w 253"/>
                  <a:gd name="T17" fmla="*/ 189 h 387"/>
                  <a:gd name="T18" fmla="*/ 174 w 253"/>
                  <a:gd name="T19" fmla="*/ 127 h 387"/>
                  <a:gd name="T20" fmla="*/ 167 w 253"/>
                  <a:gd name="T21" fmla="*/ 105 h 387"/>
                  <a:gd name="T22" fmla="*/ 170 w 253"/>
                  <a:gd name="T23" fmla="*/ 78 h 387"/>
                  <a:gd name="T24" fmla="*/ 94 w 253"/>
                  <a:gd name="T25" fmla="*/ 29 h 387"/>
                  <a:gd name="T26" fmla="*/ 80 w 253"/>
                  <a:gd name="T27" fmla="*/ 5 h 387"/>
                  <a:gd name="T28" fmla="*/ 64 w 253"/>
                  <a:gd name="T29" fmla="*/ 0 h 387"/>
                  <a:gd name="T30" fmla="*/ 54 w 253"/>
                  <a:gd name="T31" fmla="*/ 12 h 387"/>
                  <a:gd name="T32" fmla="*/ 50 w 253"/>
                  <a:gd name="T33" fmla="*/ 24 h 387"/>
                  <a:gd name="T34" fmla="*/ 51 w 253"/>
                  <a:gd name="T35" fmla="*/ 38 h 387"/>
                  <a:gd name="T36" fmla="*/ 58 w 253"/>
                  <a:gd name="T37" fmla="*/ 68 h 387"/>
                  <a:gd name="T38" fmla="*/ 7 w 253"/>
                  <a:gd name="T39" fmla="*/ 92 h 387"/>
                  <a:gd name="T40" fmla="*/ 0 w 253"/>
                  <a:gd name="T41" fmla="*/ 189 h 387"/>
                  <a:gd name="T42" fmla="*/ 0 w 253"/>
                  <a:gd name="T43" fmla="*/ 189 h 3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53" h="387">
                    <a:moveTo>
                      <a:pt x="0" y="189"/>
                    </a:moveTo>
                    <a:lnTo>
                      <a:pt x="24" y="238"/>
                    </a:lnTo>
                    <a:lnTo>
                      <a:pt x="73" y="253"/>
                    </a:lnTo>
                    <a:lnTo>
                      <a:pt x="100" y="306"/>
                    </a:lnTo>
                    <a:lnTo>
                      <a:pt x="244" y="387"/>
                    </a:lnTo>
                    <a:lnTo>
                      <a:pt x="253" y="313"/>
                    </a:lnTo>
                    <a:lnTo>
                      <a:pt x="253" y="257"/>
                    </a:lnTo>
                    <a:lnTo>
                      <a:pt x="203" y="210"/>
                    </a:lnTo>
                    <a:lnTo>
                      <a:pt x="174" y="189"/>
                    </a:lnTo>
                    <a:lnTo>
                      <a:pt x="174" y="127"/>
                    </a:lnTo>
                    <a:lnTo>
                      <a:pt x="167" y="105"/>
                    </a:lnTo>
                    <a:lnTo>
                      <a:pt x="170" y="78"/>
                    </a:lnTo>
                    <a:lnTo>
                      <a:pt x="94" y="29"/>
                    </a:lnTo>
                    <a:lnTo>
                      <a:pt x="80" y="5"/>
                    </a:lnTo>
                    <a:lnTo>
                      <a:pt x="64" y="0"/>
                    </a:lnTo>
                    <a:lnTo>
                      <a:pt x="54" y="12"/>
                    </a:lnTo>
                    <a:lnTo>
                      <a:pt x="50" y="24"/>
                    </a:lnTo>
                    <a:lnTo>
                      <a:pt x="51" y="38"/>
                    </a:lnTo>
                    <a:lnTo>
                      <a:pt x="58" y="68"/>
                    </a:lnTo>
                    <a:lnTo>
                      <a:pt x="7" y="92"/>
                    </a:lnTo>
                    <a:lnTo>
                      <a:pt x="0" y="189"/>
                    </a:lnTo>
                    <a:close/>
                  </a:path>
                </a:pathLst>
              </a:custGeom>
              <a:solidFill>
                <a:srgbClr val="C46B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3" name="Freeform 16"/>
              <p:cNvSpPr>
                <a:spLocks/>
              </p:cNvSpPr>
              <p:nvPr/>
            </p:nvSpPr>
            <p:spPr bwMode="auto">
              <a:xfrm>
                <a:off x="2360" y="2933"/>
                <a:ext cx="54" cy="75"/>
              </a:xfrm>
              <a:custGeom>
                <a:avLst/>
                <a:gdLst>
                  <a:gd name="T0" fmla="*/ 16 w 54"/>
                  <a:gd name="T1" fmla="*/ 0 h 75"/>
                  <a:gd name="T2" fmla="*/ 46 w 54"/>
                  <a:gd name="T3" fmla="*/ 20 h 75"/>
                  <a:gd name="T4" fmla="*/ 52 w 54"/>
                  <a:gd name="T5" fmla="*/ 45 h 75"/>
                  <a:gd name="T6" fmla="*/ 54 w 54"/>
                  <a:gd name="T7" fmla="*/ 66 h 75"/>
                  <a:gd name="T8" fmla="*/ 37 w 54"/>
                  <a:gd name="T9" fmla="*/ 75 h 75"/>
                  <a:gd name="T10" fmla="*/ 12 w 54"/>
                  <a:gd name="T11" fmla="*/ 63 h 75"/>
                  <a:gd name="T12" fmla="*/ 0 w 54"/>
                  <a:gd name="T13" fmla="*/ 50 h 75"/>
                  <a:gd name="T14" fmla="*/ 16 w 54"/>
                  <a:gd name="T15" fmla="*/ 0 h 75"/>
                  <a:gd name="T16" fmla="*/ 16 w 54"/>
                  <a:gd name="T17" fmla="*/ 0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4" h="75">
                    <a:moveTo>
                      <a:pt x="16" y="0"/>
                    </a:moveTo>
                    <a:lnTo>
                      <a:pt x="46" y="20"/>
                    </a:lnTo>
                    <a:lnTo>
                      <a:pt x="52" y="45"/>
                    </a:lnTo>
                    <a:lnTo>
                      <a:pt x="54" y="66"/>
                    </a:lnTo>
                    <a:lnTo>
                      <a:pt x="37" y="75"/>
                    </a:lnTo>
                    <a:lnTo>
                      <a:pt x="12" y="63"/>
                    </a:lnTo>
                    <a:lnTo>
                      <a:pt x="0" y="50"/>
                    </a:lnTo>
                    <a:lnTo>
                      <a:pt x="1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4" name="Freeform 17"/>
              <p:cNvSpPr>
                <a:spLocks/>
              </p:cNvSpPr>
              <p:nvPr/>
            </p:nvSpPr>
            <p:spPr bwMode="auto">
              <a:xfrm>
                <a:off x="929" y="1932"/>
                <a:ext cx="362" cy="703"/>
              </a:xfrm>
              <a:custGeom>
                <a:avLst/>
                <a:gdLst>
                  <a:gd name="T0" fmla="*/ 45 w 362"/>
                  <a:gd name="T1" fmla="*/ 64 h 703"/>
                  <a:gd name="T2" fmla="*/ 9 w 362"/>
                  <a:gd name="T3" fmla="*/ 96 h 703"/>
                  <a:gd name="T4" fmla="*/ 0 w 362"/>
                  <a:gd name="T5" fmla="*/ 178 h 703"/>
                  <a:gd name="T6" fmla="*/ 167 w 362"/>
                  <a:gd name="T7" fmla="*/ 689 h 703"/>
                  <a:gd name="T8" fmla="*/ 239 w 362"/>
                  <a:gd name="T9" fmla="*/ 674 h 703"/>
                  <a:gd name="T10" fmla="*/ 317 w 362"/>
                  <a:gd name="T11" fmla="*/ 703 h 703"/>
                  <a:gd name="T12" fmla="*/ 362 w 362"/>
                  <a:gd name="T13" fmla="*/ 478 h 703"/>
                  <a:gd name="T14" fmla="*/ 359 w 362"/>
                  <a:gd name="T15" fmla="*/ 172 h 703"/>
                  <a:gd name="T16" fmla="*/ 338 w 362"/>
                  <a:gd name="T17" fmla="*/ 137 h 703"/>
                  <a:gd name="T18" fmla="*/ 253 w 362"/>
                  <a:gd name="T19" fmla="*/ 216 h 703"/>
                  <a:gd name="T20" fmla="*/ 80 w 362"/>
                  <a:gd name="T21" fmla="*/ 53 h 703"/>
                  <a:gd name="T22" fmla="*/ 92 w 362"/>
                  <a:gd name="T23" fmla="*/ 0 h 703"/>
                  <a:gd name="T24" fmla="*/ 47 w 362"/>
                  <a:gd name="T25" fmla="*/ 26 h 703"/>
                  <a:gd name="T26" fmla="*/ 45 w 362"/>
                  <a:gd name="T27" fmla="*/ 64 h 703"/>
                  <a:gd name="T28" fmla="*/ 45 w 362"/>
                  <a:gd name="T29" fmla="*/ 64 h 70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62" h="703">
                    <a:moveTo>
                      <a:pt x="45" y="64"/>
                    </a:moveTo>
                    <a:lnTo>
                      <a:pt x="9" y="96"/>
                    </a:lnTo>
                    <a:lnTo>
                      <a:pt x="0" y="178"/>
                    </a:lnTo>
                    <a:lnTo>
                      <a:pt x="167" y="689"/>
                    </a:lnTo>
                    <a:lnTo>
                      <a:pt x="239" y="674"/>
                    </a:lnTo>
                    <a:lnTo>
                      <a:pt x="317" y="703"/>
                    </a:lnTo>
                    <a:lnTo>
                      <a:pt x="362" y="478"/>
                    </a:lnTo>
                    <a:lnTo>
                      <a:pt x="359" y="172"/>
                    </a:lnTo>
                    <a:lnTo>
                      <a:pt x="338" y="137"/>
                    </a:lnTo>
                    <a:lnTo>
                      <a:pt x="253" y="216"/>
                    </a:lnTo>
                    <a:lnTo>
                      <a:pt x="80" y="53"/>
                    </a:lnTo>
                    <a:lnTo>
                      <a:pt x="92" y="0"/>
                    </a:lnTo>
                    <a:lnTo>
                      <a:pt x="47" y="26"/>
                    </a:lnTo>
                    <a:lnTo>
                      <a:pt x="45" y="64"/>
                    </a:lnTo>
                    <a:close/>
                  </a:path>
                </a:pathLst>
              </a:custGeom>
              <a:solidFill>
                <a:srgbClr val="D4D4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5" name="Freeform 18"/>
              <p:cNvSpPr>
                <a:spLocks/>
              </p:cNvSpPr>
              <p:nvPr/>
            </p:nvSpPr>
            <p:spPr bwMode="auto">
              <a:xfrm>
                <a:off x="432" y="2028"/>
                <a:ext cx="1226" cy="1825"/>
              </a:xfrm>
              <a:custGeom>
                <a:avLst/>
                <a:gdLst>
                  <a:gd name="T0" fmla="*/ 506 w 1226"/>
                  <a:gd name="T1" fmla="*/ 0 h 1825"/>
                  <a:gd name="T2" fmla="*/ 432 w 1226"/>
                  <a:gd name="T3" fmla="*/ 47 h 1825"/>
                  <a:gd name="T4" fmla="*/ 162 w 1226"/>
                  <a:gd name="T5" fmla="*/ 146 h 1825"/>
                  <a:gd name="T6" fmla="*/ 85 w 1226"/>
                  <a:gd name="T7" fmla="*/ 456 h 1825"/>
                  <a:gd name="T8" fmla="*/ 24 w 1226"/>
                  <a:gd name="T9" fmla="*/ 712 h 1825"/>
                  <a:gd name="T10" fmla="*/ 0 w 1226"/>
                  <a:gd name="T11" fmla="*/ 864 h 1825"/>
                  <a:gd name="T12" fmla="*/ 77 w 1226"/>
                  <a:gd name="T13" fmla="*/ 928 h 1825"/>
                  <a:gd name="T14" fmla="*/ 277 w 1226"/>
                  <a:gd name="T15" fmla="*/ 978 h 1825"/>
                  <a:gd name="T16" fmla="*/ 251 w 1226"/>
                  <a:gd name="T17" fmla="*/ 1670 h 1825"/>
                  <a:gd name="T18" fmla="*/ 427 w 1226"/>
                  <a:gd name="T19" fmla="*/ 1825 h 1825"/>
                  <a:gd name="T20" fmla="*/ 574 w 1226"/>
                  <a:gd name="T21" fmla="*/ 1801 h 1825"/>
                  <a:gd name="T22" fmla="*/ 950 w 1226"/>
                  <a:gd name="T23" fmla="*/ 1784 h 1825"/>
                  <a:gd name="T24" fmla="*/ 1097 w 1226"/>
                  <a:gd name="T25" fmla="*/ 1606 h 1825"/>
                  <a:gd name="T26" fmla="*/ 1020 w 1226"/>
                  <a:gd name="T27" fmla="*/ 1046 h 1825"/>
                  <a:gd name="T28" fmla="*/ 1018 w 1226"/>
                  <a:gd name="T29" fmla="*/ 861 h 1825"/>
                  <a:gd name="T30" fmla="*/ 1129 w 1226"/>
                  <a:gd name="T31" fmla="*/ 683 h 1825"/>
                  <a:gd name="T32" fmla="*/ 1208 w 1226"/>
                  <a:gd name="T33" fmla="*/ 680 h 1825"/>
                  <a:gd name="T34" fmla="*/ 1226 w 1226"/>
                  <a:gd name="T35" fmla="*/ 631 h 1825"/>
                  <a:gd name="T36" fmla="*/ 1177 w 1226"/>
                  <a:gd name="T37" fmla="*/ 222 h 1825"/>
                  <a:gd name="T38" fmla="*/ 982 w 1226"/>
                  <a:gd name="T39" fmla="*/ 152 h 1825"/>
                  <a:gd name="T40" fmla="*/ 850 w 1226"/>
                  <a:gd name="T41" fmla="*/ 82 h 1825"/>
                  <a:gd name="T42" fmla="*/ 861 w 1226"/>
                  <a:gd name="T43" fmla="*/ 289 h 1825"/>
                  <a:gd name="T44" fmla="*/ 809 w 1226"/>
                  <a:gd name="T45" fmla="*/ 607 h 1825"/>
                  <a:gd name="T46" fmla="*/ 730 w 1226"/>
                  <a:gd name="T47" fmla="*/ 569 h 1825"/>
                  <a:gd name="T48" fmla="*/ 671 w 1226"/>
                  <a:gd name="T49" fmla="*/ 596 h 1825"/>
                  <a:gd name="T50" fmla="*/ 516 w 1226"/>
                  <a:gd name="T51" fmla="*/ 149 h 1825"/>
                  <a:gd name="T52" fmla="*/ 506 w 1226"/>
                  <a:gd name="T53" fmla="*/ 23 h 1825"/>
                  <a:gd name="T54" fmla="*/ 506 w 1226"/>
                  <a:gd name="T55" fmla="*/ 0 h 1825"/>
                  <a:gd name="T56" fmla="*/ 506 w 1226"/>
                  <a:gd name="T57" fmla="*/ 0 h 18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226" h="1825">
                    <a:moveTo>
                      <a:pt x="506" y="0"/>
                    </a:moveTo>
                    <a:lnTo>
                      <a:pt x="432" y="47"/>
                    </a:lnTo>
                    <a:lnTo>
                      <a:pt x="162" y="146"/>
                    </a:lnTo>
                    <a:lnTo>
                      <a:pt x="85" y="456"/>
                    </a:lnTo>
                    <a:lnTo>
                      <a:pt x="24" y="712"/>
                    </a:lnTo>
                    <a:lnTo>
                      <a:pt x="0" y="864"/>
                    </a:lnTo>
                    <a:lnTo>
                      <a:pt x="77" y="928"/>
                    </a:lnTo>
                    <a:lnTo>
                      <a:pt x="277" y="978"/>
                    </a:lnTo>
                    <a:lnTo>
                      <a:pt x="251" y="1670"/>
                    </a:lnTo>
                    <a:lnTo>
                      <a:pt x="427" y="1825"/>
                    </a:lnTo>
                    <a:lnTo>
                      <a:pt x="574" y="1801"/>
                    </a:lnTo>
                    <a:lnTo>
                      <a:pt x="950" y="1784"/>
                    </a:lnTo>
                    <a:lnTo>
                      <a:pt x="1097" y="1606"/>
                    </a:lnTo>
                    <a:lnTo>
                      <a:pt x="1020" y="1046"/>
                    </a:lnTo>
                    <a:lnTo>
                      <a:pt x="1018" y="861"/>
                    </a:lnTo>
                    <a:lnTo>
                      <a:pt x="1129" y="683"/>
                    </a:lnTo>
                    <a:lnTo>
                      <a:pt x="1208" y="680"/>
                    </a:lnTo>
                    <a:lnTo>
                      <a:pt x="1226" y="631"/>
                    </a:lnTo>
                    <a:lnTo>
                      <a:pt x="1177" y="222"/>
                    </a:lnTo>
                    <a:lnTo>
                      <a:pt x="982" y="152"/>
                    </a:lnTo>
                    <a:lnTo>
                      <a:pt x="850" y="82"/>
                    </a:lnTo>
                    <a:lnTo>
                      <a:pt x="861" y="289"/>
                    </a:lnTo>
                    <a:lnTo>
                      <a:pt x="809" y="607"/>
                    </a:lnTo>
                    <a:lnTo>
                      <a:pt x="730" y="569"/>
                    </a:lnTo>
                    <a:lnTo>
                      <a:pt x="671" y="596"/>
                    </a:lnTo>
                    <a:lnTo>
                      <a:pt x="516" y="149"/>
                    </a:lnTo>
                    <a:lnTo>
                      <a:pt x="506" y="23"/>
                    </a:lnTo>
                    <a:lnTo>
                      <a:pt x="506" y="0"/>
                    </a:lnTo>
                    <a:close/>
                  </a:path>
                </a:pathLst>
              </a:custGeom>
              <a:solidFill>
                <a:srgbClr val="7885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6" name="Freeform 19"/>
              <p:cNvSpPr>
                <a:spLocks/>
              </p:cNvSpPr>
              <p:nvPr/>
            </p:nvSpPr>
            <p:spPr bwMode="auto">
              <a:xfrm>
                <a:off x="1021" y="1438"/>
                <a:ext cx="528" cy="699"/>
              </a:xfrm>
              <a:custGeom>
                <a:avLst/>
                <a:gdLst>
                  <a:gd name="T0" fmla="*/ 134 w 528"/>
                  <a:gd name="T1" fmla="*/ 697 h 699"/>
                  <a:gd name="T2" fmla="*/ 0 w 528"/>
                  <a:gd name="T3" fmla="*/ 557 h 699"/>
                  <a:gd name="T4" fmla="*/ 29 w 528"/>
                  <a:gd name="T5" fmla="*/ 396 h 699"/>
                  <a:gd name="T6" fmla="*/ 61 w 528"/>
                  <a:gd name="T7" fmla="*/ 52 h 699"/>
                  <a:gd name="T8" fmla="*/ 147 w 528"/>
                  <a:gd name="T9" fmla="*/ 2 h 699"/>
                  <a:gd name="T10" fmla="*/ 226 w 528"/>
                  <a:gd name="T11" fmla="*/ 0 h 699"/>
                  <a:gd name="T12" fmla="*/ 335 w 528"/>
                  <a:gd name="T13" fmla="*/ 2 h 699"/>
                  <a:gd name="T14" fmla="*/ 422 w 528"/>
                  <a:gd name="T15" fmla="*/ 8 h 699"/>
                  <a:gd name="T16" fmla="*/ 525 w 528"/>
                  <a:gd name="T17" fmla="*/ 95 h 699"/>
                  <a:gd name="T18" fmla="*/ 528 w 528"/>
                  <a:gd name="T19" fmla="*/ 186 h 699"/>
                  <a:gd name="T20" fmla="*/ 461 w 528"/>
                  <a:gd name="T21" fmla="*/ 218 h 699"/>
                  <a:gd name="T22" fmla="*/ 469 w 528"/>
                  <a:gd name="T23" fmla="*/ 253 h 699"/>
                  <a:gd name="T24" fmla="*/ 474 w 528"/>
                  <a:gd name="T25" fmla="*/ 323 h 699"/>
                  <a:gd name="T26" fmla="*/ 454 w 528"/>
                  <a:gd name="T27" fmla="*/ 357 h 699"/>
                  <a:gd name="T28" fmla="*/ 479 w 528"/>
                  <a:gd name="T29" fmla="*/ 450 h 699"/>
                  <a:gd name="T30" fmla="*/ 473 w 528"/>
                  <a:gd name="T31" fmla="*/ 486 h 699"/>
                  <a:gd name="T32" fmla="*/ 442 w 528"/>
                  <a:gd name="T33" fmla="*/ 482 h 699"/>
                  <a:gd name="T34" fmla="*/ 419 w 528"/>
                  <a:gd name="T35" fmla="*/ 520 h 699"/>
                  <a:gd name="T36" fmla="*/ 380 w 528"/>
                  <a:gd name="T37" fmla="*/ 524 h 699"/>
                  <a:gd name="T38" fmla="*/ 417 w 528"/>
                  <a:gd name="T39" fmla="*/ 537 h 699"/>
                  <a:gd name="T40" fmla="*/ 392 w 528"/>
                  <a:gd name="T41" fmla="*/ 561 h 699"/>
                  <a:gd name="T42" fmla="*/ 399 w 528"/>
                  <a:gd name="T43" fmla="*/ 591 h 699"/>
                  <a:gd name="T44" fmla="*/ 395 w 528"/>
                  <a:gd name="T45" fmla="*/ 616 h 699"/>
                  <a:gd name="T46" fmla="*/ 369 w 528"/>
                  <a:gd name="T47" fmla="*/ 635 h 699"/>
                  <a:gd name="T48" fmla="*/ 261 w 528"/>
                  <a:gd name="T49" fmla="*/ 604 h 699"/>
                  <a:gd name="T50" fmla="*/ 240 w 528"/>
                  <a:gd name="T51" fmla="*/ 643 h 699"/>
                  <a:gd name="T52" fmla="*/ 177 w 528"/>
                  <a:gd name="T53" fmla="*/ 697 h 699"/>
                  <a:gd name="T54" fmla="*/ 148 w 528"/>
                  <a:gd name="T55" fmla="*/ 699 h 699"/>
                  <a:gd name="T56" fmla="*/ 134 w 528"/>
                  <a:gd name="T57" fmla="*/ 697 h 699"/>
                  <a:gd name="T58" fmla="*/ 134 w 528"/>
                  <a:gd name="T59" fmla="*/ 697 h 6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28" h="699">
                    <a:moveTo>
                      <a:pt x="134" y="697"/>
                    </a:moveTo>
                    <a:lnTo>
                      <a:pt x="0" y="557"/>
                    </a:lnTo>
                    <a:lnTo>
                      <a:pt x="29" y="396"/>
                    </a:lnTo>
                    <a:lnTo>
                      <a:pt x="61" y="52"/>
                    </a:lnTo>
                    <a:lnTo>
                      <a:pt x="147" y="2"/>
                    </a:lnTo>
                    <a:lnTo>
                      <a:pt x="226" y="0"/>
                    </a:lnTo>
                    <a:lnTo>
                      <a:pt x="335" y="2"/>
                    </a:lnTo>
                    <a:lnTo>
                      <a:pt x="422" y="8"/>
                    </a:lnTo>
                    <a:lnTo>
                      <a:pt x="525" y="95"/>
                    </a:lnTo>
                    <a:lnTo>
                      <a:pt x="528" y="186"/>
                    </a:lnTo>
                    <a:lnTo>
                      <a:pt x="461" y="218"/>
                    </a:lnTo>
                    <a:lnTo>
                      <a:pt x="469" y="253"/>
                    </a:lnTo>
                    <a:lnTo>
                      <a:pt x="474" y="323"/>
                    </a:lnTo>
                    <a:lnTo>
                      <a:pt x="454" y="357"/>
                    </a:lnTo>
                    <a:lnTo>
                      <a:pt x="479" y="450"/>
                    </a:lnTo>
                    <a:lnTo>
                      <a:pt x="473" y="486"/>
                    </a:lnTo>
                    <a:lnTo>
                      <a:pt x="442" y="482"/>
                    </a:lnTo>
                    <a:lnTo>
                      <a:pt x="419" y="520"/>
                    </a:lnTo>
                    <a:lnTo>
                      <a:pt x="380" y="524"/>
                    </a:lnTo>
                    <a:lnTo>
                      <a:pt x="417" y="537"/>
                    </a:lnTo>
                    <a:lnTo>
                      <a:pt x="392" y="561"/>
                    </a:lnTo>
                    <a:lnTo>
                      <a:pt x="399" y="591"/>
                    </a:lnTo>
                    <a:lnTo>
                      <a:pt x="395" y="616"/>
                    </a:lnTo>
                    <a:lnTo>
                      <a:pt x="369" y="635"/>
                    </a:lnTo>
                    <a:lnTo>
                      <a:pt x="261" y="604"/>
                    </a:lnTo>
                    <a:lnTo>
                      <a:pt x="240" y="643"/>
                    </a:lnTo>
                    <a:lnTo>
                      <a:pt x="177" y="697"/>
                    </a:lnTo>
                    <a:lnTo>
                      <a:pt x="148" y="699"/>
                    </a:lnTo>
                    <a:lnTo>
                      <a:pt x="134" y="697"/>
                    </a:lnTo>
                    <a:close/>
                  </a:path>
                </a:pathLst>
              </a:custGeom>
              <a:solidFill>
                <a:srgbClr val="FAB8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7" name="Freeform 20"/>
              <p:cNvSpPr>
                <a:spLocks/>
              </p:cNvSpPr>
              <p:nvPr/>
            </p:nvSpPr>
            <p:spPr bwMode="auto">
              <a:xfrm>
                <a:off x="1128" y="1410"/>
                <a:ext cx="423" cy="345"/>
              </a:xfrm>
              <a:custGeom>
                <a:avLst/>
                <a:gdLst>
                  <a:gd name="T0" fmla="*/ 224 w 423"/>
                  <a:gd name="T1" fmla="*/ 287 h 345"/>
                  <a:gd name="T2" fmla="*/ 162 w 423"/>
                  <a:gd name="T3" fmla="*/ 283 h 345"/>
                  <a:gd name="T4" fmla="*/ 203 w 423"/>
                  <a:gd name="T5" fmla="*/ 249 h 345"/>
                  <a:gd name="T6" fmla="*/ 259 w 423"/>
                  <a:gd name="T7" fmla="*/ 237 h 345"/>
                  <a:gd name="T8" fmla="*/ 289 w 423"/>
                  <a:gd name="T9" fmla="*/ 265 h 345"/>
                  <a:gd name="T10" fmla="*/ 421 w 423"/>
                  <a:gd name="T11" fmla="*/ 219 h 345"/>
                  <a:gd name="T12" fmla="*/ 423 w 423"/>
                  <a:gd name="T13" fmla="*/ 119 h 345"/>
                  <a:gd name="T14" fmla="*/ 343 w 423"/>
                  <a:gd name="T15" fmla="*/ 50 h 345"/>
                  <a:gd name="T16" fmla="*/ 197 w 423"/>
                  <a:gd name="T17" fmla="*/ 0 h 345"/>
                  <a:gd name="T18" fmla="*/ 83 w 423"/>
                  <a:gd name="T19" fmla="*/ 7 h 345"/>
                  <a:gd name="T20" fmla="*/ 0 w 423"/>
                  <a:gd name="T21" fmla="*/ 55 h 345"/>
                  <a:gd name="T22" fmla="*/ 92 w 423"/>
                  <a:gd name="T23" fmla="*/ 345 h 345"/>
                  <a:gd name="T24" fmla="*/ 224 w 423"/>
                  <a:gd name="T25" fmla="*/ 287 h 345"/>
                  <a:gd name="T26" fmla="*/ 224 w 423"/>
                  <a:gd name="T27" fmla="*/ 287 h 3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23" h="345">
                    <a:moveTo>
                      <a:pt x="224" y="287"/>
                    </a:moveTo>
                    <a:lnTo>
                      <a:pt x="162" y="283"/>
                    </a:lnTo>
                    <a:lnTo>
                      <a:pt x="203" y="249"/>
                    </a:lnTo>
                    <a:lnTo>
                      <a:pt x="259" y="237"/>
                    </a:lnTo>
                    <a:lnTo>
                      <a:pt x="289" y="265"/>
                    </a:lnTo>
                    <a:lnTo>
                      <a:pt x="421" y="219"/>
                    </a:lnTo>
                    <a:lnTo>
                      <a:pt x="423" y="119"/>
                    </a:lnTo>
                    <a:lnTo>
                      <a:pt x="343" y="50"/>
                    </a:lnTo>
                    <a:lnTo>
                      <a:pt x="197" y="0"/>
                    </a:lnTo>
                    <a:lnTo>
                      <a:pt x="83" y="7"/>
                    </a:lnTo>
                    <a:lnTo>
                      <a:pt x="0" y="55"/>
                    </a:lnTo>
                    <a:lnTo>
                      <a:pt x="92" y="345"/>
                    </a:lnTo>
                    <a:lnTo>
                      <a:pt x="224" y="287"/>
                    </a:lnTo>
                    <a:close/>
                  </a:path>
                </a:pathLst>
              </a:custGeom>
              <a:solidFill>
                <a:srgbClr val="B2846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8" name="Freeform 21"/>
              <p:cNvSpPr>
                <a:spLocks/>
              </p:cNvSpPr>
              <p:nvPr/>
            </p:nvSpPr>
            <p:spPr bwMode="auto">
              <a:xfrm>
                <a:off x="1262" y="1447"/>
                <a:ext cx="282" cy="148"/>
              </a:xfrm>
              <a:custGeom>
                <a:avLst/>
                <a:gdLst>
                  <a:gd name="T0" fmla="*/ 250 w 282"/>
                  <a:gd name="T1" fmla="*/ 145 h 148"/>
                  <a:gd name="T2" fmla="*/ 190 w 282"/>
                  <a:gd name="T3" fmla="*/ 110 h 148"/>
                  <a:gd name="T4" fmla="*/ 190 w 282"/>
                  <a:gd name="T5" fmla="*/ 144 h 148"/>
                  <a:gd name="T6" fmla="*/ 167 w 282"/>
                  <a:gd name="T7" fmla="*/ 111 h 148"/>
                  <a:gd name="T8" fmla="*/ 133 w 282"/>
                  <a:gd name="T9" fmla="*/ 110 h 148"/>
                  <a:gd name="T10" fmla="*/ 158 w 282"/>
                  <a:gd name="T11" fmla="*/ 95 h 148"/>
                  <a:gd name="T12" fmla="*/ 101 w 282"/>
                  <a:gd name="T13" fmla="*/ 89 h 148"/>
                  <a:gd name="T14" fmla="*/ 102 w 282"/>
                  <a:gd name="T15" fmla="*/ 64 h 148"/>
                  <a:gd name="T16" fmla="*/ 66 w 282"/>
                  <a:gd name="T17" fmla="*/ 48 h 148"/>
                  <a:gd name="T18" fmla="*/ 0 w 282"/>
                  <a:gd name="T19" fmla="*/ 13 h 148"/>
                  <a:gd name="T20" fmla="*/ 139 w 282"/>
                  <a:gd name="T21" fmla="*/ 21 h 148"/>
                  <a:gd name="T22" fmla="*/ 97 w 282"/>
                  <a:gd name="T23" fmla="*/ 0 h 148"/>
                  <a:gd name="T24" fmla="*/ 194 w 282"/>
                  <a:gd name="T25" fmla="*/ 12 h 148"/>
                  <a:gd name="T26" fmla="*/ 258 w 282"/>
                  <a:gd name="T27" fmla="*/ 66 h 148"/>
                  <a:gd name="T28" fmla="*/ 226 w 282"/>
                  <a:gd name="T29" fmla="*/ 66 h 148"/>
                  <a:gd name="T30" fmla="*/ 264 w 282"/>
                  <a:gd name="T31" fmla="*/ 97 h 148"/>
                  <a:gd name="T32" fmla="*/ 282 w 282"/>
                  <a:gd name="T33" fmla="*/ 148 h 148"/>
                  <a:gd name="T34" fmla="*/ 246 w 282"/>
                  <a:gd name="T35" fmla="*/ 104 h 148"/>
                  <a:gd name="T36" fmla="*/ 250 w 282"/>
                  <a:gd name="T37" fmla="*/ 145 h 148"/>
                  <a:gd name="T38" fmla="*/ 250 w 282"/>
                  <a:gd name="T39" fmla="*/ 145 h 1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82" h="148">
                    <a:moveTo>
                      <a:pt x="250" y="145"/>
                    </a:moveTo>
                    <a:lnTo>
                      <a:pt x="190" y="110"/>
                    </a:lnTo>
                    <a:lnTo>
                      <a:pt x="190" y="144"/>
                    </a:lnTo>
                    <a:lnTo>
                      <a:pt x="167" y="111"/>
                    </a:lnTo>
                    <a:lnTo>
                      <a:pt x="133" y="110"/>
                    </a:lnTo>
                    <a:lnTo>
                      <a:pt x="158" y="95"/>
                    </a:lnTo>
                    <a:lnTo>
                      <a:pt x="101" y="89"/>
                    </a:lnTo>
                    <a:lnTo>
                      <a:pt x="102" y="64"/>
                    </a:lnTo>
                    <a:lnTo>
                      <a:pt x="66" y="48"/>
                    </a:lnTo>
                    <a:lnTo>
                      <a:pt x="0" y="13"/>
                    </a:lnTo>
                    <a:lnTo>
                      <a:pt x="139" y="21"/>
                    </a:lnTo>
                    <a:lnTo>
                      <a:pt x="97" y="0"/>
                    </a:lnTo>
                    <a:lnTo>
                      <a:pt x="194" y="12"/>
                    </a:lnTo>
                    <a:lnTo>
                      <a:pt x="258" y="66"/>
                    </a:lnTo>
                    <a:lnTo>
                      <a:pt x="226" y="66"/>
                    </a:lnTo>
                    <a:lnTo>
                      <a:pt x="264" y="97"/>
                    </a:lnTo>
                    <a:lnTo>
                      <a:pt x="282" y="148"/>
                    </a:lnTo>
                    <a:lnTo>
                      <a:pt x="246" y="104"/>
                    </a:lnTo>
                    <a:lnTo>
                      <a:pt x="250" y="145"/>
                    </a:lnTo>
                    <a:close/>
                  </a:path>
                </a:pathLst>
              </a:custGeom>
              <a:solidFill>
                <a:srgbClr val="D9AB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299" name="Freeform 22"/>
              <p:cNvSpPr>
                <a:spLocks/>
              </p:cNvSpPr>
              <p:nvPr/>
            </p:nvSpPr>
            <p:spPr bwMode="auto">
              <a:xfrm>
                <a:off x="1147" y="1448"/>
                <a:ext cx="114" cy="94"/>
              </a:xfrm>
              <a:custGeom>
                <a:avLst/>
                <a:gdLst>
                  <a:gd name="T0" fmla="*/ 29 w 114"/>
                  <a:gd name="T1" fmla="*/ 11 h 94"/>
                  <a:gd name="T2" fmla="*/ 51 w 114"/>
                  <a:gd name="T3" fmla="*/ 29 h 94"/>
                  <a:gd name="T4" fmla="*/ 56 w 114"/>
                  <a:gd name="T5" fmla="*/ 67 h 94"/>
                  <a:gd name="T6" fmla="*/ 114 w 114"/>
                  <a:gd name="T7" fmla="*/ 58 h 94"/>
                  <a:gd name="T8" fmla="*/ 38 w 114"/>
                  <a:gd name="T9" fmla="*/ 94 h 94"/>
                  <a:gd name="T10" fmla="*/ 46 w 114"/>
                  <a:gd name="T11" fmla="*/ 40 h 94"/>
                  <a:gd name="T12" fmla="*/ 25 w 114"/>
                  <a:gd name="T13" fmla="*/ 58 h 94"/>
                  <a:gd name="T14" fmla="*/ 29 w 114"/>
                  <a:gd name="T15" fmla="*/ 27 h 94"/>
                  <a:gd name="T16" fmla="*/ 0 w 114"/>
                  <a:gd name="T17" fmla="*/ 0 h 94"/>
                  <a:gd name="T18" fmla="*/ 29 w 114"/>
                  <a:gd name="T19" fmla="*/ 11 h 94"/>
                  <a:gd name="T20" fmla="*/ 29 w 114"/>
                  <a:gd name="T21" fmla="*/ 11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4" h="94">
                    <a:moveTo>
                      <a:pt x="29" y="11"/>
                    </a:moveTo>
                    <a:lnTo>
                      <a:pt x="51" y="29"/>
                    </a:lnTo>
                    <a:lnTo>
                      <a:pt x="56" y="67"/>
                    </a:lnTo>
                    <a:lnTo>
                      <a:pt x="114" y="58"/>
                    </a:lnTo>
                    <a:lnTo>
                      <a:pt x="38" y="94"/>
                    </a:lnTo>
                    <a:lnTo>
                      <a:pt x="46" y="40"/>
                    </a:lnTo>
                    <a:lnTo>
                      <a:pt x="25" y="58"/>
                    </a:lnTo>
                    <a:lnTo>
                      <a:pt x="29" y="27"/>
                    </a:lnTo>
                    <a:lnTo>
                      <a:pt x="0" y="0"/>
                    </a:lnTo>
                    <a:lnTo>
                      <a:pt x="29" y="11"/>
                    </a:lnTo>
                    <a:close/>
                  </a:path>
                </a:pathLst>
              </a:custGeom>
              <a:solidFill>
                <a:srgbClr val="DFB8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0" name="Freeform 23"/>
              <p:cNvSpPr>
                <a:spLocks/>
              </p:cNvSpPr>
              <p:nvPr/>
            </p:nvSpPr>
            <p:spPr bwMode="auto">
              <a:xfrm>
                <a:off x="1263" y="1542"/>
                <a:ext cx="100" cy="113"/>
              </a:xfrm>
              <a:custGeom>
                <a:avLst/>
                <a:gdLst>
                  <a:gd name="T0" fmla="*/ 100 w 100"/>
                  <a:gd name="T1" fmla="*/ 83 h 113"/>
                  <a:gd name="T2" fmla="*/ 71 w 100"/>
                  <a:gd name="T3" fmla="*/ 83 h 113"/>
                  <a:gd name="T4" fmla="*/ 16 w 100"/>
                  <a:gd name="T5" fmla="*/ 113 h 113"/>
                  <a:gd name="T6" fmla="*/ 36 w 100"/>
                  <a:gd name="T7" fmla="*/ 78 h 113"/>
                  <a:gd name="T8" fmla="*/ 46 w 100"/>
                  <a:gd name="T9" fmla="*/ 55 h 113"/>
                  <a:gd name="T10" fmla="*/ 0 w 100"/>
                  <a:gd name="T11" fmla="*/ 66 h 113"/>
                  <a:gd name="T12" fmla="*/ 13 w 100"/>
                  <a:gd name="T13" fmla="*/ 0 h 113"/>
                  <a:gd name="T14" fmla="*/ 13 w 100"/>
                  <a:gd name="T15" fmla="*/ 38 h 113"/>
                  <a:gd name="T16" fmla="*/ 47 w 100"/>
                  <a:gd name="T17" fmla="*/ 28 h 113"/>
                  <a:gd name="T18" fmla="*/ 58 w 100"/>
                  <a:gd name="T19" fmla="*/ 66 h 113"/>
                  <a:gd name="T20" fmla="*/ 85 w 100"/>
                  <a:gd name="T21" fmla="*/ 62 h 113"/>
                  <a:gd name="T22" fmla="*/ 100 w 100"/>
                  <a:gd name="T23" fmla="*/ 83 h 113"/>
                  <a:gd name="T24" fmla="*/ 100 w 100"/>
                  <a:gd name="T25" fmla="*/ 83 h 1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0" h="113">
                    <a:moveTo>
                      <a:pt x="100" y="83"/>
                    </a:moveTo>
                    <a:lnTo>
                      <a:pt x="71" y="83"/>
                    </a:lnTo>
                    <a:lnTo>
                      <a:pt x="16" y="113"/>
                    </a:lnTo>
                    <a:lnTo>
                      <a:pt x="36" y="78"/>
                    </a:lnTo>
                    <a:lnTo>
                      <a:pt x="46" y="55"/>
                    </a:lnTo>
                    <a:lnTo>
                      <a:pt x="0" y="66"/>
                    </a:lnTo>
                    <a:lnTo>
                      <a:pt x="13" y="0"/>
                    </a:lnTo>
                    <a:lnTo>
                      <a:pt x="13" y="38"/>
                    </a:lnTo>
                    <a:lnTo>
                      <a:pt x="47" y="28"/>
                    </a:lnTo>
                    <a:lnTo>
                      <a:pt x="58" y="66"/>
                    </a:lnTo>
                    <a:lnTo>
                      <a:pt x="85" y="62"/>
                    </a:lnTo>
                    <a:lnTo>
                      <a:pt x="100" y="83"/>
                    </a:lnTo>
                    <a:close/>
                  </a:path>
                </a:pathLst>
              </a:custGeom>
              <a:solidFill>
                <a:srgbClr val="D9AB8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1" name="Freeform 24"/>
              <p:cNvSpPr>
                <a:spLocks/>
              </p:cNvSpPr>
              <p:nvPr/>
            </p:nvSpPr>
            <p:spPr bwMode="auto">
              <a:xfrm>
                <a:off x="1043" y="1720"/>
                <a:ext cx="377" cy="421"/>
              </a:xfrm>
              <a:custGeom>
                <a:avLst/>
                <a:gdLst>
                  <a:gd name="T0" fmla="*/ 374 w 377"/>
                  <a:gd name="T1" fmla="*/ 283 h 421"/>
                  <a:gd name="T2" fmla="*/ 370 w 377"/>
                  <a:gd name="T3" fmla="*/ 319 h 421"/>
                  <a:gd name="T4" fmla="*/ 351 w 377"/>
                  <a:gd name="T5" fmla="*/ 329 h 421"/>
                  <a:gd name="T6" fmla="*/ 329 w 377"/>
                  <a:gd name="T7" fmla="*/ 326 h 421"/>
                  <a:gd name="T8" fmla="*/ 288 w 377"/>
                  <a:gd name="T9" fmla="*/ 302 h 421"/>
                  <a:gd name="T10" fmla="*/ 245 w 377"/>
                  <a:gd name="T11" fmla="*/ 268 h 421"/>
                  <a:gd name="T12" fmla="*/ 225 w 377"/>
                  <a:gd name="T13" fmla="*/ 257 h 421"/>
                  <a:gd name="T14" fmla="*/ 184 w 377"/>
                  <a:gd name="T15" fmla="*/ 224 h 421"/>
                  <a:gd name="T16" fmla="*/ 166 w 377"/>
                  <a:gd name="T17" fmla="*/ 191 h 421"/>
                  <a:gd name="T18" fmla="*/ 164 w 377"/>
                  <a:gd name="T19" fmla="*/ 132 h 421"/>
                  <a:gd name="T20" fmla="*/ 157 w 377"/>
                  <a:gd name="T21" fmla="*/ 63 h 421"/>
                  <a:gd name="T22" fmla="*/ 135 w 377"/>
                  <a:gd name="T23" fmla="*/ 148 h 421"/>
                  <a:gd name="T24" fmla="*/ 120 w 377"/>
                  <a:gd name="T25" fmla="*/ 153 h 421"/>
                  <a:gd name="T26" fmla="*/ 110 w 377"/>
                  <a:gd name="T27" fmla="*/ 146 h 421"/>
                  <a:gd name="T28" fmla="*/ 121 w 377"/>
                  <a:gd name="T29" fmla="*/ 115 h 421"/>
                  <a:gd name="T30" fmla="*/ 112 w 377"/>
                  <a:gd name="T31" fmla="*/ 104 h 421"/>
                  <a:gd name="T32" fmla="*/ 98 w 377"/>
                  <a:gd name="T33" fmla="*/ 100 h 421"/>
                  <a:gd name="T34" fmla="*/ 86 w 377"/>
                  <a:gd name="T35" fmla="*/ 77 h 421"/>
                  <a:gd name="T36" fmla="*/ 93 w 377"/>
                  <a:gd name="T37" fmla="*/ 54 h 421"/>
                  <a:gd name="T38" fmla="*/ 107 w 377"/>
                  <a:gd name="T39" fmla="*/ 66 h 421"/>
                  <a:gd name="T40" fmla="*/ 129 w 377"/>
                  <a:gd name="T41" fmla="*/ 57 h 421"/>
                  <a:gd name="T42" fmla="*/ 111 w 377"/>
                  <a:gd name="T43" fmla="*/ 24 h 421"/>
                  <a:gd name="T44" fmla="*/ 76 w 377"/>
                  <a:gd name="T45" fmla="*/ 26 h 421"/>
                  <a:gd name="T46" fmla="*/ 61 w 377"/>
                  <a:gd name="T47" fmla="*/ 86 h 421"/>
                  <a:gd name="T48" fmla="*/ 56 w 377"/>
                  <a:gd name="T49" fmla="*/ 41 h 421"/>
                  <a:gd name="T50" fmla="*/ 34 w 377"/>
                  <a:gd name="T51" fmla="*/ 0 h 421"/>
                  <a:gd name="T52" fmla="*/ 0 w 377"/>
                  <a:gd name="T53" fmla="*/ 155 h 421"/>
                  <a:gd name="T54" fmla="*/ 0 w 377"/>
                  <a:gd name="T55" fmla="*/ 292 h 421"/>
                  <a:gd name="T56" fmla="*/ 35 w 377"/>
                  <a:gd name="T57" fmla="*/ 336 h 421"/>
                  <a:gd name="T58" fmla="*/ 119 w 377"/>
                  <a:gd name="T59" fmla="*/ 410 h 421"/>
                  <a:gd name="T60" fmla="*/ 138 w 377"/>
                  <a:gd name="T61" fmla="*/ 421 h 421"/>
                  <a:gd name="T62" fmla="*/ 162 w 377"/>
                  <a:gd name="T63" fmla="*/ 404 h 421"/>
                  <a:gd name="T64" fmla="*/ 218 w 377"/>
                  <a:gd name="T65" fmla="*/ 359 h 421"/>
                  <a:gd name="T66" fmla="*/ 220 w 377"/>
                  <a:gd name="T67" fmla="*/ 327 h 421"/>
                  <a:gd name="T68" fmla="*/ 184 w 377"/>
                  <a:gd name="T69" fmla="*/ 369 h 421"/>
                  <a:gd name="T70" fmla="*/ 128 w 377"/>
                  <a:gd name="T71" fmla="*/ 393 h 421"/>
                  <a:gd name="T72" fmla="*/ 73 w 377"/>
                  <a:gd name="T73" fmla="*/ 333 h 421"/>
                  <a:gd name="T74" fmla="*/ 42 w 377"/>
                  <a:gd name="T75" fmla="*/ 270 h 421"/>
                  <a:gd name="T76" fmla="*/ 36 w 377"/>
                  <a:gd name="T77" fmla="*/ 206 h 421"/>
                  <a:gd name="T78" fmla="*/ 53 w 377"/>
                  <a:gd name="T79" fmla="*/ 151 h 421"/>
                  <a:gd name="T80" fmla="*/ 70 w 377"/>
                  <a:gd name="T81" fmla="*/ 182 h 421"/>
                  <a:gd name="T82" fmla="*/ 77 w 377"/>
                  <a:gd name="T83" fmla="*/ 254 h 421"/>
                  <a:gd name="T84" fmla="*/ 97 w 377"/>
                  <a:gd name="T85" fmla="*/ 191 h 421"/>
                  <a:gd name="T86" fmla="*/ 107 w 377"/>
                  <a:gd name="T87" fmla="*/ 253 h 421"/>
                  <a:gd name="T88" fmla="*/ 126 w 377"/>
                  <a:gd name="T89" fmla="*/ 300 h 421"/>
                  <a:gd name="T90" fmla="*/ 166 w 377"/>
                  <a:gd name="T91" fmla="*/ 319 h 421"/>
                  <a:gd name="T92" fmla="*/ 207 w 377"/>
                  <a:gd name="T93" fmla="*/ 321 h 421"/>
                  <a:gd name="T94" fmla="*/ 209 w 377"/>
                  <a:gd name="T95" fmla="*/ 295 h 421"/>
                  <a:gd name="T96" fmla="*/ 282 w 377"/>
                  <a:gd name="T97" fmla="*/ 336 h 421"/>
                  <a:gd name="T98" fmla="*/ 349 w 377"/>
                  <a:gd name="T99" fmla="*/ 351 h 421"/>
                  <a:gd name="T100" fmla="*/ 367 w 377"/>
                  <a:gd name="T101" fmla="*/ 335 h 421"/>
                  <a:gd name="T102" fmla="*/ 377 w 377"/>
                  <a:gd name="T103" fmla="*/ 321 h 421"/>
                  <a:gd name="T104" fmla="*/ 374 w 377"/>
                  <a:gd name="T105" fmla="*/ 283 h 421"/>
                  <a:gd name="T106" fmla="*/ 374 w 377"/>
                  <a:gd name="T107" fmla="*/ 283 h 4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77" h="421">
                    <a:moveTo>
                      <a:pt x="374" y="283"/>
                    </a:moveTo>
                    <a:lnTo>
                      <a:pt x="370" y="319"/>
                    </a:lnTo>
                    <a:lnTo>
                      <a:pt x="351" y="329"/>
                    </a:lnTo>
                    <a:lnTo>
                      <a:pt x="329" y="326"/>
                    </a:lnTo>
                    <a:lnTo>
                      <a:pt x="288" y="302"/>
                    </a:lnTo>
                    <a:lnTo>
                      <a:pt x="245" y="268"/>
                    </a:lnTo>
                    <a:lnTo>
                      <a:pt x="225" y="257"/>
                    </a:lnTo>
                    <a:lnTo>
                      <a:pt x="184" y="224"/>
                    </a:lnTo>
                    <a:lnTo>
                      <a:pt x="166" y="191"/>
                    </a:lnTo>
                    <a:lnTo>
                      <a:pt x="164" y="132"/>
                    </a:lnTo>
                    <a:lnTo>
                      <a:pt x="157" y="63"/>
                    </a:lnTo>
                    <a:lnTo>
                      <a:pt x="135" y="148"/>
                    </a:lnTo>
                    <a:lnTo>
                      <a:pt x="120" y="153"/>
                    </a:lnTo>
                    <a:lnTo>
                      <a:pt x="110" y="146"/>
                    </a:lnTo>
                    <a:lnTo>
                      <a:pt x="121" y="115"/>
                    </a:lnTo>
                    <a:lnTo>
                      <a:pt x="112" y="104"/>
                    </a:lnTo>
                    <a:lnTo>
                      <a:pt x="98" y="100"/>
                    </a:lnTo>
                    <a:lnTo>
                      <a:pt x="86" y="77"/>
                    </a:lnTo>
                    <a:lnTo>
                      <a:pt x="93" y="54"/>
                    </a:lnTo>
                    <a:lnTo>
                      <a:pt x="107" y="66"/>
                    </a:lnTo>
                    <a:lnTo>
                      <a:pt x="129" y="57"/>
                    </a:lnTo>
                    <a:lnTo>
                      <a:pt x="111" y="24"/>
                    </a:lnTo>
                    <a:lnTo>
                      <a:pt x="76" y="26"/>
                    </a:lnTo>
                    <a:lnTo>
                      <a:pt x="61" y="86"/>
                    </a:lnTo>
                    <a:lnTo>
                      <a:pt x="56" y="41"/>
                    </a:lnTo>
                    <a:lnTo>
                      <a:pt x="34" y="0"/>
                    </a:lnTo>
                    <a:lnTo>
                      <a:pt x="0" y="155"/>
                    </a:lnTo>
                    <a:lnTo>
                      <a:pt x="0" y="292"/>
                    </a:lnTo>
                    <a:lnTo>
                      <a:pt x="35" y="336"/>
                    </a:lnTo>
                    <a:lnTo>
                      <a:pt x="119" y="410"/>
                    </a:lnTo>
                    <a:lnTo>
                      <a:pt x="138" y="421"/>
                    </a:lnTo>
                    <a:lnTo>
                      <a:pt x="162" y="404"/>
                    </a:lnTo>
                    <a:lnTo>
                      <a:pt x="218" y="359"/>
                    </a:lnTo>
                    <a:lnTo>
                      <a:pt x="220" y="327"/>
                    </a:lnTo>
                    <a:lnTo>
                      <a:pt x="184" y="369"/>
                    </a:lnTo>
                    <a:lnTo>
                      <a:pt x="128" y="393"/>
                    </a:lnTo>
                    <a:lnTo>
                      <a:pt x="73" y="333"/>
                    </a:lnTo>
                    <a:lnTo>
                      <a:pt x="42" y="270"/>
                    </a:lnTo>
                    <a:lnTo>
                      <a:pt x="36" y="206"/>
                    </a:lnTo>
                    <a:lnTo>
                      <a:pt x="53" y="151"/>
                    </a:lnTo>
                    <a:lnTo>
                      <a:pt x="70" y="182"/>
                    </a:lnTo>
                    <a:lnTo>
                      <a:pt x="77" y="254"/>
                    </a:lnTo>
                    <a:lnTo>
                      <a:pt x="97" y="191"/>
                    </a:lnTo>
                    <a:lnTo>
                      <a:pt x="107" y="253"/>
                    </a:lnTo>
                    <a:lnTo>
                      <a:pt x="126" y="300"/>
                    </a:lnTo>
                    <a:lnTo>
                      <a:pt x="166" y="319"/>
                    </a:lnTo>
                    <a:lnTo>
                      <a:pt x="207" y="321"/>
                    </a:lnTo>
                    <a:lnTo>
                      <a:pt x="209" y="295"/>
                    </a:lnTo>
                    <a:lnTo>
                      <a:pt x="282" y="336"/>
                    </a:lnTo>
                    <a:lnTo>
                      <a:pt x="349" y="351"/>
                    </a:lnTo>
                    <a:lnTo>
                      <a:pt x="367" y="335"/>
                    </a:lnTo>
                    <a:lnTo>
                      <a:pt x="377" y="321"/>
                    </a:lnTo>
                    <a:lnTo>
                      <a:pt x="374" y="283"/>
                    </a:lnTo>
                    <a:close/>
                  </a:path>
                </a:pathLst>
              </a:custGeom>
              <a:solidFill>
                <a:srgbClr val="D089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2" name="Freeform 25"/>
              <p:cNvSpPr>
                <a:spLocks/>
              </p:cNvSpPr>
              <p:nvPr/>
            </p:nvSpPr>
            <p:spPr bwMode="auto">
              <a:xfrm>
                <a:off x="1355" y="1935"/>
                <a:ext cx="77" cy="42"/>
              </a:xfrm>
              <a:custGeom>
                <a:avLst/>
                <a:gdLst>
                  <a:gd name="T0" fmla="*/ 5 w 77"/>
                  <a:gd name="T1" fmla="*/ 25 h 42"/>
                  <a:gd name="T2" fmla="*/ 24 w 77"/>
                  <a:gd name="T3" fmla="*/ 10 h 42"/>
                  <a:gd name="T4" fmla="*/ 42 w 77"/>
                  <a:gd name="T5" fmla="*/ 0 h 42"/>
                  <a:gd name="T6" fmla="*/ 35 w 77"/>
                  <a:gd name="T7" fmla="*/ 13 h 42"/>
                  <a:gd name="T8" fmla="*/ 77 w 77"/>
                  <a:gd name="T9" fmla="*/ 17 h 42"/>
                  <a:gd name="T10" fmla="*/ 40 w 77"/>
                  <a:gd name="T11" fmla="*/ 27 h 42"/>
                  <a:gd name="T12" fmla="*/ 69 w 77"/>
                  <a:gd name="T13" fmla="*/ 42 h 42"/>
                  <a:gd name="T14" fmla="*/ 27 w 77"/>
                  <a:gd name="T15" fmla="*/ 36 h 42"/>
                  <a:gd name="T16" fmla="*/ 0 w 77"/>
                  <a:gd name="T17" fmla="*/ 35 h 42"/>
                  <a:gd name="T18" fmla="*/ 5 w 77"/>
                  <a:gd name="T19" fmla="*/ 25 h 42"/>
                  <a:gd name="T20" fmla="*/ 5 w 77"/>
                  <a:gd name="T21" fmla="*/ 25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42">
                    <a:moveTo>
                      <a:pt x="5" y="25"/>
                    </a:moveTo>
                    <a:lnTo>
                      <a:pt x="24" y="10"/>
                    </a:lnTo>
                    <a:lnTo>
                      <a:pt x="42" y="0"/>
                    </a:lnTo>
                    <a:lnTo>
                      <a:pt x="35" y="13"/>
                    </a:lnTo>
                    <a:lnTo>
                      <a:pt x="77" y="17"/>
                    </a:lnTo>
                    <a:lnTo>
                      <a:pt x="40" y="27"/>
                    </a:lnTo>
                    <a:lnTo>
                      <a:pt x="69" y="42"/>
                    </a:lnTo>
                    <a:lnTo>
                      <a:pt x="27" y="36"/>
                    </a:lnTo>
                    <a:lnTo>
                      <a:pt x="0" y="35"/>
                    </a:lnTo>
                    <a:lnTo>
                      <a:pt x="5" y="25"/>
                    </a:lnTo>
                    <a:close/>
                  </a:path>
                </a:pathLst>
              </a:custGeom>
              <a:solidFill>
                <a:srgbClr val="D089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3" name="Freeform 26"/>
              <p:cNvSpPr>
                <a:spLocks/>
              </p:cNvSpPr>
              <p:nvPr/>
            </p:nvSpPr>
            <p:spPr bwMode="auto">
              <a:xfrm>
                <a:off x="1372" y="1983"/>
                <a:ext cx="54" cy="25"/>
              </a:xfrm>
              <a:custGeom>
                <a:avLst/>
                <a:gdLst>
                  <a:gd name="T0" fmla="*/ 0 w 54"/>
                  <a:gd name="T1" fmla="*/ 13 h 25"/>
                  <a:gd name="T2" fmla="*/ 14 w 54"/>
                  <a:gd name="T3" fmla="*/ 0 h 25"/>
                  <a:gd name="T4" fmla="*/ 54 w 54"/>
                  <a:gd name="T5" fmla="*/ 7 h 25"/>
                  <a:gd name="T6" fmla="*/ 40 w 54"/>
                  <a:gd name="T7" fmla="*/ 25 h 25"/>
                  <a:gd name="T8" fmla="*/ 20 w 54"/>
                  <a:gd name="T9" fmla="*/ 25 h 25"/>
                  <a:gd name="T10" fmla="*/ 0 w 54"/>
                  <a:gd name="T11" fmla="*/ 13 h 25"/>
                  <a:gd name="T12" fmla="*/ 0 w 54"/>
                  <a:gd name="T13" fmla="*/ 13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 h="25">
                    <a:moveTo>
                      <a:pt x="0" y="13"/>
                    </a:moveTo>
                    <a:lnTo>
                      <a:pt x="14" y="0"/>
                    </a:lnTo>
                    <a:lnTo>
                      <a:pt x="54" y="7"/>
                    </a:lnTo>
                    <a:lnTo>
                      <a:pt x="40" y="25"/>
                    </a:lnTo>
                    <a:lnTo>
                      <a:pt x="20" y="25"/>
                    </a:lnTo>
                    <a:lnTo>
                      <a:pt x="0" y="13"/>
                    </a:lnTo>
                    <a:close/>
                  </a:path>
                </a:pathLst>
              </a:custGeom>
              <a:solidFill>
                <a:srgbClr val="CA7A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4" name="Freeform 27"/>
              <p:cNvSpPr>
                <a:spLocks/>
              </p:cNvSpPr>
              <p:nvPr/>
            </p:nvSpPr>
            <p:spPr bwMode="auto">
              <a:xfrm>
                <a:off x="1401" y="1879"/>
                <a:ext cx="87" cy="45"/>
              </a:xfrm>
              <a:custGeom>
                <a:avLst/>
                <a:gdLst>
                  <a:gd name="T0" fmla="*/ 28 w 87"/>
                  <a:gd name="T1" fmla="*/ 0 h 45"/>
                  <a:gd name="T2" fmla="*/ 0 w 87"/>
                  <a:gd name="T3" fmla="*/ 24 h 45"/>
                  <a:gd name="T4" fmla="*/ 19 w 87"/>
                  <a:gd name="T5" fmla="*/ 27 h 45"/>
                  <a:gd name="T6" fmla="*/ 29 w 87"/>
                  <a:gd name="T7" fmla="*/ 41 h 45"/>
                  <a:gd name="T8" fmla="*/ 49 w 87"/>
                  <a:gd name="T9" fmla="*/ 45 h 45"/>
                  <a:gd name="T10" fmla="*/ 72 w 87"/>
                  <a:gd name="T11" fmla="*/ 43 h 45"/>
                  <a:gd name="T12" fmla="*/ 87 w 87"/>
                  <a:gd name="T13" fmla="*/ 43 h 45"/>
                  <a:gd name="T14" fmla="*/ 75 w 87"/>
                  <a:gd name="T15" fmla="*/ 28 h 45"/>
                  <a:gd name="T16" fmla="*/ 44 w 87"/>
                  <a:gd name="T17" fmla="*/ 19 h 45"/>
                  <a:gd name="T18" fmla="*/ 28 w 87"/>
                  <a:gd name="T19" fmla="*/ 0 h 45"/>
                  <a:gd name="T20" fmla="*/ 28 w 87"/>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45">
                    <a:moveTo>
                      <a:pt x="28" y="0"/>
                    </a:moveTo>
                    <a:lnTo>
                      <a:pt x="0" y="24"/>
                    </a:lnTo>
                    <a:lnTo>
                      <a:pt x="19" y="27"/>
                    </a:lnTo>
                    <a:lnTo>
                      <a:pt x="29" y="41"/>
                    </a:lnTo>
                    <a:lnTo>
                      <a:pt x="49" y="45"/>
                    </a:lnTo>
                    <a:lnTo>
                      <a:pt x="72" y="43"/>
                    </a:lnTo>
                    <a:lnTo>
                      <a:pt x="87" y="43"/>
                    </a:lnTo>
                    <a:lnTo>
                      <a:pt x="75" y="28"/>
                    </a:lnTo>
                    <a:lnTo>
                      <a:pt x="44" y="19"/>
                    </a:lnTo>
                    <a:lnTo>
                      <a:pt x="28" y="0"/>
                    </a:lnTo>
                    <a:close/>
                  </a:path>
                </a:pathLst>
              </a:custGeom>
              <a:solidFill>
                <a:srgbClr val="D089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5" name="Freeform 28"/>
              <p:cNvSpPr>
                <a:spLocks/>
              </p:cNvSpPr>
              <p:nvPr/>
            </p:nvSpPr>
            <p:spPr bwMode="auto">
              <a:xfrm>
                <a:off x="1328" y="1660"/>
                <a:ext cx="166" cy="201"/>
              </a:xfrm>
              <a:custGeom>
                <a:avLst/>
                <a:gdLst>
                  <a:gd name="T0" fmla="*/ 64 w 166"/>
                  <a:gd name="T1" fmla="*/ 88 h 201"/>
                  <a:gd name="T2" fmla="*/ 41 w 166"/>
                  <a:gd name="T3" fmla="*/ 102 h 201"/>
                  <a:gd name="T4" fmla="*/ 21 w 166"/>
                  <a:gd name="T5" fmla="*/ 117 h 201"/>
                  <a:gd name="T6" fmla="*/ 0 w 166"/>
                  <a:gd name="T7" fmla="*/ 119 h 201"/>
                  <a:gd name="T8" fmla="*/ 40 w 166"/>
                  <a:gd name="T9" fmla="*/ 135 h 201"/>
                  <a:gd name="T10" fmla="*/ 80 w 166"/>
                  <a:gd name="T11" fmla="*/ 120 h 201"/>
                  <a:gd name="T12" fmla="*/ 97 w 166"/>
                  <a:gd name="T13" fmla="*/ 140 h 201"/>
                  <a:gd name="T14" fmla="*/ 84 w 166"/>
                  <a:gd name="T15" fmla="*/ 152 h 201"/>
                  <a:gd name="T16" fmla="*/ 62 w 166"/>
                  <a:gd name="T17" fmla="*/ 166 h 201"/>
                  <a:gd name="T18" fmla="*/ 91 w 166"/>
                  <a:gd name="T19" fmla="*/ 166 h 201"/>
                  <a:gd name="T20" fmla="*/ 113 w 166"/>
                  <a:gd name="T21" fmla="*/ 158 h 201"/>
                  <a:gd name="T22" fmla="*/ 132 w 166"/>
                  <a:gd name="T23" fmla="*/ 201 h 201"/>
                  <a:gd name="T24" fmla="*/ 130 w 166"/>
                  <a:gd name="T25" fmla="*/ 165 h 201"/>
                  <a:gd name="T26" fmla="*/ 138 w 166"/>
                  <a:gd name="T27" fmla="*/ 139 h 201"/>
                  <a:gd name="T28" fmla="*/ 148 w 166"/>
                  <a:gd name="T29" fmla="*/ 130 h 201"/>
                  <a:gd name="T30" fmla="*/ 166 w 166"/>
                  <a:gd name="T31" fmla="*/ 101 h 201"/>
                  <a:gd name="T32" fmla="*/ 162 w 166"/>
                  <a:gd name="T33" fmla="*/ 26 h 201"/>
                  <a:gd name="T34" fmla="*/ 128 w 166"/>
                  <a:gd name="T35" fmla="*/ 0 h 201"/>
                  <a:gd name="T36" fmla="*/ 139 w 166"/>
                  <a:gd name="T37" fmla="*/ 39 h 201"/>
                  <a:gd name="T38" fmla="*/ 140 w 166"/>
                  <a:gd name="T39" fmla="*/ 89 h 201"/>
                  <a:gd name="T40" fmla="*/ 113 w 166"/>
                  <a:gd name="T41" fmla="*/ 88 h 201"/>
                  <a:gd name="T42" fmla="*/ 85 w 166"/>
                  <a:gd name="T43" fmla="*/ 81 h 201"/>
                  <a:gd name="T44" fmla="*/ 64 w 166"/>
                  <a:gd name="T45" fmla="*/ 88 h 201"/>
                  <a:gd name="T46" fmla="*/ 64 w 166"/>
                  <a:gd name="T47" fmla="*/ 88 h 2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66" h="201">
                    <a:moveTo>
                      <a:pt x="64" y="88"/>
                    </a:moveTo>
                    <a:lnTo>
                      <a:pt x="41" y="102"/>
                    </a:lnTo>
                    <a:lnTo>
                      <a:pt x="21" y="117"/>
                    </a:lnTo>
                    <a:lnTo>
                      <a:pt x="0" y="119"/>
                    </a:lnTo>
                    <a:lnTo>
                      <a:pt x="40" y="135"/>
                    </a:lnTo>
                    <a:lnTo>
                      <a:pt x="80" y="120"/>
                    </a:lnTo>
                    <a:lnTo>
                      <a:pt x="97" y="140"/>
                    </a:lnTo>
                    <a:lnTo>
                      <a:pt x="84" y="152"/>
                    </a:lnTo>
                    <a:lnTo>
                      <a:pt x="62" y="166"/>
                    </a:lnTo>
                    <a:lnTo>
                      <a:pt x="91" y="166"/>
                    </a:lnTo>
                    <a:lnTo>
                      <a:pt x="113" y="158"/>
                    </a:lnTo>
                    <a:lnTo>
                      <a:pt x="132" y="201"/>
                    </a:lnTo>
                    <a:lnTo>
                      <a:pt x="130" y="165"/>
                    </a:lnTo>
                    <a:lnTo>
                      <a:pt x="138" y="139"/>
                    </a:lnTo>
                    <a:lnTo>
                      <a:pt x="148" y="130"/>
                    </a:lnTo>
                    <a:lnTo>
                      <a:pt x="166" y="101"/>
                    </a:lnTo>
                    <a:lnTo>
                      <a:pt x="162" y="26"/>
                    </a:lnTo>
                    <a:lnTo>
                      <a:pt x="128" y="0"/>
                    </a:lnTo>
                    <a:lnTo>
                      <a:pt x="139" y="39"/>
                    </a:lnTo>
                    <a:lnTo>
                      <a:pt x="140" y="89"/>
                    </a:lnTo>
                    <a:lnTo>
                      <a:pt x="113" y="88"/>
                    </a:lnTo>
                    <a:lnTo>
                      <a:pt x="85" y="81"/>
                    </a:lnTo>
                    <a:lnTo>
                      <a:pt x="64" y="88"/>
                    </a:lnTo>
                    <a:close/>
                  </a:path>
                </a:pathLst>
              </a:custGeom>
              <a:solidFill>
                <a:srgbClr val="D089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6" name="Freeform 29"/>
              <p:cNvSpPr>
                <a:spLocks/>
              </p:cNvSpPr>
              <p:nvPr/>
            </p:nvSpPr>
            <p:spPr bwMode="auto">
              <a:xfrm>
                <a:off x="1220" y="1701"/>
                <a:ext cx="113" cy="189"/>
              </a:xfrm>
              <a:custGeom>
                <a:avLst/>
                <a:gdLst>
                  <a:gd name="T0" fmla="*/ 2 w 113"/>
                  <a:gd name="T1" fmla="*/ 79 h 189"/>
                  <a:gd name="T2" fmla="*/ 0 w 113"/>
                  <a:gd name="T3" fmla="*/ 112 h 189"/>
                  <a:gd name="T4" fmla="*/ 16 w 113"/>
                  <a:gd name="T5" fmla="*/ 147 h 189"/>
                  <a:gd name="T6" fmla="*/ 60 w 113"/>
                  <a:gd name="T7" fmla="*/ 189 h 189"/>
                  <a:gd name="T8" fmla="*/ 38 w 113"/>
                  <a:gd name="T9" fmla="*/ 129 h 189"/>
                  <a:gd name="T10" fmla="*/ 36 w 113"/>
                  <a:gd name="T11" fmla="*/ 92 h 189"/>
                  <a:gd name="T12" fmla="*/ 41 w 113"/>
                  <a:gd name="T13" fmla="*/ 73 h 189"/>
                  <a:gd name="T14" fmla="*/ 64 w 113"/>
                  <a:gd name="T15" fmla="*/ 53 h 189"/>
                  <a:gd name="T16" fmla="*/ 92 w 113"/>
                  <a:gd name="T17" fmla="*/ 35 h 189"/>
                  <a:gd name="T18" fmla="*/ 113 w 113"/>
                  <a:gd name="T19" fmla="*/ 0 h 189"/>
                  <a:gd name="T20" fmla="*/ 16 w 113"/>
                  <a:gd name="T21" fmla="*/ 32 h 189"/>
                  <a:gd name="T22" fmla="*/ 2 w 113"/>
                  <a:gd name="T23" fmla="*/ 79 h 189"/>
                  <a:gd name="T24" fmla="*/ 2 w 113"/>
                  <a:gd name="T25" fmla="*/ 79 h 1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3" h="189">
                    <a:moveTo>
                      <a:pt x="2" y="79"/>
                    </a:moveTo>
                    <a:lnTo>
                      <a:pt x="0" y="112"/>
                    </a:lnTo>
                    <a:lnTo>
                      <a:pt x="16" y="147"/>
                    </a:lnTo>
                    <a:lnTo>
                      <a:pt x="60" y="189"/>
                    </a:lnTo>
                    <a:lnTo>
                      <a:pt x="38" y="129"/>
                    </a:lnTo>
                    <a:lnTo>
                      <a:pt x="36" y="92"/>
                    </a:lnTo>
                    <a:lnTo>
                      <a:pt x="41" y="73"/>
                    </a:lnTo>
                    <a:lnTo>
                      <a:pt x="64" y="53"/>
                    </a:lnTo>
                    <a:lnTo>
                      <a:pt x="92" y="35"/>
                    </a:lnTo>
                    <a:lnTo>
                      <a:pt x="113" y="0"/>
                    </a:lnTo>
                    <a:lnTo>
                      <a:pt x="16" y="32"/>
                    </a:lnTo>
                    <a:lnTo>
                      <a:pt x="2" y="79"/>
                    </a:lnTo>
                    <a:close/>
                  </a:path>
                </a:pathLst>
              </a:custGeom>
              <a:solidFill>
                <a:srgbClr val="D089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7" name="Freeform 30"/>
              <p:cNvSpPr>
                <a:spLocks/>
              </p:cNvSpPr>
              <p:nvPr/>
            </p:nvSpPr>
            <p:spPr bwMode="auto">
              <a:xfrm>
                <a:off x="1354" y="1790"/>
                <a:ext cx="55" cy="43"/>
              </a:xfrm>
              <a:custGeom>
                <a:avLst/>
                <a:gdLst>
                  <a:gd name="T0" fmla="*/ 55 w 55"/>
                  <a:gd name="T1" fmla="*/ 0 h 43"/>
                  <a:gd name="T2" fmla="*/ 23 w 55"/>
                  <a:gd name="T3" fmla="*/ 5 h 43"/>
                  <a:gd name="T4" fmla="*/ 0 w 55"/>
                  <a:gd name="T5" fmla="*/ 3 h 43"/>
                  <a:gd name="T6" fmla="*/ 7 w 55"/>
                  <a:gd name="T7" fmla="*/ 29 h 43"/>
                  <a:gd name="T8" fmla="*/ 38 w 55"/>
                  <a:gd name="T9" fmla="*/ 43 h 43"/>
                  <a:gd name="T10" fmla="*/ 29 w 55"/>
                  <a:gd name="T11" fmla="*/ 24 h 43"/>
                  <a:gd name="T12" fmla="*/ 42 w 55"/>
                  <a:gd name="T13" fmla="*/ 16 h 43"/>
                  <a:gd name="T14" fmla="*/ 55 w 55"/>
                  <a:gd name="T15" fmla="*/ 0 h 43"/>
                  <a:gd name="T16" fmla="*/ 55 w 55"/>
                  <a:gd name="T17" fmla="*/ 0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43">
                    <a:moveTo>
                      <a:pt x="55" y="0"/>
                    </a:moveTo>
                    <a:lnTo>
                      <a:pt x="23" y="5"/>
                    </a:lnTo>
                    <a:lnTo>
                      <a:pt x="0" y="3"/>
                    </a:lnTo>
                    <a:lnTo>
                      <a:pt x="7" y="29"/>
                    </a:lnTo>
                    <a:lnTo>
                      <a:pt x="38" y="43"/>
                    </a:lnTo>
                    <a:lnTo>
                      <a:pt x="29" y="24"/>
                    </a:lnTo>
                    <a:lnTo>
                      <a:pt x="42" y="16"/>
                    </a:lnTo>
                    <a:lnTo>
                      <a:pt x="55" y="0"/>
                    </a:lnTo>
                    <a:close/>
                  </a:path>
                </a:pathLst>
              </a:custGeom>
              <a:solidFill>
                <a:srgbClr val="D089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8" name="Freeform 31"/>
              <p:cNvSpPr>
                <a:spLocks/>
              </p:cNvSpPr>
              <p:nvPr/>
            </p:nvSpPr>
            <p:spPr bwMode="auto">
              <a:xfrm>
                <a:off x="1009" y="2049"/>
                <a:ext cx="115" cy="157"/>
              </a:xfrm>
              <a:custGeom>
                <a:avLst/>
                <a:gdLst>
                  <a:gd name="T0" fmla="*/ 5 w 115"/>
                  <a:gd name="T1" fmla="*/ 20 h 157"/>
                  <a:gd name="T2" fmla="*/ 73 w 115"/>
                  <a:gd name="T3" fmla="*/ 157 h 157"/>
                  <a:gd name="T4" fmla="*/ 82 w 115"/>
                  <a:gd name="T5" fmla="*/ 119 h 157"/>
                  <a:gd name="T6" fmla="*/ 115 w 115"/>
                  <a:gd name="T7" fmla="*/ 93 h 157"/>
                  <a:gd name="T8" fmla="*/ 61 w 115"/>
                  <a:gd name="T9" fmla="*/ 29 h 157"/>
                  <a:gd name="T10" fmla="*/ 0 w 115"/>
                  <a:gd name="T11" fmla="*/ 0 h 157"/>
                  <a:gd name="T12" fmla="*/ 5 w 115"/>
                  <a:gd name="T13" fmla="*/ 20 h 157"/>
                  <a:gd name="T14" fmla="*/ 5 w 115"/>
                  <a:gd name="T15" fmla="*/ 20 h 1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 h="157">
                    <a:moveTo>
                      <a:pt x="5" y="20"/>
                    </a:moveTo>
                    <a:lnTo>
                      <a:pt x="73" y="157"/>
                    </a:lnTo>
                    <a:lnTo>
                      <a:pt x="82" y="119"/>
                    </a:lnTo>
                    <a:lnTo>
                      <a:pt x="115" y="93"/>
                    </a:lnTo>
                    <a:lnTo>
                      <a:pt x="61" y="29"/>
                    </a:lnTo>
                    <a:lnTo>
                      <a:pt x="0" y="0"/>
                    </a:lnTo>
                    <a:lnTo>
                      <a:pt x="5"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09" name="Freeform 32"/>
              <p:cNvSpPr>
                <a:spLocks/>
              </p:cNvSpPr>
              <p:nvPr/>
            </p:nvSpPr>
            <p:spPr bwMode="auto">
              <a:xfrm>
                <a:off x="1209" y="2104"/>
                <a:ext cx="65" cy="126"/>
              </a:xfrm>
              <a:custGeom>
                <a:avLst/>
                <a:gdLst>
                  <a:gd name="T0" fmla="*/ 0 w 65"/>
                  <a:gd name="T1" fmla="*/ 35 h 126"/>
                  <a:gd name="T2" fmla="*/ 35 w 65"/>
                  <a:gd name="T3" fmla="*/ 59 h 126"/>
                  <a:gd name="T4" fmla="*/ 53 w 65"/>
                  <a:gd name="T5" fmla="*/ 126 h 126"/>
                  <a:gd name="T6" fmla="*/ 65 w 65"/>
                  <a:gd name="T7" fmla="*/ 18 h 126"/>
                  <a:gd name="T8" fmla="*/ 53 w 65"/>
                  <a:gd name="T9" fmla="*/ 0 h 126"/>
                  <a:gd name="T10" fmla="*/ 0 w 65"/>
                  <a:gd name="T11" fmla="*/ 35 h 126"/>
                  <a:gd name="T12" fmla="*/ 0 w 65"/>
                  <a:gd name="T13" fmla="*/ 35 h 1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 h="126">
                    <a:moveTo>
                      <a:pt x="0" y="35"/>
                    </a:moveTo>
                    <a:lnTo>
                      <a:pt x="35" y="59"/>
                    </a:lnTo>
                    <a:lnTo>
                      <a:pt x="53" y="126"/>
                    </a:lnTo>
                    <a:lnTo>
                      <a:pt x="65" y="18"/>
                    </a:lnTo>
                    <a:lnTo>
                      <a:pt x="53" y="0"/>
                    </a:lnTo>
                    <a:lnTo>
                      <a:pt x="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0" name="Freeform 33"/>
              <p:cNvSpPr>
                <a:spLocks/>
              </p:cNvSpPr>
              <p:nvPr/>
            </p:nvSpPr>
            <p:spPr bwMode="auto">
              <a:xfrm>
                <a:off x="1117" y="2145"/>
                <a:ext cx="110" cy="471"/>
              </a:xfrm>
              <a:custGeom>
                <a:avLst/>
                <a:gdLst>
                  <a:gd name="T0" fmla="*/ 33 w 110"/>
                  <a:gd name="T1" fmla="*/ 18 h 471"/>
                  <a:gd name="T2" fmla="*/ 59 w 110"/>
                  <a:gd name="T3" fmla="*/ 91 h 471"/>
                  <a:gd name="T4" fmla="*/ 35 w 110"/>
                  <a:gd name="T5" fmla="*/ 143 h 471"/>
                  <a:gd name="T6" fmla="*/ 7 w 110"/>
                  <a:gd name="T7" fmla="*/ 291 h 471"/>
                  <a:gd name="T8" fmla="*/ 0 w 110"/>
                  <a:gd name="T9" fmla="*/ 471 h 471"/>
                  <a:gd name="T10" fmla="*/ 59 w 110"/>
                  <a:gd name="T11" fmla="*/ 461 h 471"/>
                  <a:gd name="T12" fmla="*/ 106 w 110"/>
                  <a:gd name="T13" fmla="*/ 170 h 471"/>
                  <a:gd name="T14" fmla="*/ 92 w 110"/>
                  <a:gd name="T15" fmla="*/ 75 h 471"/>
                  <a:gd name="T16" fmla="*/ 110 w 110"/>
                  <a:gd name="T17" fmla="*/ 27 h 471"/>
                  <a:gd name="T18" fmla="*/ 98 w 110"/>
                  <a:gd name="T19" fmla="*/ 6 h 471"/>
                  <a:gd name="T20" fmla="*/ 63 w 110"/>
                  <a:gd name="T21" fmla="*/ 0 h 471"/>
                  <a:gd name="T22" fmla="*/ 33 w 110"/>
                  <a:gd name="T23" fmla="*/ 18 h 471"/>
                  <a:gd name="T24" fmla="*/ 33 w 110"/>
                  <a:gd name="T25" fmla="*/ 18 h 4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0" h="471">
                    <a:moveTo>
                      <a:pt x="33" y="18"/>
                    </a:moveTo>
                    <a:lnTo>
                      <a:pt x="59" y="91"/>
                    </a:lnTo>
                    <a:lnTo>
                      <a:pt x="35" y="143"/>
                    </a:lnTo>
                    <a:lnTo>
                      <a:pt x="7" y="291"/>
                    </a:lnTo>
                    <a:lnTo>
                      <a:pt x="0" y="471"/>
                    </a:lnTo>
                    <a:lnTo>
                      <a:pt x="59" y="461"/>
                    </a:lnTo>
                    <a:lnTo>
                      <a:pt x="106" y="170"/>
                    </a:lnTo>
                    <a:lnTo>
                      <a:pt x="92" y="75"/>
                    </a:lnTo>
                    <a:lnTo>
                      <a:pt x="110" y="27"/>
                    </a:lnTo>
                    <a:lnTo>
                      <a:pt x="98" y="6"/>
                    </a:lnTo>
                    <a:lnTo>
                      <a:pt x="63" y="0"/>
                    </a:lnTo>
                    <a:lnTo>
                      <a:pt x="33" y="18"/>
                    </a:lnTo>
                    <a:close/>
                  </a:path>
                </a:pathLst>
              </a:custGeom>
              <a:solidFill>
                <a:srgbClr val="0051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1" name="Freeform 34"/>
              <p:cNvSpPr>
                <a:spLocks/>
              </p:cNvSpPr>
              <p:nvPr/>
            </p:nvSpPr>
            <p:spPr bwMode="auto">
              <a:xfrm>
                <a:off x="685" y="2227"/>
                <a:ext cx="380" cy="470"/>
              </a:xfrm>
              <a:custGeom>
                <a:avLst/>
                <a:gdLst>
                  <a:gd name="T0" fmla="*/ 0 w 380"/>
                  <a:gd name="T1" fmla="*/ 3 h 470"/>
                  <a:gd name="T2" fmla="*/ 3 w 380"/>
                  <a:gd name="T3" fmla="*/ 52 h 470"/>
                  <a:gd name="T4" fmla="*/ 76 w 380"/>
                  <a:gd name="T5" fmla="*/ 114 h 470"/>
                  <a:gd name="T6" fmla="*/ 132 w 380"/>
                  <a:gd name="T7" fmla="*/ 230 h 470"/>
                  <a:gd name="T8" fmla="*/ 160 w 380"/>
                  <a:gd name="T9" fmla="*/ 470 h 470"/>
                  <a:gd name="T10" fmla="*/ 215 w 380"/>
                  <a:gd name="T11" fmla="*/ 437 h 470"/>
                  <a:gd name="T12" fmla="*/ 247 w 380"/>
                  <a:gd name="T13" fmla="*/ 323 h 470"/>
                  <a:gd name="T14" fmla="*/ 259 w 380"/>
                  <a:gd name="T15" fmla="*/ 216 h 470"/>
                  <a:gd name="T16" fmla="*/ 336 w 380"/>
                  <a:gd name="T17" fmla="*/ 397 h 470"/>
                  <a:gd name="T18" fmla="*/ 380 w 380"/>
                  <a:gd name="T19" fmla="*/ 373 h 470"/>
                  <a:gd name="T20" fmla="*/ 268 w 380"/>
                  <a:gd name="T21" fmla="*/ 102 h 470"/>
                  <a:gd name="T22" fmla="*/ 221 w 380"/>
                  <a:gd name="T23" fmla="*/ 64 h 470"/>
                  <a:gd name="T24" fmla="*/ 224 w 380"/>
                  <a:gd name="T25" fmla="*/ 140 h 470"/>
                  <a:gd name="T26" fmla="*/ 238 w 380"/>
                  <a:gd name="T27" fmla="*/ 245 h 470"/>
                  <a:gd name="T28" fmla="*/ 183 w 380"/>
                  <a:gd name="T29" fmla="*/ 183 h 470"/>
                  <a:gd name="T30" fmla="*/ 124 w 380"/>
                  <a:gd name="T31" fmla="*/ 85 h 470"/>
                  <a:gd name="T32" fmla="*/ 106 w 380"/>
                  <a:gd name="T33" fmla="*/ 0 h 470"/>
                  <a:gd name="T34" fmla="*/ 0 w 380"/>
                  <a:gd name="T35" fmla="*/ 3 h 470"/>
                  <a:gd name="T36" fmla="*/ 0 w 380"/>
                  <a:gd name="T37" fmla="*/ 3 h 4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0" h="470">
                    <a:moveTo>
                      <a:pt x="0" y="3"/>
                    </a:moveTo>
                    <a:lnTo>
                      <a:pt x="3" y="52"/>
                    </a:lnTo>
                    <a:lnTo>
                      <a:pt x="76" y="114"/>
                    </a:lnTo>
                    <a:lnTo>
                      <a:pt x="132" y="230"/>
                    </a:lnTo>
                    <a:lnTo>
                      <a:pt x="160" y="470"/>
                    </a:lnTo>
                    <a:lnTo>
                      <a:pt x="215" y="437"/>
                    </a:lnTo>
                    <a:lnTo>
                      <a:pt x="247" y="323"/>
                    </a:lnTo>
                    <a:lnTo>
                      <a:pt x="259" y="216"/>
                    </a:lnTo>
                    <a:lnTo>
                      <a:pt x="336" y="397"/>
                    </a:lnTo>
                    <a:lnTo>
                      <a:pt x="380" y="373"/>
                    </a:lnTo>
                    <a:lnTo>
                      <a:pt x="268" y="102"/>
                    </a:lnTo>
                    <a:lnTo>
                      <a:pt x="221" y="64"/>
                    </a:lnTo>
                    <a:lnTo>
                      <a:pt x="224" y="140"/>
                    </a:lnTo>
                    <a:lnTo>
                      <a:pt x="238" y="245"/>
                    </a:lnTo>
                    <a:lnTo>
                      <a:pt x="183" y="183"/>
                    </a:lnTo>
                    <a:lnTo>
                      <a:pt x="124" y="85"/>
                    </a:lnTo>
                    <a:lnTo>
                      <a:pt x="106" y="0"/>
                    </a:lnTo>
                    <a:lnTo>
                      <a:pt x="0" y="3"/>
                    </a:lnTo>
                    <a:close/>
                  </a:path>
                </a:pathLst>
              </a:custGeom>
              <a:solidFill>
                <a:srgbClr val="A5B2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2" name="Freeform 35"/>
              <p:cNvSpPr>
                <a:spLocks/>
              </p:cNvSpPr>
              <p:nvPr/>
            </p:nvSpPr>
            <p:spPr bwMode="auto">
              <a:xfrm>
                <a:off x="1373" y="2194"/>
                <a:ext cx="115" cy="474"/>
              </a:xfrm>
              <a:custGeom>
                <a:avLst/>
                <a:gdLst>
                  <a:gd name="T0" fmla="*/ 0 w 115"/>
                  <a:gd name="T1" fmla="*/ 474 h 474"/>
                  <a:gd name="T2" fmla="*/ 77 w 115"/>
                  <a:gd name="T3" fmla="*/ 185 h 474"/>
                  <a:gd name="T4" fmla="*/ 39 w 115"/>
                  <a:gd name="T5" fmla="*/ 147 h 474"/>
                  <a:gd name="T6" fmla="*/ 59 w 115"/>
                  <a:gd name="T7" fmla="*/ 132 h 474"/>
                  <a:gd name="T8" fmla="*/ 21 w 115"/>
                  <a:gd name="T9" fmla="*/ 0 h 474"/>
                  <a:gd name="T10" fmla="*/ 79 w 115"/>
                  <a:gd name="T11" fmla="*/ 30 h 474"/>
                  <a:gd name="T12" fmla="*/ 109 w 115"/>
                  <a:gd name="T13" fmla="*/ 128 h 474"/>
                  <a:gd name="T14" fmla="*/ 89 w 115"/>
                  <a:gd name="T15" fmla="*/ 158 h 474"/>
                  <a:gd name="T16" fmla="*/ 115 w 115"/>
                  <a:gd name="T17" fmla="*/ 199 h 474"/>
                  <a:gd name="T18" fmla="*/ 65 w 115"/>
                  <a:gd name="T19" fmla="*/ 398 h 474"/>
                  <a:gd name="T20" fmla="*/ 35 w 115"/>
                  <a:gd name="T21" fmla="*/ 470 h 474"/>
                  <a:gd name="T22" fmla="*/ 0 w 115"/>
                  <a:gd name="T23" fmla="*/ 474 h 474"/>
                  <a:gd name="T24" fmla="*/ 0 w 115"/>
                  <a:gd name="T25" fmla="*/ 474 h 4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 h="474">
                    <a:moveTo>
                      <a:pt x="0" y="474"/>
                    </a:moveTo>
                    <a:lnTo>
                      <a:pt x="77" y="185"/>
                    </a:lnTo>
                    <a:lnTo>
                      <a:pt x="39" y="147"/>
                    </a:lnTo>
                    <a:lnTo>
                      <a:pt x="59" y="132"/>
                    </a:lnTo>
                    <a:lnTo>
                      <a:pt x="21" y="0"/>
                    </a:lnTo>
                    <a:lnTo>
                      <a:pt x="79" y="30"/>
                    </a:lnTo>
                    <a:lnTo>
                      <a:pt x="109" y="128"/>
                    </a:lnTo>
                    <a:lnTo>
                      <a:pt x="89" y="158"/>
                    </a:lnTo>
                    <a:lnTo>
                      <a:pt x="115" y="199"/>
                    </a:lnTo>
                    <a:lnTo>
                      <a:pt x="65" y="398"/>
                    </a:lnTo>
                    <a:lnTo>
                      <a:pt x="35" y="470"/>
                    </a:lnTo>
                    <a:lnTo>
                      <a:pt x="0" y="474"/>
                    </a:lnTo>
                    <a:close/>
                  </a:path>
                </a:pathLst>
              </a:custGeom>
              <a:solidFill>
                <a:srgbClr val="A5B2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3" name="Freeform 36"/>
              <p:cNvSpPr>
                <a:spLocks/>
              </p:cNvSpPr>
              <p:nvPr/>
            </p:nvSpPr>
            <p:spPr bwMode="auto">
              <a:xfrm>
                <a:off x="585" y="2379"/>
                <a:ext cx="115" cy="341"/>
              </a:xfrm>
              <a:custGeom>
                <a:avLst/>
                <a:gdLst>
                  <a:gd name="T0" fmla="*/ 42 w 115"/>
                  <a:gd name="T1" fmla="*/ 0 h 341"/>
                  <a:gd name="T2" fmla="*/ 65 w 115"/>
                  <a:gd name="T3" fmla="*/ 90 h 341"/>
                  <a:gd name="T4" fmla="*/ 0 w 115"/>
                  <a:gd name="T5" fmla="*/ 128 h 341"/>
                  <a:gd name="T6" fmla="*/ 9 w 115"/>
                  <a:gd name="T7" fmla="*/ 221 h 341"/>
                  <a:gd name="T8" fmla="*/ 53 w 115"/>
                  <a:gd name="T9" fmla="*/ 327 h 341"/>
                  <a:gd name="T10" fmla="*/ 115 w 115"/>
                  <a:gd name="T11" fmla="*/ 341 h 341"/>
                  <a:gd name="T12" fmla="*/ 86 w 115"/>
                  <a:gd name="T13" fmla="*/ 277 h 341"/>
                  <a:gd name="T14" fmla="*/ 35 w 115"/>
                  <a:gd name="T15" fmla="*/ 239 h 341"/>
                  <a:gd name="T16" fmla="*/ 94 w 115"/>
                  <a:gd name="T17" fmla="*/ 197 h 341"/>
                  <a:gd name="T18" fmla="*/ 53 w 115"/>
                  <a:gd name="T19" fmla="*/ 116 h 341"/>
                  <a:gd name="T20" fmla="*/ 98 w 115"/>
                  <a:gd name="T21" fmla="*/ 116 h 341"/>
                  <a:gd name="T22" fmla="*/ 77 w 115"/>
                  <a:gd name="T23" fmla="*/ 76 h 341"/>
                  <a:gd name="T24" fmla="*/ 103 w 115"/>
                  <a:gd name="T25" fmla="*/ 38 h 341"/>
                  <a:gd name="T26" fmla="*/ 42 w 115"/>
                  <a:gd name="T27" fmla="*/ 0 h 341"/>
                  <a:gd name="T28" fmla="*/ 42 w 115"/>
                  <a:gd name="T29" fmla="*/ 0 h 3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5" h="341">
                    <a:moveTo>
                      <a:pt x="42" y="0"/>
                    </a:moveTo>
                    <a:lnTo>
                      <a:pt x="65" y="90"/>
                    </a:lnTo>
                    <a:lnTo>
                      <a:pt x="0" y="128"/>
                    </a:lnTo>
                    <a:lnTo>
                      <a:pt x="9" y="221"/>
                    </a:lnTo>
                    <a:lnTo>
                      <a:pt x="53" y="327"/>
                    </a:lnTo>
                    <a:lnTo>
                      <a:pt x="115" y="341"/>
                    </a:lnTo>
                    <a:lnTo>
                      <a:pt x="86" y="277"/>
                    </a:lnTo>
                    <a:lnTo>
                      <a:pt x="35" y="239"/>
                    </a:lnTo>
                    <a:lnTo>
                      <a:pt x="94" y="197"/>
                    </a:lnTo>
                    <a:lnTo>
                      <a:pt x="53" y="116"/>
                    </a:lnTo>
                    <a:lnTo>
                      <a:pt x="98" y="116"/>
                    </a:lnTo>
                    <a:lnTo>
                      <a:pt x="77" y="76"/>
                    </a:lnTo>
                    <a:lnTo>
                      <a:pt x="103" y="38"/>
                    </a:lnTo>
                    <a:lnTo>
                      <a:pt x="42" y="0"/>
                    </a:lnTo>
                    <a:close/>
                  </a:path>
                </a:pathLst>
              </a:custGeom>
              <a:solidFill>
                <a:srgbClr val="A5B2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4" name="Freeform 37"/>
              <p:cNvSpPr>
                <a:spLocks/>
              </p:cNvSpPr>
              <p:nvPr/>
            </p:nvSpPr>
            <p:spPr bwMode="auto">
              <a:xfrm>
                <a:off x="486" y="2688"/>
                <a:ext cx="141" cy="158"/>
              </a:xfrm>
              <a:custGeom>
                <a:avLst/>
                <a:gdLst>
                  <a:gd name="T0" fmla="*/ 52 w 141"/>
                  <a:gd name="T1" fmla="*/ 0 h 158"/>
                  <a:gd name="T2" fmla="*/ 23 w 141"/>
                  <a:gd name="T3" fmla="*/ 49 h 158"/>
                  <a:gd name="T4" fmla="*/ 76 w 141"/>
                  <a:gd name="T5" fmla="*/ 26 h 158"/>
                  <a:gd name="T6" fmla="*/ 108 w 141"/>
                  <a:gd name="T7" fmla="*/ 35 h 158"/>
                  <a:gd name="T8" fmla="*/ 8 w 141"/>
                  <a:gd name="T9" fmla="*/ 111 h 158"/>
                  <a:gd name="T10" fmla="*/ 0 w 141"/>
                  <a:gd name="T11" fmla="*/ 158 h 158"/>
                  <a:gd name="T12" fmla="*/ 70 w 141"/>
                  <a:gd name="T13" fmla="*/ 128 h 158"/>
                  <a:gd name="T14" fmla="*/ 141 w 141"/>
                  <a:gd name="T15" fmla="*/ 35 h 158"/>
                  <a:gd name="T16" fmla="*/ 115 w 141"/>
                  <a:gd name="T17" fmla="*/ 14 h 158"/>
                  <a:gd name="T18" fmla="*/ 52 w 141"/>
                  <a:gd name="T19" fmla="*/ 0 h 158"/>
                  <a:gd name="T20" fmla="*/ 52 w 141"/>
                  <a:gd name="T21" fmla="*/ 0 h 1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1" h="158">
                    <a:moveTo>
                      <a:pt x="52" y="0"/>
                    </a:moveTo>
                    <a:lnTo>
                      <a:pt x="23" y="49"/>
                    </a:lnTo>
                    <a:lnTo>
                      <a:pt x="76" y="26"/>
                    </a:lnTo>
                    <a:lnTo>
                      <a:pt x="108" y="35"/>
                    </a:lnTo>
                    <a:lnTo>
                      <a:pt x="8" y="111"/>
                    </a:lnTo>
                    <a:lnTo>
                      <a:pt x="0" y="158"/>
                    </a:lnTo>
                    <a:lnTo>
                      <a:pt x="70" y="128"/>
                    </a:lnTo>
                    <a:lnTo>
                      <a:pt x="141" y="35"/>
                    </a:lnTo>
                    <a:lnTo>
                      <a:pt x="115" y="14"/>
                    </a:lnTo>
                    <a:lnTo>
                      <a:pt x="52" y="0"/>
                    </a:lnTo>
                    <a:close/>
                  </a:path>
                </a:pathLst>
              </a:custGeom>
              <a:solidFill>
                <a:srgbClr val="A5B2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5" name="Freeform 38"/>
              <p:cNvSpPr>
                <a:spLocks/>
              </p:cNvSpPr>
              <p:nvPr/>
            </p:nvSpPr>
            <p:spPr bwMode="auto">
              <a:xfrm>
                <a:off x="659" y="2758"/>
                <a:ext cx="244" cy="82"/>
              </a:xfrm>
              <a:custGeom>
                <a:avLst/>
                <a:gdLst>
                  <a:gd name="T0" fmla="*/ 0 w 244"/>
                  <a:gd name="T1" fmla="*/ 32 h 82"/>
                  <a:gd name="T2" fmla="*/ 47 w 244"/>
                  <a:gd name="T3" fmla="*/ 44 h 82"/>
                  <a:gd name="T4" fmla="*/ 156 w 244"/>
                  <a:gd name="T5" fmla="*/ 41 h 82"/>
                  <a:gd name="T6" fmla="*/ 141 w 244"/>
                  <a:gd name="T7" fmla="*/ 79 h 82"/>
                  <a:gd name="T8" fmla="*/ 191 w 244"/>
                  <a:gd name="T9" fmla="*/ 46 h 82"/>
                  <a:gd name="T10" fmla="*/ 200 w 244"/>
                  <a:gd name="T11" fmla="*/ 82 h 82"/>
                  <a:gd name="T12" fmla="*/ 244 w 244"/>
                  <a:gd name="T13" fmla="*/ 0 h 82"/>
                  <a:gd name="T14" fmla="*/ 162 w 244"/>
                  <a:gd name="T15" fmla="*/ 8 h 82"/>
                  <a:gd name="T16" fmla="*/ 38 w 244"/>
                  <a:gd name="T17" fmla="*/ 8 h 82"/>
                  <a:gd name="T18" fmla="*/ 0 w 244"/>
                  <a:gd name="T19" fmla="*/ 32 h 82"/>
                  <a:gd name="T20" fmla="*/ 0 w 244"/>
                  <a:gd name="T21" fmla="*/ 32 h 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4" h="82">
                    <a:moveTo>
                      <a:pt x="0" y="32"/>
                    </a:moveTo>
                    <a:lnTo>
                      <a:pt x="47" y="44"/>
                    </a:lnTo>
                    <a:lnTo>
                      <a:pt x="156" y="41"/>
                    </a:lnTo>
                    <a:lnTo>
                      <a:pt x="141" y="79"/>
                    </a:lnTo>
                    <a:lnTo>
                      <a:pt x="191" y="46"/>
                    </a:lnTo>
                    <a:lnTo>
                      <a:pt x="200" y="82"/>
                    </a:lnTo>
                    <a:lnTo>
                      <a:pt x="244" y="0"/>
                    </a:lnTo>
                    <a:lnTo>
                      <a:pt x="162" y="8"/>
                    </a:lnTo>
                    <a:lnTo>
                      <a:pt x="38" y="8"/>
                    </a:lnTo>
                    <a:lnTo>
                      <a:pt x="0" y="32"/>
                    </a:lnTo>
                    <a:close/>
                  </a:path>
                </a:pathLst>
              </a:custGeom>
              <a:solidFill>
                <a:srgbClr val="A5B2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6" name="Freeform 39"/>
              <p:cNvSpPr>
                <a:spLocks/>
              </p:cNvSpPr>
              <p:nvPr/>
            </p:nvSpPr>
            <p:spPr bwMode="auto">
              <a:xfrm>
                <a:off x="1526" y="2586"/>
                <a:ext cx="114" cy="108"/>
              </a:xfrm>
              <a:custGeom>
                <a:avLst/>
                <a:gdLst>
                  <a:gd name="T0" fmla="*/ 39 w 114"/>
                  <a:gd name="T1" fmla="*/ 0 h 108"/>
                  <a:gd name="T2" fmla="*/ 76 w 114"/>
                  <a:gd name="T3" fmla="*/ 87 h 108"/>
                  <a:gd name="T4" fmla="*/ 20 w 114"/>
                  <a:gd name="T5" fmla="*/ 56 h 108"/>
                  <a:gd name="T6" fmla="*/ 0 w 114"/>
                  <a:gd name="T7" fmla="*/ 66 h 108"/>
                  <a:gd name="T8" fmla="*/ 15 w 114"/>
                  <a:gd name="T9" fmla="*/ 99 h 108"/>
                  <a:gd name="T10" fmla="*/ 79 w 114"/>
                  <a:gd name="T11" fmla="*/ 108 h 108"/>
                  <a:gd name="T12" fmla="*/ 114 w 114"/>
                  <a:gd name="T13" fmla="*/ 66 h 108"/>
                  <a:gd name="T14" fmla="*/ 83 w 114"/>
                  <a:gd name="T15" fmla="*/ 14 h 108"/>
                  <a:gd name="T16" fmla="*/ 39 w 114"/>
                  <a:gd name="T17" fmla="*/ 0 h 108"/>
                  <a:gd name="T18" fmla="*/ 39 w 114"/>
                  <a:gd name="T19" fmla="*/ 0 h 1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4" h="108">
                    <a:moveTo>
                      <a:pt x="39" y="0"/>
                    </a:moveTo>
                    <a:lnTo>
                      <a:pt x="76" y="87"/>
                    </a:lnTo>
                    <a:lnTo>
                      <a:pt x="20" y="56"/>
                    </a:lnTo>
                    <a:lnTo>
                      <a:pt x="0" y="66"/>
                    </a:lnTo>
                    <a:lnTo>
                      <a:pt x="15" y="99"/>
                    </a:lnTo>
                    <a:lnTo>
                      <a:pt x="79" y="108"/>
                    </a:lnTo>
                    <a:lnTo>
                      <a:pt x="114" y="66"/>
                    </a:lnTo>
                    <a:lnTo>
                      <a:pt x="83" y="14"/>
                    </a:lnTo>
                    <a:lnTo>
                      <a:pt x="39" y="0"/>
                    </a:lnTo>
                    <a:close/>
                  </a:path>
                </a:pathLst>
              </a:custGeom>
              <a:solidFill>
                <a:srgbClr val="A5B2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7" name="Freeform 40"/>
              <p:cNvSpPr>
                <a:spLocks/>
              </p:cNvSpPr>
              <p:nvPr/>
            </p:nvSpPr>
            <p:spPr bwMode="auto">
              <a:xfrm>
                <a:off x="915" y="3380"/>
                <a:ext cx="158" cy="394"/>
              </a:xfrm>
              <a:custGeom>
                <a:avLst/>
                <a:gdLst>
                  <a:gd name="T0" fmla="*/ 129 w 158"/>
                  <a:gd name="T1" fmla="*/ 61 h 394"/>
                  <a:gd name="T2" fmla="*/ 106 w 158"/>
                  <a:gd name="T3" fmla="*/ 268 h 394"/>
                  <a:gd name="T4" fmla="*/ 0 w 158"/>
                  <a:gd name="T5" fmla="*/ 368 h 394"/>
                  <a:gd name="T6" fmla="*/ 108 w 158"/>
                  <a:gd name="T7" fmla="*/ 342 h 394"/>
                  <a:gd name="T8" fmla="*/ 78 w 158"/>
                  <a:gd name="T9" fmla="*/ 394 h 394"/>
                  <a:gd name="T10" fmla="*/ 129 w 158"/>
                  <a:gd name="T11" fmla="*/ 371 h 394"/>
                  <a:gd name="T12" fmla="*/ 158 w 158"/>
                  <a:gd name="T13" fmla="*/ 192 h 394"/>
                  <a:gd name="T14" fmla="*/ 134 w 158"/>
                  <a:gd name="T15" fmla="*/ 0 h 394"/>
                  <a:gd name="T16" fmla="*/ 129 w 158"/>
                  <a:gd name="T17" fmla="*/ 61 h 394"/>
                  <a:gd name="T18" fmla="*/ 129 w 158"/>
                  <a:gd name="T19" fmla="*/ 61 h 3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8" h="394">
                    <a:moveTo>
                      <a:pt x="129" y="61"/>
                    </a:moveTo>
                    <a:lnTo>
                      <a:pt x="106" y="268"/>
                    </a:lnTo>
                    <a:lnTo>
                      <a:pt x="0" y="368"/>
                    </a:lnTo>
                    <a:lnTo>
                      <a:pt x="108" y="342"/>
                    </a:lnTo>
                    <a:lnTo>
                      <a:pt x="78" y="394"/>
                    </a:lnTo>
                    <a:lnTo>
                      <a:pt x="129" y="371"/>
                    </a:lnTo>
                    <a:lnTo>
                      <a:pt x="158" y="192"/>
                    </a:lnTo>
                    <a:lnTo>
                      <a:pt x="134" y="0"/>
                    </a:lnTo>
                    <a:lnTo>
                      <a:pt x="129" y="61"/>
                    </a:lnTo>
                    <a:close/>
                  </a:path>
                </a:pathLst>
              </a:custGeom>
              <a:solidFill>
                <a:srgbClr val="A5B2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8" name="Freeform 41"/>
              <p:cNvSpPr>
                <a:spLocks/>
              </p:cNvSpPr>
              <p:nvPr/>
            </p:nvSpPr>
            <p:spPr bwMode="auto">
              <a:xfrm>
                <a:off x="988" y="3158"/>
                <a:ext cx="321" cy="666"/>
              </a:xfrm>
              <a:custGeom>
                <a:avLst/>
                <a:gdLst>
                  <a:gd name="T0" fmla="*/ 150 w 321"/>
                  <a:gd name="T1" fmla="*/ 0 h 666"/>
                  <a:gd name="T2" fmla="*/ 202 w 321"/>
                  <a:gd name="T3" fmla="*/ 348 h 666"/>
                  <a:gd name="T4" fmla="*/ 321 w 321"/>
                  <a:gd name="T5" fmla="*/ 651 h 666"/>
                  <a:gd name="T6" fmla="*/ 0 w 321"/>
                  <a:gd name="T7" fmla="*/ 666 h 666"/>
                  <a:gd name="T8" fmla="*/ 89 w 321"/>
                  <a:gd name="T9" fmla="*/ 587 h 666"/>
                  <a:gd name="T10" fmla="*/ 132 w 321"/>
                  <a:gd name="T11" fmla="*/ 243 h 666"/>
                  <a:gd name="T12" fmla="*/ 150 w 321"/>
                  <a:gd name="T13" fmla="*/ 0 h 666"/>
                  <a:gd name="T14" fmla="*/ 150 w 321"/>
                  <a:gd name="T15" fmla="*/ 0 h 6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1" h="666">
                    <a:moveTo>
                      <a:pt x="150" y="0"/>
                    </a:moveTo>
                    <a:lnTo>
                      <a:pt x="202" y="348"/>
                    </a:lnTo>
                    <a:lnTo>
                      <a:pt x="321" y="651"/>
                    </a:lnTo>
                    <a:lnTo>
                      <a:pt x="0" y="666"/>
                    </a:lnTo>
                    <a:lnTo>
                      <a:pt x="89" y="587"/>
                    </a:lnTo>
                    <a:lnTo>
                      <a:pt x="132" y="243"/>
                    </a:lnTo>
                    <a:lnTo>
                      <a:pt x="150" y="0"/>
                    </a:lnTo>
                    <a:close/>
                  </a:path>
                </a:pathLst>
              </a:custGeom>
              <a:solidFill>
                <a:srgbClr val="4F4F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19" name="Freeform 42"/>
              <p:cNvSpPr>
                <a:spLocks/>
              </p:cNvSpPr>
              <p:nvPr/>
            </p:nvSpPr>
            <p:spPr bwMode="auto">
              <a:xfrm>
                <a:off x="718" y="2253"/>
                <a:ext cx="200" cy="408"/>
              </a:xfrm>
              <a:custGeom>
                <a:avLst/>
                <a:gdLst>
                  <a:gd name="T0" fmla="*/ 0 w 200"/>
                  <a:gd name="T1" fmla="*/ 0 h 408"/>
                  <a:gd name="T2" fmla="*/ 8 w 200"/>
                  <a:gd name="T3" fmla="*/ 33 h 408"/>
                  <a:gd name="T4" fmla="*/ 80 w 200"/>
                  <a:gd name="T5" fmla="*/ 105 h 408"/>
                  <a:gd name="T6" fmla="*/ 120 w 200"/>
                  <a:gd name="T7" fmla="*/ 242 h 408"/>
                  <a:gd name="T8" fmla="*/ 144 w 200"/>
                  <a:gd name="T9" fmla="*/ 408 h 408"/>
                  <a:gd name="T10" fmla="*/ 200 w 200"/>
                  <a:gd name="T11" fmla="*/ 237 h 408"/>
                  <a:gd name="T12" fmla="*/ 162 w 200"/>
                  <a:gd name="T13" fmla="*/ 251 h 408"/>
                  <a:gd name="T14" fmla="*/ 111 w 200"/>
                  <a:gd name="T15" fmla="*/ 140 h 408"/>
                  <a:gd name="T16" fmla="*/ 73 w 200"/>
                  <a:gd name="T17" fmla="*/ 69 h 408"/>
                  <a:gd name="T18" fmla="*/ 47 w 200"/>
                  <a:gd name="T19" fmla="*/ 9 h 408"/>
                  <a:gd name="T20" fmla="*/ 0 w 200"/>
                  <a:gd name="T21" fmla="*/ 0 h 408"/>
                  <a:gd name="T22" fmla="*/ 0 w 200"/>
                  <a:gd name="T23" fmla="*/ 0 h 40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0" h="408">
                    <a:moveTo>
                      <a:pt x="0" y="0"/>
                    </a:moveTo>
                    <a:lnTo>
                      <a:pt x="8" y="33"/>
                    </a:lnTo>
                    <a:lnTo>
                      <a:pt x="80" y="105"/>
                    </a:lnTo>
                    <a:lnTo>
                      <a:pt x="120" y="242"/>
                    </a:lnTo>
                    <a:lnTo>
                      <a:pt x="144" y="408"/>
                    </a:lnTo>
                    <a:lnTo>
                      <a:pt x="200" y="237"/>
                    </a:lnTo>
                    <a:lnTo>
                      <a:pt x="162" y="251"/>
                    </a:lnTo>
                    <a:lnTo>
                      <a:pt x="111" y="140"/>
                    </a:lnTo>
                    <a:lnTo>
                      <a:pt x="73" y="69"/>
                    </a:lnTo>
                    <a:lnTo>
                      <a:pt x="47" y="9"/>
                    </a:lnTo>
                    <a:lnTo>
                      <a:pt x="0" y="0"/>
                    </a:lnTo>
                    <a:close/>
                  </a:path>
                </a:pathLst>
              </a:custGeom>
              <a:solidFill>
                <a:srgbClr val="D3E0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0" name="Freeform 43"/>
              <p:cNvSpPr>
                <a:spLocks/>
              </p:cNvSpPr>
              <p:nvPr/>
            </p:nvSpPr>
            <p:spPr bwMode="auto">
              <a:xfrm>
                <a:off x="929" y="2350"/>
                <a:ext cx="115" cy="242"/>
              </a:xfrm>
              <a:custGeom>
                <a:avLst/>
                <a:gdLst>
                  <a:gd name="T0" fmla="*/ 0 w 115"/>
                  <a:gd name="T1" fmla="*/ 0 h 242"/>
                  <a:gd name="T2" fmla="*/ 83 w 115"/>
                  <a:gd name="T3" fmla="*/ 226 h 242"/>
                  <a:gd name="T4" fmla="*/ 115 w 115"/>
                  <a:gd name="T5" fmla="*/ 242 h 242"/>
                  <a:gd name="T6" fmla="*/ 38 w 115"/>
                  <a:gd name="T7" fmla="*/ 34 h 242"/>
                  <a:gd name="T8" fmla="*/ 0 w 115"/>
                  <a:gd name="T9" fmla="*/ 0 h 242"/>
                  <a:gd name="T10" fmla="*/ 0 w 115"/>
                  <a:gd name="T11" fmla="*/ 0 h 2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5" h="242">
                    <a:moveTo>
                      <a:pt x="0" y="0"/>
                    </a:moveTo>
                    <a:lnTo>
                      <a:pt x="83" y="226"/>
                    </a:lnTo>
                    <a:lnTo>
                      <a:pt x="115" y="242"/>
                    </a:lnTo>
                    <a:lnTo>
                      <a:pt x="38" y="34"/>
                    </a:lnTo>
                    <a:lnTo>
                      <a:pt x="0" y="0"/>
                    </a:lnTo>
                    <a:close/>
                  </a:path>
                </a:pathLst>
              </a:custGeom>
              <a:solidFill>
                <a:srgbClr val="D3E0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1" name="Freeform 44"/>
              <p:cNvSpPr>
                <a:spLocks/>
              </p:cNvSpPr>
              <p:nvPr/>
            </p:nvSpPr>
            <p:spPr bwMode="auto">
              <a:xfrm>
                <a:off x="594" y="2495"/>
                <a:ext cx="56" cy="105"/>
              </a:xfrm>
              <a:custGeom>
                <a:avLst/>
                <a:gdLst>
                  <a:gd name="T0" fmla="*/ 0 w 56"/>
                  <a:gd name="T1" fmla="*/ 12 h 105"/>
                  <a:gd name="T2" fmla="*/ 12 w 56"/>
                  <a:gd name="T3" fmla="*/ 105 h 105"/>
                  <a:gd name="T4" fmla="*/ 56 w 56"/>
                  <a:gd name="T5" fmla="*/ 79 h 105"/>
                  <a:gd name="T6" fmla="*/ 30 w 56"/>
                  <a:gd name="T7" fmla="*/ 0 h 105"/>
                  <a:gd name="T8" fmla="*/ 0 w 56"/>
                  <a:gd name="T9" fmla="*/ 12 h 105"/>
                  <a:gd name="T10" fmla="*/ 0 w 56"/>
                  <a:gd name="T11" fmla="*/ 12 h 1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 h="105">
                    <a:moveTo>
                      <a:pt x="0" y="12"/>
                    </a:moveTo>
                    <a:lnTo>
                      <a:pt x="12" y="105"/>
                    </a:lnTo>
                    <a:lnTo>
                      <a:pt x="56" y="79"/>
                    </a:lnTo>
                    <a:lnTo>
                      <a:pt x="30" y="0"/>
                    </a:lnTo>
                    <a:lnTo>
                      <a:pt x="0" y="12"/>
                    </a:lnTo>
                    <a:close/>
                  </a:path>
                </a:pathLst>
              </a:custGeom>
              <a:solidFill>
                <a:srgbClr val="D3E0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2" name="Freeform 45"/>
              <p:cNvSpPr>
                <a:spLocks/>
              </p:cNvSpPr>
              <p:nvPr/>
            </p:nvSpPr>
            <p:spPr bwMode="auto">
              <a:xfrm>
                <a:off x="714" y="2766"/>
                <a:ext cx="166" cy="30"/>
              </a:xfrm>
              <a:custGeom>
                <a:avLst/>
                <a:gdLst>
                  <a:gd name="T0" fmla="*/ 0 w 166"/>
                  <a:gd name="T1" fmla="*/ 4 h 30"/>
                  <a:gd name="T2" fmla="*/ 92 w 166"/>
                  <a:gd name="T3" fmla="*/ 30 h 30"/>
                  <a:gd name="T4" fmla="*/ 166 w 166"/>
                  <a:gd name="T5" fmla="*/ 0 h 30"/>
                  <a:gd name="T6" fmla="*/ 0 w 166"/>
                  <a:gd name="T7" fmla="*/ 4 h 30"/>
                  <a:gd name="T8" fmla="*/ 0 w 166"/>
                  <a:gd name="T9" fmla="*/ 4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 h="30">
                    <a:moveTo>
                      <a:pt x="0" y="4"/>
                    </a:moveTo>
                    <a:lnTo>
                      <a:pt x="92" y="30"/>
                    </a:lnTo>
                    <a:lnTo>
                      <a:pt x="166" y="0"/>
                    </a:lnTo>
                    <a:lnTo>
                      <a:pt x="0" y="4"/>
                    </a:lnTo>
                    <a:close/>
                  </a:path>
                </a:pathLst>
              </a:custGeom>
              <a:solidFill>
                <a:srgbClr val="D3E0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3" name="Freeform 46"/>
              <p:cNvSpPr>
                <a:spLocks/>
              </p:cNvSpPr>
              <p:nvPr/>
            </p:nvSpPr>
            <p:spPr bwMode="auto">
              <a:xfrm>
                <a:off x="1373" y="2203"/>
                <a:ext cx="109" cy="479"/>
              </a:xfrm>
              <a:custGeom>
                <a:avLst/>
                <a:gdLst>
                  <a:gd name="T0" fmla="*/ 82 w 109"/>
                  <a:gd name="T1" fmla="*/ 193 h 479"/>
                  <a:gd name="T2" fmla="*/ 0 w 109"/>
                  <a:gd name="T3" fmla="*/ 479 h 479"/>
                  <a:gd name="T4" fmla="*/ 56 w 109"/>
                  <a:gd name="T5" fmla="*/ 397 h 479"/>
                  <a:gd name="T6" fmla="*/ 109 w 109"/>
                  <a:gd name="T7" fmla="*/ 193 h 479"/>
                  <a:gd name="T8" fmla="*/ 86 w 109"/>
                  <a:gd name="T9" fmla="*/ 149 h 479"/>
                  <a:gd name="T10" fmla="*/ 103 w 109"/>
                  <a:gd name="T11" fmla="*/ 119 h 479"/>
                  <a:gd name="T12" fmla="*/ 70 w 109"/>
                  <a:gd name="T13" fmla="*/ 21 h 479"/>
                  <a:gd name="T14" fmla="*/ 32 w 109"/>
                  <a:gd name="T15" fmla="*/ 0 h 479"/>
                  <a:gd name="T16" fmla="*/ 79 w 109"/>
                  <a:gd name="T17" fmla="*/ 114 h 479"/>
                  <a:gd name="T18" fmla="*/ 62 w 109"/>
                  <a:gd name="T19" fmla="*/ 149 h 479"/>
                  <a:gd name="T20" fmla="*/ 82 w 109"/>
                  <a:gd name="T21" fmla="*/ 193 h 479"/>
                  <a:gd name="T22" fmla="*/ 82 w 109"/>
                  <a:gd name="T23" fmla="*/ 193 h 4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9" h="479">
                    <a:moveTo>
                      <a:pt x="82" y="193"/>
                    </a:moveTo>
                    <a:lnTo>
                      <a:pt x="0" y="479"/>
                    </a:lnTo>
                    <a:lnTo>
                      <a:pt x="56" y="397"/>
                    </a:lnTo>
                    <a:lnTo>
                      <a:pt x="109" y="193"/>
                    </a:lnTo>
                    <a:lnTo>
                      <a:pt x="86" y="149"/>
                    </a:lnTo>
                    <a:lnTo>
                      <a:pt x="103" y="119"/>
                    </a:lnTo>
                    <a:lnTo>
                      <a:pt x="70" y="21"/>
                    </a:lnTo>
                    <a:lnTo>
                      <a:pt x="32" y="0"/>
                    </a:lnTo>
                    <a:lnTo>
                      <a:pt x="79" y="114"/>
                    </a:lnTo>
                    <a:lnTo>
                      <a:pt x="62" y="149"/>
                    </a:lnTo>
                    <a:lnTo>
                      <a:pt x="82" y="193"/>
                    </a:lnTo>
                    <a:close/>
                  </a:path>
                </a:pathLst>
              </a:custGeom>
              <a:solidFill>
                <a:srgbClr val="D3E0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4" name="Freeform 47"/>
              <p:cNvSpPr>
                <a:spLocks/>
              </p:cNvSpPr>
              <p:nvPr/>
            </p:nvSpPr>
            <p:spPr bwMode="auto">
              <a:xfrm>
                <a:off x="900" y="2604"/>
                <a:ext cx="414" cy="314"/>
              </a:xfrm>
              <a:custGeom>
                <a:avLst/>
                <a:gdLst>
                  <a:gd name="T0" fmla="*/ 58 w 414"/>
                  <a:gd name="T1" fmla="*/ 148 h 314"/>
                  <a:gd name="T2" fmla="*/ 123 w 414"/>
                  <a:gd name="T3" fmla="*/ 40 h 314"/>
                  <a:gd name="T4" fmla="*/ 147 w 414"/>
                  <a:gd name="T5" fmla="*/ 20 h 314"/>
                  <a:gd name="T6" fmla="*/ 173 w 414"/>
                  <a:gd name="T7" fmla="*/ 26 h 314"/>
                  <a:gd name="T8" fmla="*/ 208 w 414"/>
                  <a:gd name="T9" fmla="*/ 5 h 314"/>
                  <a:gd name="T10" fmla="*/ 290 w 414"/>
                  <a:gd name="T11" fmla="*/ 0 h 314"/>
                  <a:gd name="T12" fmla="*/ 391 w 414"/>
                  <a:gd name="T13" fmla="*/ 48 h 314"/>
                  <a:gd name="T14" fmla="*/ 414 w 414"/>
                  <a:gd name="T15" fmla="*/ 107 h 314"/>
                  <a:gd name="T16" fmla="*/ 320 w 414"/>
                  <a:gd name="T17" fmla="*/ 140 h 314"/>
                  <a:gd name="T18" fmla="*/ 194 w 414"/>
                  <a:gd name="T19" fmla="*/ 256 h 314"/>
                  <a:gd name="T20" fmla="*/ 156 w 414"/>
                  <a:gd name="T21" fmla="*/ 273 h 314"/>
                  <a:gd name="T22" fmla="*/ 93 w 414"/>
                  <a:gd name="T23" fmla="*/ 273 h 314"/>
                  <a:gd name="T24" fmla="*/ 11 w 414"/>
                  <a:gd name="T25" fmla="*/ 314 h 314"/>
                  <a:gd name="T26" fmla="*/ 0 w 414"/>
                  <a:gd name="T27" fmla="*/ 238 h 314"/>
                  <a:gd name="T28" fmla="*/ 3 w 414"/>
                  <a:gd name="T29" fmla="*/ 192 h 314"/>
                  <a:gd name="T30" fmla="*/ 58 w 414"/>
                  <a:gd name="T31" fmla="*/ 148 h 314"/>
                  <a:gd name="T32" fmla="*/ 58 w 414"/>
                  <a:gd name="T33" fmla="*/ 148 h 3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4" h="314">
                    <a:moveTo>
                      <a:pt x="58" y="148"/>
                    </a:moveTo>
                    <a:lnTo>
                      <a:pt x="123" y="40"/>
                    </a:lnTo>
                    <a:lnTo>
                      <a:pt x="147" y="20"/>
                    </a:lnTo>
                    <a:lnTo>
                      <a:pt x="173" y="26"/>
                    </a:lnTo>
                    <a:lnTo>
                      <a:pt x="208" y="5"/>
                    </a:lnTo>
                    <a:lnTo>
                      <a:pt x="290" y="0"/>
                    </a:lnTo>
                    <a:lnTo>
                      <a:pt x="391" y="48"/>
                    </a:lnTo>
                    <a:lnTo>
                      <a:pt x="414" y="107"/>
                    </a:lnTo>
                    <a:lnTo>
                      <a:pt x="320" y="140"/>
                    </a:lnTo>
                    <a:lnTo>
                      <a:pt x="194" y="256"/>
                    </a:lnTo>
                    <a:lnTo>
                      <a:pt x="156" y="273"/>
                    </a:lnTo>
                    <a:lnTo>
                      <a:pt x="93" y="273"/>
                    </a:lnTo>
                    <a:lnTo>
                      <a:pt x="11" y="314"/>
                    </a:lnTo>
                    <a:lnTo>
                      <a:pt x="0" y="238"/>
                    </a:lnTo>
                    <a:lnTo>
                      <a:pt x="3" y="192"/>
                    </a:lnTo>
                    <a:lnTo>
                      <a:pt x="58" y="148"/>
                    </a:lnTo>
                    <a:close/>
                  </a:path>
                </a:pathLst>
              </a:custGeom>
              <a:solidFill>
                <a:srgbClr val="D089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5" name="Freeform 48"/>
              <p:cNvSpPr>
                <a:spLocks/>
              </p:cNvSpPr>
              <p:nvPr/>
            </p:nvSpPr>
            <p:spPr bwMode="auto">
              <a:xfrm>
                <a:off x="1021" y="2624"/>
                <a:ext cx="249" cy="201"/>
              </a:xfrm>
              <a:custGeom>
                <a:avLst/>
                <a:gdLst>
                  <a:gd name="T0" fmla="*/ 75 w 249"/>
                  <a:gd name="T1" fmla="*/ 189 h 201"/>
                  <a:gd name="T2" fmla="*/ 35 w 249"/>
                  <a:gd name="T3" fmla="*/ 201 h 201"/>
                  <a:gd name="T4" fmla="*/ 2 w 249"/>
                  <a:gd name="T5" fmla="*/ 184 h 201"/>
                  <a:gd name="T6" fmla="*/ 11 w 249"/>
                  <a:gd name="T7" fmla="*/ 151 h 201"/>
                  <a:gd name="T8" fmla="*/ 0 w 249"/>
                  <a:gd name="T9" fmla="*/ 113 h 201"/>
                  <a:gd name="T10" fmla="*/ 11 w 249"/>
                  <a:gd name="T11" fmla="*/ 78 h 201"/>
                  <a:gd name="T12" fmla="*/ 9 w 249"/>
                  <a:gd name="T13" fmla="*/ 57 h 201"/>
                  <a:gd name="T14" fmla="*/ 38 w 249"/>
                  <a:gd name="T15" fmla="*/ 36 h 201"/>
                  <a:gd name="T16" fmla="*/ 37 w 249"/>
                  <a:gd name="T17" fmla="*/ 13 h 201"/>
                  <a:gd name="T18" fmla="*/ 126 w 249"/>
                  <a:gd name="T19" fmla="*/ 0 h 201"/>
                  <a:gd name="T20" fmla="*/ 194 w 249"/>
                  <a:gd name="T21" fmla="*/ 20 h 201"/>
                  <a:gd name="T22" fmla="*/ 223 w 249"/>
                  <a:gd name="T23" fmla="*/ 35 h 201"/>
                  <a:gd name="T24" fmla="*/ 249 w 249"/>
                  <a:gd name="T25" fmla="*/ 61 h 201"/>
                  <a:gd name="T26" fmla="*/ 217 w 249"/>
                  <a:gd name="T27" fmla="*/ 56 h 201"/>
                  <a:gd name="T28" fmla="*/ 190 w 249"/>
                  <a:gd name="T29" fmla="*/ 40 h 201"/>
                  <a:gd name="T30" fmla="*/ 141 w 249"/>
                  <a:gd name="T31" fmla="*/ 32 h 201"/>
                  <a:gd name="T32" fmla="*/ 111 w 249"/>
                  <a:gd name="T33" fmla="*/ 23 h 201"/>
                  <a:gd name="T34" fmla="*/ 61 w 249"/>
                  <a:gd name="T35" fmla="*/ 37 h 201"/>
                  <a:gd name="T36" fmla="*/ 150 w 249"/>
                  <a:gd name="T37" fmla="*/ 61 h 201"/>
                  <a:gd name="T38" fmla="*/ 167 w 249"/>
                  <a:gd name="T39" fmla="*/ 76 h 201"/>
                  <a:gd name="T40" fmla="*/ 126 w 249"/>
                  <a:gd name="T41" fmla="*/ 76 h 201"/>
                  <a:gd name="T42" fmla="*/ 75 w 249"/>
                  <a:gd name="T43" fmla="*/ 76 h 201"/>
                  <a:gd name="T44" fmla="*/ 47 w 249"/>
                  <a:gd name="T45" fmla="*/ 99 h 201"/>
                  <a:gd name="T46" fmla="*/ 129 w 249"/>
                  <a:gd name="T47" fmla="*/ 104 h 201"/>
                  <a:gd name="T48" fmla="*/ 131 w 249"/>
                  <a:gd name="T49" fmla="*/ 125 h 201"/>
                  <a:gd name="T50" fmla="*/ 111 w 249"/>
                  <a:gd name="T51" fmla="*/ 134 h 201"/>
                  <a:gd name="T52" fmla="*/ 26 w 249"/>
                  <a:gd name="T53" fmla="*/ 149 h 201"/>
                  <a:gd name="T54" fmla="*/ 94 w 249"/>
                  <a:gd name="T55" fmla="*/ 169 h 201"/>
                  <a:gd name="T56" fmla="*/ 75 w 249"/>
                  <a:gd name="T57" fmla="*/ 189 h 201"/>
                  <a:gd name="T58" fmla="*/ 75 w 249"/>
                  <a:gd name="T59" fmla="*/ 189 h 2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49" h="201">
                    <a:moveTo>
                      <a:pt x="75" y="189"/>
                    </a:moveTo>
                    <a:lnTo>
                      <a:pt x="35" y="201"/>
                    </a:lnTo>
                    <a:lnTo>
                      <a:pt x="2" y="184"/>
                    </a:lnTo>
                    <a:lnTo>
                      <a:pt x="11" y="151"/>
                    </a:lnTo>
                    <a:lnTo>
                      <a:pt x="0" y="113"/>
                    </a:lnTo>
                    <a:lnTo>
                      <a:pt x="11" y="78"/>
                    </a:lnTo>
                    <a:lnTo>
                      <a:pt x="9" y="57"/>
                    </a:lnTo>
                    <a:lnTo>
                      <a:pt x="38" y="36"/>
                    </a:lnTo>
                    <a:lnTo>
                      <a:pt x="37" y="13"/>
                    </a:lnTo>
                    <a:lnTo>
                      <a:pt x="126" y="0"/>
                    </a:lnTo>
                    <a:lnTo>
                      <a:pt x="194" y="20"/>
                    </a:lnTo>
                    <a:lnTo>
                      <a:pt x="223" y="35"/>
                    </a:lnTo>
                    <a:lnTo>
                      <a:pt x="249" y="61"/>
                    </a:lnTo>
                    <a:lnTo>
                      <a:pt x="217" y="56"/>
                    </a:lnTo>
                    <a:lnTo>
                      <a:pt x="190" y="40"/>
                    </a:lnTo>
                    <a:lnTo>
                      <a:pt x="141" y="32"/>
                    </a:lnTo>
                    <a:lnTo>
                      <a:pt x="111" y="23"/>
                    </a:lnTo>
                    <a:lnTo>
                      <a:pt x="61" y="37"/>
                    </a:lnTo>
                    <a:lnTo>
                      <a:pt x="150" y="61"/>
                    </a:lnTo>
                    <a:lnTo>
                      <a:pt x="167" y="76"/>
                    </a:lnTo>
                    <a:lnTo>
                      <a:pt x="126" y="76"/>
                    </a:lnTo>
                    <a:lnTo>
                      <a:pt x="75" y="76"/>
                    </a:lnTo>
                    <a:lnTo>
                      <a:pt x="47" y="99"/>
                    </a:lnTo>
                    <a:lnTo>
                      <a:pt x="129" y="104"/>
                    </a:lnTo>
                    <a:lnTo>
                      <a:pt x="131" y="125"/>
                    </a:lnTo>
                    <a:lnTo>
                      <a:pt x="111" y="134"/>
                    </a:lnTo>
                    <a:lnTo>
                      <a:pt x="26" y="149"/>
                    </a:lnTo>
                    <a:lnTo>
                      <a:pt x="94" y="169"/>
                    </a:lnTo>
                    <a:lnTo>
                      <a:pt x="75" y="189"/>
                    </a:lnTo>
                    <a:close/>
                  </a:path>
                </a:pathLst>
              </a:custGeom>
              <a:solidFill>
                <a:srgbClr val="FAB8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6" name="Freeform 49"/>
              <p:cNvSpPr>
                <a:spLocks/>
              </p:cNvSpPr>
              <p:nvPr/>
            </p:nvSpPr>
            <p:spPr bwMode="auto">
              <a:xfrm>
                <a:off x="1033" y="2673"/>
                <a:ext cx="125" cy="87"/>
              </a:xfrm>
              <a:custGeom>
                <a:avLst/>
                <a:gdLst>
                  <a:gd name="T0" fmla="*/ 91 w 125"/>
                  <a:gd name="T1" fmla="*/ 66 h 87"/>
                  <a:gd name="T2" fmla="*/ 32 w 125"/>
                  <a:gd name="T3" fmla="*/ 87 h 87"/>
                  <a:gd name="T4" fmla="*/ 11 w 125"/>
                  <a:gd name="T5" fmla="*/ 80 h 87"/>
                  <a:gd name="T6" fmla="*/ 0 w 125"/>
                  <a:gd name="T7" fmla="*/ 62 h 87"/>
                  <a:gd name="T8" fmla="*/ 16 w 125"/>
                  <a:gd name="T9" fmla="*/ 38 h 87"/>
                  <a:gd name="T10" fmla="*/ 11 w 125"/>
                  <a:gd name="T11" fmla="*/ 10 h 87"/>
                  <a:gd name="T12" fmla="*/ 26 w 125"/>
                  <a:gd name="T13" fmla="*/ 0 h 87"/>
                  <a:gd name="T14" fmla="*/ 56 w 125"/>
                  <a:gd name="T15" fmla="*/ 3 h 87"/>
                  <a:gd name="T16" fmla="*/ 125 w 125"/>
                  <a:gd name="T17" fmla="*/ 16 h 87"/>
                  <a:gd name="T18" fmla="*/ 56 w 125"/>
                  <a:gd name="T19" fmla="*/ 17 h 87"/>
                  <a:gd name="T20" fmla="*/ 25 w 125"/>
                  <a:gd name="T21" fmla="*/ 50 h 87"/>
                  <a:gd name="T22" fmla="*/ 23 w 125"/>
                  <a:gd name="T23" fmla="*/ 63 h 87"/>
                  <a:gd name="T24" fmla="*/ 91 w 125"/>
                  <a:gd name="T25" fmla="*/ 66 h 87"/>
                  <a:gd name="T26" fmla="*/ 91 w 125"/>
                  <a:gd name="T27" fmla="*/ 66 h 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5" h="87">
                    <a:moveTo>
                      <a:pt x="91" y="66"/>
                    </a:moveTo>
                    <a:lnTo>
                      <a:pt x="32" y="87"/>
                    </a:lnTo>
                    <a:lnTo>
                      <a:pt x="11" y="80"/>
                    </a:lnTo>
                    <a:lnTo>
                      <a:pt x="0" y="62"/>
                    </a:lnTo>
                    <a:lnTo>
                      <a:pt x="16" y="38"/>
                    </a:lnTo>
                    <a:lnTo>
                      <a:pt x="11" y="10"/>
                    </a:lnTo>
                    <a:lnTo>
                      <a:pt x="26" y="0"/>
                    </a:lnTo>
                    <a:lnTo>
                      <a:pt x="56" y="3"/>
                    </a:lnTo>
                    <a:lnTo>
                      <a:pt x="125" y="16"/>
                    </a:lnTo>
                    <a:lnTo>
                      <a:pt x="56" y="17"/>
                    </a:lnTo>
                    <a:lnTo>
                      <a:pt x="25" y="50"/>
                    </a:lnTo>
                    <a:lnTo>
                      <a:pt x="23" y="63"/>
                    </a:lnTo>
                    <a:lnTo>
                      <a:pt x="91" y="66"/>
                    </a:lnTo>
                    <a:close/>
                  </a:path>
                </a:pathLst>
              </a:custGeom>
              <a:solidFill>
                <a:srgbClr val="FFEB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7" name="Freeform 50"/>
              <p:cNvSpPr>
                <a:spLocks/>
              </p:cNvSpPr>
              <p:nvPr/>
            </p:nvSpPr>
            <p:spPr bwMode="auto">
              <a:xfrm>
                <a:off x="1067" y="2629"/>
                <a:ext cx="143" cy="25"/>
              </a:xfrm>
              <a:custGeom>
                <a:avLst/>
                <a:gdLst>
                  <a:gd name="T0" fmla="*/ 5 w 143"/>
                  <a:gd name="T1" fmla="*/ 25 h 25"/>
                  <a:gd name="T2" fmla="*/ 70 w 143"/>
                  <a:gd name="T3" fmla="*/ 10 h 25"/>
                  <a:gd name="T4" fmla="*/ 97 w 143"/>
                  <a:gd name="T5" fmla="*/ 19 h 25"/>
                  <a:gd name="T6" fmla="*/ 143 w 143"/>
                  <a:gd name="T7" fmla="*/ 20 h 25"/>
                  <a:gd name="T8" fmla="*/ 74 w 143"/>
                  <a:gd name="T9" fmla="*/ 0 h 25"/>
                  <a:gd name="T10" fmla="*/ 34 w 143"/>
                  <a:gd name="T11" fmla="*/ 10 h 25"/>
                  <a:gd name="T12" fmla="*/ 0 w 143"/>
                  <a:gd name="T13" fmla="*/ 15 h 25"/>
                  <a:gd name="T14" fmla="*/ 5 w 143"/>
                  <a:gd name="T15" fmla="*/ 25 h 25"/>
                  <a:gd name="T16" fmla="*/ 5 w 143"/>
                  <a:gd name="T17" fmla="*/ 25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25">
                    <a:moveTo>
                      <a:pt x="5" y="25"/>
                    </a:moveTo>
                    <a:lnTo>
                      <a:pt x="70" y="10"/>
                    </a:lnTo>
                    <a:lnTo>
                      <a:pt x="97" y="19"/>
                    </a:lnTo>
                    <a:lnTo>
                      <a:pt x="143" y="20"/>
                    </a:lnTo>
                    <a:lnTo>
                      <a:pt x="74" y="0"/>
                    </a:lnTo>
                    <a:lnTo>
                      <a:pt x="34" y="10"/>
                    </a:lnTo>
                    <a:lnTo>
                      <a:pt x="0" y="15"/>
                    </a:lnTo>
                    <a:lnTo>
                      <a:pt x="5" y="25"/>
                    </a:lnTo>
                    <a:close/>
                  </a:path>
                </a:pathLst>
              </a:custGeom>
              <a:solidFill>
                <a:srgbClr val="FFEB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8" name="Freeform 51"/>
              <p:cNvSpPr>
                <a:spLocks/>
              </p:cNvSpPr>
              <p:nvPr/>
            </p:nvSpPr>
            <p:spPr bwMode="auto">
              <a:xfrm>
                <a:off x="1039" y="2783"/>
                <a:ext cx="50" cy="23"/>
              </a:xfrm>
              <a:custGeom>
                <a:avLst/>
                <a:gdLst>
                  <a:gd name="T0" fmla="*/ 4 w 50"/>
                  <a:gd name="T1" fmla="*/ 20 h 23"/>
                  <a:gd name="T2" fmla="*/ 21 w 50"/>
                  <a:gd name="T3" fmla="*/ 23 h 23"/>
                  <a:gd name="T4" fmla="*/ 50 w 50"/>
                  <a:gd name="T5" fmla="*/ 8 h 23"/>
                  <a:gd name="T6" fmla="*/ 0 w 50"/>
                  <a:gd name="T7" fmla="*/ 0 h 23"/>
                  <a:gd name="T8" fmla="*/ 4 w 50"/>
                  <a:gd name="T9" fmla="*/ 20 h 23"/>
                  <a:gd name="T10" fmla="*/ 4 w 50"/>
                  <a:gd name="T11" fmla="*/ 20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3">
                    <a:moveTo>
                      <a:pt x="4" y="20"/>
                    </a:moveTo>
                    <a:lnTo>
                      <a:pt x="21" y="23"/>
                    </a:lnTo>
                    <a:lnTo>
                      <a:pt x="50" y="8"/>
                    </a:lnTo>
                    <a:lnTo>
                      <a:pt x="0" y="0"/>
                    </a:lnTo>
                    <a:lnTo>
                      <a:pt x="4" y="20"/>
                    </a:lnTo>
                    <a:close/>
                  </a:path>
                </a:pathLst>
              </a:custGeom>
              <a:solidFill>
                <a:srgbClr val="FFEB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29" name="Freeform 52"/>
              <p:cNvSpPr>
                <a:spLocks/>
              </p:cNvSpPr>
              <p:nvPr/>
            </p:nvSpPr>
            <p:spPr bwMode="auto">
              <a:xfrm>
                <a:off x="1443" y="2815"/>
                <a:ext cx="264" cy="310"/>
              </a:xfrm>
              <a:custGeom>
                <a:avLst/>
                <a:gdLst>
                  <a:gd name="T0" fmla="*/ 13 w 264"/>
                  <a:gd name="T1" fmla="*/ 93 h 310"/>
                  <a:gd name="T2" fmla="*/ 21 w 264"/>
                  <a:gd name="T3" fmla="*/ 267 h 310"/>
                  <a:gd name="T4" fmla="*/ 128 w 264"/>
                  <a:gd name="T5" fmla="*/ 310 h 310"/>
                  <a:gd name="T6" fmla="*/ 184 w 264"/>
                  <a:gd name="T7" fmla="*/ 273 h 310"/>
                  <a:gd name="T8" fmla="*/ 232 w 264"/>
                  <a:gd name="T9" fmla="*/ 202 h 310"/>
                  <a:gd name="T10" fmla="*/ 259 w 264"/>
                  <a:gd name="T11" fmla="*/ 173 h 310"/>
                  <a:gd name="T12" fmla="*/ 264 w 264"/>
                  <a:gd name="T13" fmla="*/ 143 h 310"/>
                  <a:gd name="T14" fmla="*/ 259 w 264"/>
                  <a:gd name="T15" fmla="*/ 62 h 310"/>
                  <a:gd name="T16" fmla="*/ 43 w 264"/>
                  <a:gd name="T17" fmla="*/ 0 h 310"/>
                  <a:gd name="T18" fmla="*/ 0 w 264"/>
                  <a:gd name="T19" fmla="*/ 54 h 310"/>
                  <a:gd name="T20" fmla="*/ 13 w 264"/>
                  <a:gd name="T21" fmla="*/ 93 h 310"/>
                  <a:gd name="T22" fmla="*/ 13 w 264"/>
                  <a:gd name="T23" fmla="*/ 93 h 3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4" h="310">
                    <a:moveTo>
                      <a:pt x="13" y="93"/>
                    </a:moveTo>
                    <a:lnTo>
                      <a:pt x="21" y="267"/>
                    </a:lnTo>
                    <a:lnTo>
                      <a:pt x="128" y="310"/>
                    </a:lnTo>
                    <a:lnTo>
                      <a:pt x="184" y="273"/>
                    </a:lnTo>
                    <a:lnTo>
                      <a:pt x="232" y="202"/>
                    </a:lnTo>
                    <a:lnTo>
                      <a:pt x="259" y="173"/>
                    </a:lnTo>
                    <a:lnTo>
                      <a:pt x="264" y="143"/>
                    </a:lnTo>
                    <a:lnTo>
                      <a:pt x="259" y="62"/>
                    </a:lnTo>
                    <a:lnTo>
                      <a:pt x="43" y="0"/>
                    </a:lnTo>
                    <a:lnTo>
                      <a:pt x="0" y="54"/>
                    </a:lnTo>
                    <a:lnTo>
                      <a:pt x="13" y="93"/>
                    </a:lnTo>
                    <a:close/>
                  </a:path>
                </a:pathLst>
              </a:custGeom>
              <a:solidFill>
                <a:srgbClr val="CA7A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0" name="Freeform 53"/>
              <p:cNvSpPr>
                <a:spLocks/>
              </p:cNvSpPr>
              <p:nvPr/>
            </p:nvSpPr>
            <p:spPr bwMode="auto">
              <a:xfrm>
                <a:off x="1073" y="2700"/>
                <a:ext cx="815" cy="256"/>
              </a:xfrm>
              <a:custGeom>
                <a:avLst/>
                <a:gdLst>
                  <a:gd name="T0" fmla="*/ 0 w 815"/>
                  <a:gd name="T1" fmla="*/ 172 h 256"/>
                  <a:gd name="T2" fmla="*/ 197 w 815"/>
                  <a:gd name="T3" fmla="*/ 14 h 256"/>
                  <a:gd name="T4" fmla="*/ 456 w 815"/>
                  <a:gd name="T5" fmla="*/ 0 h 256"/>
                  <a:gd name="T6" fmla="*/ 649 w 815"/>
                  <a:gd name="T7" fmla="*/ 37 h 256"/>
                  <a:gd name="T8" fmla="*/ 815 w 815"/>
                  <a:gd name="T9" fmla="*/ 108 h 256"/>
                  <a:gd name="T10" fmla="*/ 630 w 815"/>
                  <a:gd name="T11" fmla="*/ 256 h 256"/>
                  <a:gd name="T12" fmla="*/ 614 w 815"/>
                  <a:gd name="T13" fmla="*/ 201 h 256"/>
                  <a:gd name="T14" fmla="*/ 597 w 815"/>
                  <a:gd name="T15" fmla="*/ 184 h 256"/>
                  <a:gd name="T16" fmla="*/ 579 w 815"/>
                  <a:gd name="T17" fmla="*/ 184 h 256"/>
                  <a:gd name="T18" fmla="*/ 567 w 815"/>
                  <a:gd name="T19" fmla="*/ 245 h 256"/>
                  <a:gd name="T20" fmla="*/ 546 w 815"/>
                  <a:gd name="T21" fmla="*/ 242 h 256"/>
                  <a:gd name="T22" fmla="*/ 511 w 815"/>
                  <a:gd name="T23" fmla="*/ 175 h 256"/>
                  <a:gd name="T24" fmla="*/ 480 w 815"/>
                  <a:gd name="T25" fmla="*/ 154 h 256"/>
                  <a:gd name="T26" fmla="*/ 456 w 815"/>
                  <a:gd name="T27" fmla="*/ 151 h 256"/>
                  <a:gd name="T28" fmla="*/ 447 w 815"/>
                  <a:gd name="T29" fmla="*/ 172 h 256"/>
                  <a:gd name="T30" fmla="*/ 409 w 815"/>
                  <a:gd name="T31" fmla="*/ 163 h 256"/>
                  <a:gd name="T32" fmla="*/ 391 w 815"/>
                  <a:gd name="T33" fmla="*/ 172 h 256"/>
                  <a:gd name="T34" fmla="*/ 409 w 815"/>
                  <a:gd name="T35" fmla="*/ 207 h 256"/>
                  <a:gd name="T36" fmla="*/ 259 w 815"/>
                  <a:gd name="T37" fmla="*/ 172 h 256"/>
                  <a:gd name="T38" fmla="*/ 21 w 815"/>
                  <a:gd name="T39" fmla="*/ 196 h 256"/>
                  <a:gd name="T40" fmla="*/ 0 w 815"/>
                  <a:gd name="T41" fmla="*/ 172 h 256"/>
                  <a:gd name="T42" fmla="*/ 0 w 815"/>
                  <a:gd name="T43" fmla="*/ 172 h 2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15" h="256">
                    <a:moveTo>
                      <a:pt x="0" y="172"/>
                    </a:moveTo>
                    <a:lnTo>
                      <a:pt x="197" y="14"/>
                    </a:lnTo>
                    <a:lnTo>
                      <a:pt x="456" y="0"/>
                    </a:lnTo>
                    <a:lnTo>
                      <a:pt x="649" y="37"/>
                    </a:lnTo>
                    <a:lnTo>
                      <a:pt x="815" y="108"/>
                    </a:lnTo>
                    <a:lnTo>
                      <a:pt x="630" y="256"/>
                    </a:lnTo>
                    <a:lnTo>
                      <a:pt x="614" y="201"/>
                    </a:lnTo>
                    <a:lnTo>
                      <a:pt x="597" y="184"/>
                    </a:lnTo>
                    <a:lnTo>
                      <a:pt x="579" y="184"/>
                    </a:lnTo>
                    <a:lnTo>
                      <a:pt x="567" y="245"/>
                    </a:lnTo>
                    <a:lnTo>
                      <a:pt x="546" y="242"/>
                    </a:lnTo>
                    <a:lnTo>
                      <a:pt x="511" y="175"/>
                    </a:lnTo>
                    <a:lnTo>
                      <a:pt x="480" y="154"/>
                    </a:lnTo>
                    <a:lnTo>
                      <a:pt x="456" y="151"/>
                    </a:lnTo>
                    <a:lnTo>
                      <a:pt x="447" y="172"/>
                    </a:lnTo>
                    <a:lnTo>
                      <a:pt x="409" y="163"/>
                    </a:lnTo>
                    <a:lnTo>
                      <a:pt x="391" y="172"/>
                    </a:lnTo>
                    <a:lnTo>
                      <a:pt x="409" y="207"/>
                    </a:lnTo>
                    <a:lnTo>
                      <a:pt x="259" y="172"/>
                    </a:lnTo>
                    <a:lnTo>
                      <a:pt x="21" y="196"/>
                    </a:lnTo>
                    <a:lnTo>
                      <a:pt x="0" y="172"/>
                    </a:lnTo>
                    <a:close/>
                  </a:path>
                </a:pathLst>
              </a:custGeom>
              <a:solidFill>
                <a:srgbClr val="7878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1" name="Freeform 54"/>
              <p:cNvSpPr>
                <a:spLocks/>
              </p:cNvSpPr>
              <p:nvPr/>
            </p:nvSpPr>
            <p:spPr bwMode="auto">
              <a:xfrm>
                <a:off x="1533" y="2865"/>
                <a:ext cx="74" cy="141"/>
              </a:xfrm>
              <a:custGeom>
                <a:avLst/>
                <a:gdLst>
                  <a:gd name="T0" fmla="*/ 18 w 74"/>
                  <a:gd name="T1" fmla="*/ 19 h 141"/>
                  <a:gd name="T2" fmla="*/ 33 w 74"/>
                  <a:gd name="T3" fmla="*/ 72 h 141"/>
                  <a:gd name="T4" fmla="*/ 47 w 74"/>
                  <a:gd name="T5" fmla="*/ 106 h 141"/>
                  <a:gd name="T6" fmla="*/ 68 w 74"/>
                  <a:gd name="T7" fmla="*/ 141 h 141"/>
                  <a:gd name="T8" fmla="*/ 74 w 74"/>
                  <a:gd name="T9" fmla="*/ 110 h 141"/>
                  <a:gd name="T10" fmla="*/ 54 w 74"/>
                  <a:gd name="T11" fmla="*/ 56 h 141"/>
                  <a:gd name="T12" fmla="*/ 43 w 74"/>
                  <a:gd name="T13" fmla="*/ 21 h 141"/>
                  <a:gd name="T14" fmla="*/ 24 w 74"/>
                  <a:gd name="T15" fmla="*/ 5 h 141"/>
                  <a:gd name="T16" fmla="*/ 10 w 74"/>
                  <a:gd name="T17" fmla="*/ 0 h 141"/>
                  <a:gd name="T18" fmla="*/ 0 w 74"/>
                  <a:gd name="T19" fmla="*/ 8 h 141"/>
                  <a:gd name="T20" fmla="*/ 18 w 74"/>
                  <a:gd name="T21" fmla="*/ 19 h 141"/>
                  <a:gd name="T22" fmla="*/ 18 w 74"/>
                  <a:gd name="T23" fmla="*/ 19 h 1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4" h="141">
                    <a:moveTo>
                      <a:pt x="18" y="19"/>
                    </a:moveTo>
                    <a:lnTo>
                      <a:pt x="33" y="72"/>
                    </a:lnTo>
                    <a:lnTo>
                      <a:pt x="47" y="106"/>
                    </a:lnTo>
                    <a:lnTo>
                      <a:pt x="68" y="141"/>
                    </a:lnTo>
                    <a:lnTo>
                      <a:pt x="74" y="110"/>
                    </a:lnTo>
                    <a:lnTo>
                      <a:pt x="54" y="56"/>
                    </a:lnTo>
                    <a:lnTo>
                      <a:pt x="43" y="21"/>
                    </a:lnTo>
                    <a:lnTo>
                      <a:pt x="24" y="5"/>
                    </a:lnTo>
                    <a:lnTo>
                      <a:pt x="10" y="0"/>
                    </a:lnTo>
                    <a:lnTo>
                      <a:pt x="0" y="8"/>
                    </a:lnTo>
                    <a:lnTo>
                      <a:pt x="18" y="19"/>
                    </a:lnTo>
                    <a:close/>
                  </a:path>
                </a:pathLst>
              </a:custGeom>
              <a:solidFill>
                <a:srgbClr val="FAB8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2" name="Freeform 55"/>
              <p:cNvSpPr>
                <a:spLocks/>
              </p:cNvSpPr>
              <p:nvPr/>
            </p:nvSpPr>
            <p:spPr bwMode="auto">
              <a:xfrm>
                <a:off x="1495" y="2886"/>
                <a:ext cx="71" cy="139"/>
              </a:xfrm>
              <a:custGeom>
                <a:avLst/>
                <a:gdLst>
                  <a:gd name="T0" fmla="*/ 0 w 71"/>
                  <a:gd name="T1" fmla="*/ 0 h 139"/>
                  <a:gd name="T2" fmla="*/ 22 w 71"/>
                  <a:gd name="T3" fmla="*/ 30 h 139"/>
                  <a:gd name="T4" fmla="*/ 21 w 71"/>
                  <a:gd name="T5" fmla="*/ 65 h 139"/>
                  <a:gd name="T6" fmla="*/ 21 w 71"/>
                  <a:gd name="T7" fmla="*/ 102 h 139"/>
                  <a:gd name="T8" fmla="*/ 34 w 71"/>
                  <a:gd name="T9" fmla="*/ 118 h 139"/>
                  <a:gd name="T10" fmla="*/ 71 w 71"/>
                  <a:gd name="T11" fmla="*/ 139 h 139"/>
                  <a:gd name="T12" fmla="*/ 44 w 71"/>
                  <a:gd name="T13" fmla="*/ 97 h 139"/>
                  <a:gd name="T14" fmla="*/ 37 w 71"/>
                  <a:gd name="T15" fmla="*/ 35 h 139"/>
                  <a:gd name="T16" fmla="*/ 26 w 71"/>
                  <a:gd name="T17" fmla="*/ 4 h 139"/>
                  <a:gd name="T18" fmla="*/ 0 w 71"/>
                  <a:gd name="T19" fmla="*/ 0 h 139"/>
                  <a:gd name="T20" fmla="*/ 0 w 71"/>
                  <a:gd name="T21" fmla="*/ 0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9">
                    <a:moveTo>
                      <a:pt x="0" y="0"/>
                    </a:moveTo>
                    <a:lnTo>
                      <a:pt x="22" y="30"/>
                    </a:lnTo>
                    <a:lnTo>
                      <a:pt x="21" y="65"/>
                    </a:lnTo>
                    <a:lnTo>
                      <a:pt x="21" y="102"/>
                    </a:lnTo>
                    <a:lnTo>
                      <a:pt x="34" y="118"/>
                    </a:lnTo>
                    <a:lnTo>
                      <a:pt x="71" y="139"/>
                    </a:lnTo>
                    <a:lnTo>
                      <a:pt x="44" y="97"/>
                    </a:lnTo>
                    <a:lnTo>
                      <a:pt x="37" y="35"/>
                    </a:lnTo>
                    <a:lnTo>
                      <a:pt x="26" y="4"/>
                    </a:lnTo>
                    <a:lnTo>
                      <a:pt x="0" y="0"/>
                    </a:lnTo>
                    <a:close/>
                  </a:path>
                </a:pathLst>
              </a:custGeom>
              <a:solidFill>
                <a:srgbClr val="FAB8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3" name="Freeform 56"/>
              <p:cNvSpPr>
                <a:spLocks/>
              </p:cNvSpPr>
              <p:nvPr/>
            </p:nvSpPr>
            <p:spPr bwMode="auto">
              <a:xfrm>
                <a:off x="1665" y="2907"/>
                <a:ext cx="28" cy="72"/>
              </a:xfrm>
              <a:custGeom>
                <a:avLst/>
                <a:gdLst>
                  <a:gd name="T0" fmla="*/ 4 w 28"/>
                  <a:gd name="T1" fmla="*/ 0 h 72"/>
                  <a:gd name="T2" fmla="*/ 0 w 28"/>
                  <a:gd name="T3" fmla="*/ 25 h 72"/>
                  <a:gd name="T4" fmla="*/ 10 w 28"/>
                  <a:gd name="T5" fmla="*/ 49 h 72"/>
                  <a:gd name="T6" fmla="*/ 15 w 28"/>
                  <a:gd name="T7" fmla="*/ 72 h 72"/>
                  <a:gd name="T8" fmla="*/ 28 w 28"/>
                  <a:gd name="T9" fmla="*/ 49 h 72"/>
                  <a:gd name="T10" fmla="*/ 26 w 28"/>
                  <a:gd name="T11" fmla="*/ 21 h 72"/>
                  <a:gd name="T12" fmla="*/ 21 w 28"/>
                  <a:gd name="T13" fmla="*/ 4 h 72"/>
                  <a:gd name="T14" fmla="*/ 4 w 28"/>
                  <a:gd name="T15" fmla="*/ 0 h 72"/>
                  <a:gd name="T16" fmla="*/ 4 w 28"/>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72">
                    <a:moveTo>
                      <a:pt x="4" y="0"/>
                    </a:moveTo>
                    <a:lnTo>
                      <a:pt x="0" y="25"/>
                    </a:lnTo>
                    <a:lnTo>
                      <a:pt x="10" y="49"/>
                    </a:lnTo>
                    <a:lnTo>
                      <a:pt x="15" y="72"/>
                    </a:lnTo>
                    <a:lnTo>
                      <a:pt x="28" y="49"/>
                    </a:lnTo>
                    <a:lnTo>
                      <a:pt x="26" y="21"/>
                    </a:lnTo>
                    <a:lnTo>
                      <a:pt x="21" y="4"/>
                    </a:lnTo>
                    <a:lnTo>
                      <a:pt x="4" y="0"/>
                    </a:lnTo>
                    <a:close/>
                  </a:path>
                </a:pathLst>
              </a:custGeom>
              <a:solidFill>
                <a:srgbClr val="FAB8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4" name="Freeform 57"/>
              <p:cNvSpPr>
                <a:spLocks/>
              </p:cNvSpPr>
              <p:nvPr/>
            </p:nvSpPr>
            <p:spPr bwMode="auto">
              <a:xfrm>
                <a:off x="1616" y="3012"/>
                <a:ext cx="39" cy="39"/>
              </a:xfrm>
              <a:custGeom>
                <a:avLst/>
                <a:gdLst>
                  <a:gd name="T0" fmla="*/ 0 w 39"/>
                  <a:gd name="T1" fmla="*/ 29 h 39"/>
                  <a:gd name="T2" fmla="*/ 13 w 39"/>
                  <a:gd name="T3" fmla="*/ 39 h 39"/>
                  <a:gd name="T4" fmla="*/ 30 w 39"/>
                  <a:gd name="T5" fmla="*/ 37 h 39"/>
                  <a:gd name="T6" fmla="*/ 39 w 39"/>
                  <a:gd name="T7" fmla="*/ 0 h 39"/>
                  <a:gd name="T8" fmla="*/ 14 w 39"/>
                  <a:gd name="T9" fmla="*/ 24 h 39"/>
                  <a:gd name="T10" fmla="*/ 0 w 39"/>
                  <a:gd name="T11" fmla="*/ 29 h 39"/>
                  <a:gd name="T12" fmla="*/ 0 w 39"/>
                  <a:gd name="T13" fmla="*/ 29 h 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 h="39">
                    <a:moveTo>
                      <a:pt x="0" y="29"/>
                    </a:moveTo>
                    <a:lnTo>
                      <a:pt x="13" y="39"/>
                    </a:lnTo>
                    <a:lnTo>
                      <a:pt x="30" y="37"/>
                    </a:lnTo>
                    <a:lnTo>
                      <a:pt x="39" y="0"/>
                    </a:lnTo>
                    <a:lnTo>
                      <a:pt x="14" y="24"/>
                    </a:lnTo>
                    <a:lnTo>
                      <a:pt x="0" y="29"/>
                    </a:lnTo>
                    <a:close/>
                  </a:path>
                </a:pathLst>
              </a:custGeom>
              <a:solidFill>
                <a:srgbClr val="FAB8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5" name="Freeform 58"/>
              <p:cNvSpPr>
                <a:spLocks/>
              </p:cNvSpPr>
              <p:nvPr/>
            </p:nvSpPr>
            <p:spPr bwMode="auto">
              <a:xfrm>
                <a:off x="1489" y="2970"/>
                <a:ext cx="45" cy="95"/>
              </a:xfrm>
              <a:custGeom>
                <a:avLst/>
                <a:gdLst>
                  <a:gd name="T0" fmla="*/ 34 w 45"/>
                  <a:gd name="T1" fmla="*/ 89 h 95"/>
                  <a:gd name="T2" fmla="*/ 1 w 45"/>
                  <a:gd name="T3" fmla="*/ 51 h 95"/>
                  <a:gd name="T4" fmla="*/ 0 w 45"/>
                  <a:gd name="T5" fmla="*/ 0 h 95"/>
                  <a:gd name="T6" fmla="*/ 19 w 45"/>
                  <a:gd name="T7" fmla="*/ 52 h 95"/>
                  <a:gd name="T8" fmla="*/ 45 w 45"/>
                  <a:gd name="T9" fmla="*/ 95 h 95"/>
                  <a:gd name="T10" fmla="*/ 34 w 45"/>
                  <a:gd name="T11" fmla="*/ 89 h 95"/>
                  <a:gd name="T12" fmla="*/ 34 w 45"/>
                  <a:gd name="T13" fmla="*/ 89 h 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 h="95">
                    <a:moveTo>
                      <a:pt x="34" y="89"/>
                    </a:moveTo>
                    <a:lnTo>
                      <a:pt x="1" y="51"/>
                    </a:lnTo>
                    <a:lnTo>
                      <a:pt x="0" y="0"/>
                    </a:lnTo>
                    <a:lnTo>
                      <a:pt x="19" y="52"/>
                    </a:lnTo>
                    <a:lnTo>
                      <a:pt x="45" y="95"/>
                    </a:lnTo>
                    <a:lnTo>
                      <a:pt x="34" y="89"/>
                    </a:lnTo>
                    <a:close/>
                  </a:path>
                </a:pathLst>
              </a:custGeom>
              <a:solidFill>
                <a:srgbClr val="FAB8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6" name="Freeform 59"/>
              <p:cNvSpPr>
                <a:spLocks/>
              </p:cNvSpPr>
              <p:nvPr/>
            </p:nvSpPr>
            <p:spPr bwMode="auto">
              <a:xfrm>
                <a:off x="1018" y="2192"/>
                <a:ext cx="120" cy="339"/>
              </a:xfrm>
              <a:custGeom>
                <a:avLst/>
                <a:gdLst>
                  <a:gd name="T0" fmla="*/ 0 w 120"/>
                  <a:gd name="T1" fmla="*/ 0 h 339"/>
                  <a:gd name="T2" fmla="*/ 26 w 120"/>
                  <a:gd name="T3" fmla="*/ 113 h 339"/>
                  <a:gd name="T4" fmla="*/ 76 w 120"/>
                  <a:gd name="T5" fmla="*/ 339 h 339"/>
                  <a:gd name="T6" fmla="*/ 88 w 120"/>
                  <a:gd name="T7" fmla="*/ 215 h 339"/>
                  <a:gd name="T8" fmla="*/ 120 w 120"/>
                  <a:gd name="T9" fmla="*/ 47 h 339"/>
                  <a:gd name="T10" fmla="*/ 78 w 120"/>
                  <a:gd name="T11" fmla="*/ 82 h 339"/>
                  <a:gd name="T12" fmla="*/ 0 w 120"/>
                  <a:gd name="T13" fmla="*/ 0 h 339"/>
                  <a:gd name="T14" fmla="*/ 0 w 120"/>
                  <a:gd name="T15" fmla="*/ 0 h 3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0" h="339">
                    <a:moveTo>
                      <a:pt x="0" y="0"/>
                    </a:moveTo>
                    <a:lnTo>
                      <a:pt x="26" y="113"/>
                    </a:lnTo>
                    <a:lnTo>
                      <a:pt x="76" y="339"/>
                    </a:lnTo>
                    <a:lnTo>
                      <a:pt x="88" y="215"/>
                    </a:lnTo>
                    <a:lnTo>
                      <a:pt x="120" y="47"/>
                    </a:lnTo>
                    <a:lnTo>
                      <a:pt x="78" y="8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7" name="Freeform 60"/>
              <p:cNvSpPr>
                <a:spLocks/>
              </p:cNvSpPr>
              <p:nvPr/>
            </p:nvSpPr>
            <p:spPr bwMode="auto">
              <a:xfrm>
                <a:off x="1203" y="2142"/>
                <a:ext cx="94" cy="493"/>
              </a:xfrm>
              <a:custGeom>
                <a:avLst/>
                <a:gdLst>
                  <a:gd name="T0" fmla="*/ 47 w 94"/>
                  <a:gd name="T1" fmla="*/ 82 h 493"/>
                  <a:gd name="T2" fmla="*/ 41 w 94"/>
                  <a:gd name="T3" fmla="*/ 56 h 493"/>
                  <a:gd name="T4" fmla="*/ 20 w 94"/>
                  <a:gd name="T5" fmla="*/ 32 h 493"/>
                  <a:gd name="T6" fmla="*/ 17 w 94"/>
                  <a:gd name="T7" fmla="*/ 70 h 493"/>
                  <a:gd name="T8" fmla="*/ 0 w 94"/>
                  <a:gd name="T9" fmla="*/ 479 h 493"/>
                  <a:gd name="T10" fmla="*/ 52 w 94"/>
                  <a:gd name="T11" fmla="*/ 493 h 493"/>
                  <a:gd name="T12" fmla="*/ 90 w 94"/>
                  <a:gd name="T13" fmla="*/ 213 h 493"/>
                  <a:gd name="T14" fmla="*/ 94 w 94"/>
                  <a:gd name="T15" fmla="*/ 0 h 493"/>
                  <a:gd name="T16" fmla="*/ 76 w 94"/>
                  <a:gd name="T17" fmla="*/ 6 h 493"/>
                  <a:gd name="T18" fmla="*/ 52 w 94"/>
                  <a:gd name="T19" fmla="*/ 108 h 493"/>
                  <a:gd name="T20" fmla="*/ 47 w 94"/>
                  <a:gd name="T21" fmla="*/ 82 h 493"/>
                  <a:gd name="T22" fmla="*/ 47 w 94"/>
                  <a:gd name="T23" fmla="*/ 82 h 4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4" h="493">
                    <a:moveTo>
                      <a:pt x="47" y="82"/>
                    </a:moveTo>
                    <a:lnTo>
                      <a:pt x="41" y="56"/>
                    </a:lnTo>
                    <a:lnTo>
                      <a:pt x="20" y="32"/>
                    </a:lnTo>
                    <a:lnTo>
                      <a:pt x="17" y="70"/>
                    </a:lnTo>
                    <a:lnTo>
                      <a:pt x="0" y="479"/>
                    </a:lnTo>
                    <a:lnTo>
                      <a:pt x="52" y="493"/>
                    </a:lnTo>
                    <a:lnTo>
                      <a:pt x="90" y="213"/>
                    </a:lnTo>
                    <a:lnTo>
                      <a:pt x="94" y="0"/>
                    </a:lnTo>
                    <a:lnTo>
                      <a:pt x="76" y="6"/>
                    </a:lnTo>
                    <a:lnTo>
                      <a:pt x="52" y="108"/>
                    </a:lnTo>
                    <a:lnTo>
                      <a:pt x="47" y="82"/>
                    </a:lnTo>
                    <a:close/>
                  </a:path>
                </a:pathLst>
              </a:custGeom>
              <a:solidFill>
                <a:srgbClr val="A6A6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8" name="Freeform 61"/>
              <p:cNvSpPr>
                <a:spLocks/>
              </p:cNvSpPr>
              <p:nvPr/>
            </p:nvSpPr>
            <p:spPr bwMode="auto">
              <a:xfrm>
                <a:off x="941" y="1940"/>
                <a:ext cx="211" cy="339"/>
              </a:xfrm>
              <a:custGeom>
                <a:avLst/>
                <a:gdLst>
                  <a:gd name="T0" fmla="*/ 71 w 211"/>
                  <a:gd name="T1" fmla="*/ 339 h 339"/>
                  <a:gd name="T2" fmla="*/ 33 w 211"/>
                  <a:gd name="T3" fmla="*/ 170 h 339"/>
                  <a:gd name="T4" fmla="*/ 155 w 211"/>
                  <a:gd name="T5" fmla="*/ 304 h 339"/>
                  <a:gd name="T6" fmla="*/ 211 w 211"/>
                  <a:gd name="T7" fmla="*/ 261 h 339"/>
                  <a:gd name="T8" fmla="*/ 211 w 211"/>
                  <a:gd name="T9" fmla="*/ 214 h 339"/>
                  <a:gd name="T10" fmla="*/ 183 w 211"/>
                  <a:gd name="T11" fmla="*/ 237 h 339"/>
                  <a:gd name="T12" fmla="*/ 159 w 211"/>
                  <a:gd name="T13" fmla="*/ 287 h 339"/>
                  <a:gd name="T14" fmla="*/ 115 w 211"/>
                  <a:gd name="T15" fmla="*/ 240 h 339"/>
                  <a:gd name="T16" fmla="*/ 44 w 211"/>
                  <a:gd name="T17" fmla="*/ 91 h 339"/>
                  <a:gd name="T18" fmla="*/ 100 w 211"/>
                  <a:gd name="T19" fmla="*/ 76 h 339"/>
                  <a:gd name="T20" fmla="*/ 62 w 211"/>
                  <a:gd name="T21" fmla="*/ 0 h 339"/>
                  <a:gd name="T22" fmla="*/ 35 w 211"/>
                  <a:gd name="T23" fmla="*/ 24 h 339"/>
                  <a:gd name="T24" fmla="*/ 35 w 211"/>
                  <a:gd name="T25" fmla="*/ 59 h 339"/>
                  <a:gd name="T26" fmla="*/ 7 w 211"/>
                  <a:gd name="T27" fmla="*/ 88 h 339"/>
                  <a:gd name="T28" fmla="*/ 0 w 211"/>
                  <a:gd name="T29" fmla="*/ 149 h 339"/>
                  <a:gd name="T30" fmla="*/ 71 w 211"/>
                  <a:gd name="T31" fmla="*/ 339 h 339"/>
                  <a:gd name="T32" fmla="*/ 71 w 211"/>
                  <a:gd name="T33" fmla="*/ 339 h 3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1" h="339">
                    <a:moveTo>
                      <a:pt x="71" y="339"/>
                    </a:moveTo>
                    <a:lnTo>
                      <a:pt x="33" y="170"/>
                    </a:lnTo>
                    <a:lnTo>
                      <a:pt x="155" y="304"/>
                    </a:lnTo>
                    <a:lnTo>
                      <a:pt x="211" y="261"/>
                    </a:lnTo>
                    <a:lnTo>
                      <a:pt x="211" y="214"/>
                    </a:lnTo>
                    <a:lnTo>
                      <a:pt x="183" y="237"/>
                    </a:lnTo>
                    <a:lnTo>
                      <a:pt x="159" y="287"/>
                    </a:lnTo>
                    <a:lnTo>
                      <a:pt x="115" y="240"/>
                    </a:lnTo>
                    <a:lnTo>
                      <a:pt x="44" y="91"/>
                    </a:lnTo>
                    <a:lnTo>
                      <a:pt x="100" y="76"/>
                    </a:lnTo>
                    <a:lnTo>
                      <a:pt x="62" y="0"/>
                    </a:lnTo>
                    <a:lnTo>
                      <a:pt x="35" y="24"/>
                    </a:lnTo>
                    <a:lnTo>
                      <a:pt x="35" y="59"/>
                    </a:lnTo>
                    <a:lnTo>
                      <a:pt x="7" y="88"/>
                    </a:lnTo>
                    <a:lnTo>
                      <a:pt x="0" y="149"/>
                    </a:lnTo>
                    <a:lnTo>
                      <a:pt x="71" y="339"/>
                    </a:lnTo>
                    <a:close/>
                  </a:path>
                </a:pathLst>
              </a:custGeom>
              <a:solidFill>
                <a:srgbClr val="A6A6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39" name="Freeform 62"/>
              <p:cNvSpPr>
                <a:spLocks/>
              </p:cNvSpPr>
              <p:nvPr/>
            </p:nvSpPr>
            <p:spPr bwMode="auto">
              <a:xfrm>
                <a:off x="2312" y="2974"/>
                <a:ext cx="86" cy="75"/>
              </a:xfrm>
              <a:custGeom>
                <a:avLst/>
                <a:gdLst>
                  <a:gd name="T0" fmla="*/ 39 w 86"/>
                  <a:gd name="T1" fmla="*/ 75 h 75"/>
                  <a:gd name="T2" fmla="*/ 0 w 86"/>
                  <a:gd name="T3" fmla="*/ 45 h 75"/>
                  <a:gd name="T4" fmla="*/ 59 w 86"/>
                  <a:gd name="T5" fmla="*/ 0 h 75"/>
                  <a:gd name="T6" fmla="*/ 62 w 86"/>
                  <a:gd name="T7" fmla="*/ 22 h 75"/>
                  <a:gd name="T8" fmla="*/ 86 w 86"/>
                  <a:gd name="T9" fmla="*/ 32 h 75"/>
                  <a:gd name="T10" fmla="*/ 53 w 86"/>
                  <a:gd name="T11" fmla="*/ 60 h 75"/>
                  <a:gd name="T12" fmla="*/ 39 w 86"/>
                  <a:gd name="T13" fmla="*/ 75 h 75"/>
                  <a:gd name="T14" fmla="*/ 39 w 86"/>
                  <a:gd name="T15" fmla="*/ 75 h 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 h="75">
                    <a:moveTo>
                      <a:pt x="39" y="75"/>
                    </a:moveTo>
                    <a:lnTo>
                      <a:pt x="0" y="45"/>
                    </a:lnTo>
                    <a:lnTo>
                      <a:pt x="59" y="0"/>
                    </a:lnTo>
                    <a:lnTo>
                      <a:pt x="62" y="22"/>
                    </a:lnTo>
                    <a:lnTo>
                      <a:pt x="86" y="32"/>
                    </a:lnTo>
                    <a:lnTo>
                      <a:pt x="53" y="60"/>
                    </a:lnTo>
                    <a:lnTo>
                      <a:pt x="39" y="75"/>
                    </a:lnTo>
                    <a:close/>
                  </a:path>
                </a:pathLst>
              </a:custGeom>
              <a:solidFill>
                <a:srgbClr val="E5986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0" name="Freeform 63"/>
              <p:cNvSpPr>
                <a:spLocks/>
              </p:cNvSpPr>
              <p:nvPr/>
            </p:nvSpPr>
            <p:spPr bwMode="auto">
              <a:xfrm>
                <a:off x="2369" y="2955"/>
                <a:ext cx="34" cy="39"/>
              </a:xfrm>
              <a:custGeom>
                <a:avLst/>
                <a:gdLst>
                  <a:gd name="T0" fmla="*/ 15 w 34"/>
                  <a:gd name="T1" fmla="*/ 0 h 39"/>
                  <a:gd name="T2" fmla="*/ 30 w 34"/>
                  <a:gd name="T3" fmla="*/ 9 h 39"/>
                  <a:gd name="T4" fmla="*/ 34 w 34"/>
                  <a:gd name="T5" fmla="*/ 30 h 39"/>
                  <a:gd name="T6" fmla="*/ 24 w 34"/>
                  <a:gd name="T7" fmla="*/ 39 h 39"/>
                  <a:gd name="T8" fmla="*/ 11 w 34"/>
                  <a:gd name="T9" fmla="*/ 36 h 39"/>
                  <a:gd name="T10" fmla="*/ 0 w 34"/>
                  <a:gd name="T11" fmla="*/ 21 h 39"/>
                  <a:gd name="T12" fmla="*/ 15 w 34"/>
                  <a:gd name="T13" fmla="*/ 0 h 39"/>
                  <a:gd name="T14" fmla="*/ 15 w 34"/>
                  <a:gd name="T15" fmla="*/ 0 h 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 h="39">
                    <a:moveTo>
                      <a:pt x="15" y="0"/>
                    </a:moveTo>
                    <a:lnTo>
                      <a:pt x="30" y="9"/>
                    </a:lnTo>
                    <a:lnTo>
                      <a:pt x="34" y="30"/>
                    </a:lnTo>
                    <a:lnTo>
                      <a:pt x="24" y="39"/>
                    </a:lnTo>
                    <a:lnTo>
                      <a:pt x="11" y="36"/>
                    </a:lnTo>
                    <a:lnTo>
                      <a:pt x="0" y="21"/>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1" name="Freeform 64"/>
              <p:cNvSpPr>
                <a:spLocks/>
              </p:cNvSpPr>
              <p:nvPr/>
            </p:nvSpPr>
            <p:spPr bwMode="auto">
              <a:xfrm>
                <a:off x="2365" y="2910"/>
                <a:ext cx="41" cy="46"/>
              </a:xfrm>
              <a:custGeom>
                <a:avLst/>
                <a:gdLst>
                  <a:gd name="T0" fmla="*/ 0 w 41"/>
                  <a:gd name="T1" fmla="*/ 32 h 46"/>
                  <a:gd name="T2" fmla="*/ 40 w 41"/>
                  <a:gd name="T3" fmla="*/ 46 h 46"/>
                  <a:gd name="T4" fmla="*/ 41 w 41"/>
                  <a:gd name="T5" fmla="*/ 18 h 46"/>
                  <a:gd name="T6" fmla="*/ 11 w 41"/>
                  <a:gd name="T7" fmla="*/ 0 h 46"/>
                  <a:gd name="T8" fmla="*/ 0 w 41"/>
                  <a:gd name="T9" fmla="*/ 32 h 46"/>
                  <a:gd name="T10" fmla="*/ 0 w 41"/>
                  <a:gd name="T11" fmla="*/ 32 h 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46">
                    <a:moveTo>
                      <a:pt x="0" y="32"/>
                    </a:moveTo>
                    <a:lnTo>
                      <a:pt x="40" y="46"/>
                    </a:lnTo>
                    <a:lnTo>
                      <a:pt x="41" y="18"/>
                    </a:lnTo>
                    <a:lnTo>
                      <a:pt x="11" y="0"/>
                    </a:lnTo>
                    <a:lnTo>
                      <a:pt x="0" y="32"/>
                    </a:lnTo>
                    <a:close/>
                  </a:path>
                </a:pathLst>
              </a:custGeom>
              <a:solidFill>
                <a:srgbClr val="FFF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2" name="Freeform 65"/>
              <p:cNvSpPr>
                <a:spLocks/>
              </p:cNvSpPr>
              <p:nvPr/>
            </p:nvSpPr>
            <p:spPr bwMode="auto">
              <a:xfrm>
                <a:off x="2240" y="2757"/>
                <a:ext cx="118" cy="147"/>
              </a:xfrm>
              <a:custGeom>
                <a:avLst/>
                <a:gdLst>
                  <a:gd name="T0" fmla="*/ 28 w 118"/>
                  <a:gd name="T1" fmla="*/ 0 h 147"/>
                  <a:gd name="T2" fmla="*/ 34 w 118"/>
                  <a:gd name="T3" fmla="*/ 21 h 147"/>
                  <a:gd name="T4" fmla="*/ 90 w 118"/>
                  <a:gd name="T5" fmla="*/ 56 h 147"/>
                  <a:gd name="T6" fmla="*/ 95 w 118"/>
                  <a:gd name="T7" fmla="*/ 71 h 147"/>
                  <a:gd name="T8" fmla="*/ 11 w 118"/>
                  <a:gd name="T9" fmla="*/ 72 h 147"/>
                  <a:gd name="T10" fmla="*/ 0 w 118"/>
                  <a:gd name="T11" fmla="*/ 79 h 147"/>
                  <a:gd name="T12" fmla="*/ 7 w 118"/>
                  <a:gd name="T13" fmla="*/ 90 h 147"/>
                  <a:gd name="T14" fmla="*/ 26 w 118"/>
                  <a:gd name="T15" fmla="*/ 99 h 147"/>
                  <a:gd name="T16" fmla="*/ 89 w 118"/>
                  <a:gd name="T17" fmla="*/ 115 h 147"/>
                  <a:gd name="T18" fmla="*/ 68 w 118"/>
                  <a:gd name="T19" fmla="*/ 123 h 147"/>
                  <a:gd name="T20" fmla="*/ 4 w 118"/>
                  <a:gd name="T21" fmla="*/ 122 h 147"/>
                  <a:gd name="T22" fmla="*/ 8 w 118"/>
                  <a:gd name="T23" fmla="*/ 137 h 147"/>
                  <a:gd name="T24" fmla="*/ 26 w 118"/>
                  <a:gd name="T25" fmla="*/ 144 h 147"/>
                  <a:gd name="T26" fmla="*/ 95 w 118"/>
                  <a:gd name="T27" fmla="*/ 147 h 147"/>
                  <a:gd name="T28" fmla="*/ 109 w 118"/>
                  <a:gd name="T29" fmla="*/ 143 h 147"/>
                  <a:gd name="T30" fmla="*/ 111 w 118"/>
                  <a:gd name="T31" fmla="*/ 131 h 147"/>
                  <a:gd name="T32" fmla="*/ 103 w 118"/>
                  <a:gd name="T33" fmla="*/ 107 h 147"/>
                  <a:gd name="T34" fmla="*/ 118 w 118"/>
                  <a:gd name="T35" fmla="*/ 101 h 147"/>
                  <a:gd name="T36" fmla="*/ 118 w 118"/>
                  <a:gd name="T37" fmla="*/ 89 h 147"/>
                  <a:gd name="T38" fmla="*/ 111 w 118"/>
                  <a:gd name="T39" fmla="*/ 72 h 147"/>
                  <a:gd name="T40" fmla="*/ 111 w 118"/>
                  <a:gd name="T41" fmla="*/ 50 h 147"/>
                  <a:gd name="T42" fmla="*/ 102 w 118"/>
                  <a:gd name="T43" fmla="*/ 33 h 147"/>
                  <a:gd name="T44" fmla="*/ 78 w 118"/>
                  <a:gd name="T45" fmla="*/ 16 h 147"/>
                  <a:gd name="T46" fmla="*/ 28 w 118"/>
                  <a:gd name="T47" fmla="*/ 0 h 147"/>
                  <a:gd name="T48" fmla="*/ 28 w 118"/>
                  <a:gd name="T49" fmla="*/ 0 h 1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8" h="147">
                    <a:moveTo>
                      <a:pt x="28" y="0"/>
                    </a:moveTo>
                    <a:lnTo>
                      <a:pt x="34" y="21"/>
                    </a:lnTo>
                    <a:lnTo>
                      <a:pt x="90" y="56"/>
                    </a:lnTo>
                    <a:lnTo>
                      <a:pt x="95" y="71"/>
                    </a:lnTo>
                    <a:lnTo>
                      <a:pt x="11" y="72"/>
                    </a:lnTo>
                    <a:lnTo>
                      <a:pt x="0" y="79"/>
                    </a:lnTo>
                    <a:lnTo>
                      <a:pt x="7" y="90"/>
                    </a:lnTo>
                    <a:lnTo>
                      <a:pt x="26" y="99"/>
                    </a:lnTo>
                    <a:lnTo>
                      <a:pt x="89" y="115"/>
                    </a:lnTo>
                    <a:lnTo>
                      <a:pt x="68" y="123"/>
                    </a:lnTo>
                    <a:lnTo>
                      <a:pt x="4" y="122"/>
                    </a:lnTo>
                    <a:lnTo>
                      <a:pt x="8" y="137"/>
                    </a:lnTo>
                    <a:lnTo>
                      <a:pt x="26" y="144"/>
                    </a:lnTo>
                    <a:lnTo>
                      <a:pt x="95" y="147"/>
                    </a:lnTo>
                    <a:lnTo>
                      <a:pt x="109" y="143"/>
                    </a:lnTo>
                    <a:lnTo>
                      <a:pt x="111" y="131"/>
                    </a:lnTo>
                    <a:lnTo>
                      <a:pt x="103" y="107"/>
                    </a:lnTo>
                    <a:lnTo>
                      <a:pt x="118" y="101"/>
                    </a:lnTo>
                    <a:lnTo>
                      <a:pt x="118" y="89"/>
                    </a:lnTo>
                    <a:lnTo>
                      <a:pt x="111" y="72"/>
                    </a:lnTo>
                    <a:lnTo>
                      <a:pt x="111" y="50"/>
                    </a:lnTo>
                    <a:lnTo>
                      <a:pt x="102" y="33"/>
                    </a:lnTo>
                    <a:lnTo>
                      <a:pt x="78" y="16"/>
                    </a:lnTo>
                    <a:lnTo>
                      <a:pt x="28" y="0"/>
                    </a:lnTo>
                    <a:close/>
                  </a:path>
                </a:pathLst>
              </a:custGeom>
              <a:solidFill>
                <a:srgbClr val="F585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3" name="Freeform 66"/>
              <p:cNvSpPr>
                <a:spLocks/>
              </p:cNvSpPr>
              <p:nvPr/>
            </p:nvSpPr>
            <p:spPr bwMode="auto">
              <a:xfrm>
                <a:off x="2240" y="2921"/>
                <a:ext cx="90" cy="22"/>
              </a:xfrm>
              <a:custGeom>
                <a:avLst/>
                <a:gdLst>
                  <a:gd name="T0" fmla="*/ 90 w 90"/>
                  <a:gd name="T1" fmla="*/ 18 h 22"/>
                  <a:gd name="T2" fmla="*/ 60 w 90"/>
                  <a:gd name="T3" fmla="*/ 22 h 22"/>
                  <a:gd name="T4" fmla="*/ 4 w 90"/>
                  <a:gd name="T5" fmla="*/ 14 h 22"/>
                  <a:gd name="T6" fmla="*/ 0 w 90"/>
                  <a:gd name="T7" fmla="*/ 0 h 22"/>
                  <a:gd name="T8" fmla="*/ 71 w 90"/>
                  <a:gd name="T9" fmla="*/ 4 h 22"/>
                  <a:gd name="T10" fmla="*/ 90 w 90"/>
                  <a:gd name="T11" fmla="*/ 18 h 22"/>
                  <a:gd name="T12" fmla="*/ 90 w 90"/>
                  <a:gd name="T13" fmla="*/ 18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0" h="22">
                    <a:moveTo>
                      <a:pt x="90" y="18"/>
                    </a:moveTo>
                    <a:lnTo>
                      <a:pt x="60" y="22"/>
                    </a:lnTo>
                    <a:lnTo>
                      <a:pt x="4" y="14"/>
                    </a:lnTo>
                    <a:lnTo>
                      <a:pt x="0" y="0"/>
                    </a:lnTo>
                    <a:lnTo>
                      <a:pt x="71" y="4"/>
                    </a:lnTo>
                    <a:lnTo>
                      <a:pt x="90" y="18"/>
                    </a:lnTo>
                    <a:close/>
                  </a:path>
                </a:pathLst>
              </a:custGeom>
              <a:solidFill>
                <a:srgbClr val="F585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4" name="Freeform 67"/>
              <p:cNvSpPr>
                <a:spLocks/>
              </p:cNvSpPr>
              <p:nvPr/>
            </p:nvSpPr>
            <p:spPr bwMode="auto">
              <a:xfrm>
                <a:off x="2251" y="2724"/>
                <a:ext cx="27" cy="34"/>
              </a:xfrm>
              <a:custGeom>
                <a:avLst/>
                <a:gdLst>
                  <a:gd name="T0" fmla="*/ 27 w 27"/>
                  <a:gd name="T1" fmla="*/ 16 h 34"/>
                  <a:gd name="T2" fmla="*/ 17 w 27"/>
                  <a:gd name="T3" fmla="*/ 0 h 34"/>
                  <a:gd name="T4" fmla="*/ 5 w 27"/>
                  <a:gd name="T5" fmla="*/ 0 h 34"/>
                  <a:gd name="T6" fmla="*/ 1 w 27"/>
                  <a:gd name="T7" fmla="*/ 15 h 34"/>
                  <a:gd name="T8" fmla="*/ 0 w 27"/>
                  <a:gd name="T9" fmla="*/ 34 h 34"/>
                  <a:gd name="T10" fmla="*/ 27 w 27"/>
                  <a:gd name="T11" fmla="*/ 16 h 34"/>
                  <a:gd name="T12" fmla="*/ 27 w 27"/>
                  <a:gd name="T13" fmla="*/ 1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34">
                    <a:moveTo>
                      <a:pt x="27" y="16"/>
                    </a:moveTo>
                    <a:lnTo>
                      <a:pt x="17" y="0"/>
                    </a:lnTo>
                    <a:lnTo>
                      <a:pt x="5" y="0"/>
                    </a:lnTo>
                    <a:lnTo>
                      <a:pt x="1" y="15"/>
                    </a:lnTo>
                    <a:lnTo>
                      <a:pt x="0" y="34"/>
                    </a:lnTo>
                    <a:lnTo>
                      <a:pt x="27" y="16"/>
                    </a:lnTo>
                    <a:close/>
                  </a:path>
                </a:pathLst>
              </a:custGeom>
              <a:solidFill>
                <a:srgbClr val="F585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5" name="Freeform 68"/>
              <p:cNvSpPr>
                <a:spLocks/>
              </p:cNvSpPr>
              <p:nvPr/>
            </p:nvSpPr>
            <p:spPr bwMode="auto">
              <a:xfrm>
                <a:off x="2193" y="2756"/>
                <a:ext cx="171" cy="247"/>
              </a:xfrm>
              <a:custGeom>
                <a:avLst/>
                <a:gdLst>
                  <a:gd name="T0" fmla="*/ 68 w 171"/>
                  <a:gd name="T1" fmla="*/ 57 h 247"/>
                  <a:gd name="T2" fmla="*/ 37 w 171"/>
                  <a:gd name="T3" fmla="*/ 73 h 247"/>
                  <a:gd name="T4" fmla="*/ 38 w 171"/>
                  <a:gd name="T5" fmla="*/ 90 h 247"/>
                  <a:gd name="T6" fmla="*/ 82 w 171"/>
                  <a:gd name="T7" fmla="*/ 111 h 247"/>
                  <a:gd name="T8" fmla="*/ 51 w 171"/>
                  <a:gd name="T9" fmla="*/ 117 h 247"/>
                  <a:gd name="T10" fmla="*/ 38 w 171"/>
                  <a:gd name="T11" fmla="*/ 129 h 247"/>
                  <a:gd name="T12" fmla="*/ 49 w 171"/>
                  <a:gd name="T13" fmla="*/ 144 h 247"/>
                  <a:gd name="T14" fmla="*/ 105 w 171"/>
                  <a:gd name="T15" fmla="*/ 158 h 247"/>
                  <a:gd name="T16" fmla="*/ 50 w 171"/>
                  <a:gd name="T17" fmla="*/ 158 h 247"/>
                  <a:gd name="T18" fmla="*/ 38 w 171"/>
                  <a:gd name="T19" fmla="*/ 176 h 247"/>
                  <a:gd name="T20" fmla="*/ 47 w 171"/>
                  <a:gd name="T21" fmla="*/ 183 h 247"/>
                  <a:gd name="T22" fmla="*/ 93 w 171"/>
                  <a:gd name="T23" fmla="*/ 192 h 247"/>
                  <a:gd name="T24" fmla="*/ 128 w 171"/>
                  <a:gd name="T25" fmla="*/ 193 h 247"/>
                  <a:gd name="T26" fmla="*/ 148 w 171"/>
                  <a:gd name="T27" fmla="*/ 210 h 247"/>
                  <a:gd name="T28" fmla="*/ 148 w 171"/>
                  <a:gd name="T29" fmla="*/ 170 h 247"/>
                  <a:gd name="T30" fmla="*/ 127 w 171"/>
                  <a:gd name="T31" fmla="*/ 159 h 247"/>
                  <a:gd name="T32" fmla="*/ 171 w 171"/>
                  <a:gd name="T33" fmla="*/ 165 h 247"/>
                  <a:gd name="T34" fmla="*/ 170 w 171"/>
                  <a:gd name="T35" fmla="*/ 216 h 247"/>
                  <a:gd name="T36" fmla="*/ 132 w 171"/>
                  <a:gd name="T37" fmla="*/ 247 h 247"/>
                  <a:gd name="T38" fmla="*/ 67 w 171"/>
                  <a:gd name="T39" fmla="*/ 205 h 247"/>
                  <a:gd name="T40" fmla="*/ 26 w 171"/>
                  <a:gd name="T41" fmla="*/ 191 h 247"/>
                  <a:gd name="T42" fmla="*/ 20 w 171"/>
                  <a:gd name="T43" fmla="*/ 142 h 247"/>
                  <a:gd name="T44" fmla="*/ 0 w 171"/>
                  <a:gd name="T45" fmla="*/ 73 h 247"/>
                  <a:gd name="T46" fmla="*/ 24 w 171"/>
                  <a:gd name="T47" fmla="*/ 41 h 247"/>
                  <a:gd name="T48" fmla="*/ 50 w 171"/>
                  <a:gd name="T49" fmla="*/ 15 h 247"/>
                  <a:gd name="T50" fmla="*/ 59 w 171"/>
                  <a:gd name="T51" fmla="*/ 0 h 247"/>
                  <a:gd name="T52" fmla="*/ 73 w 171"/>
                  <a:gd name="T53" fmla="*/ 29 h 247"/>
                  <a:gd name="T54" fmla="*/ 133 w 171"/>
                  <a:gd name="T55" fmla="*/ 65 h 247"/>
                  <a:gd name="T56" fmla="*/ 68 w 171"/>
                  <a:gd name="T57" fmla="*/ 57 h 247"/>
                  <a:gd name="T58" fmla="*/ 68 w 171"/>
                  <a:gd name="T59" fmla="*/ 57 h 2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71" h="247">
                    <a:moveTo>
                      <a:pt x="68" y="57"/>
                    </a:moveTo>
                    <a:lnTo>
                      <a:pt x="37" y="73"/>
                    </a:lnTo>
                    <a:lnTo>
                      <a:pt x="38" y="90"/>
                    </a:lnTo>
                    <a:lnTo>
                      <a:pt x="82" y="111"/>
                    </a:lnTo>
                    <a:lnTo>
                      <a:pt x="51" y="117"/>
                    </a:lnTo>
                    <a:lnTo>
                      <a:pt x="38" y="129"/>
                    </a:lnTo>
                    <a:lnTo>
                      <a:pt x="49" y="144"/>
                    </a:lnTo>
                    <a:lnTo>
                      <a:pt x="105" y="158"/>
                    </a:lnTo>
                    <a:lnTo>
                      <a:pt x="50" y="158"/>
                    </a:lnTo>
                    <a:lnTo>
                      <a:pt x="38" y="176"/>
                    </a:lnTo>
                    <a:lnTo>
                      <a:pt x="47" y="183"/>
                    </a:lnTo>
                    <a:lnTo>
                      <a:pt x="93" y="192"/>
                    </a:lnTo>
                    <a:lnTo>
                      <a:pt x="128" y="193"/>
                    </a:lnTo>
                    <a:lnTo>
                      <a:pt x="148" y="210"/>
                    </a:lnTo>
                    <a:lnTo>
                      <a:pt x="148" y="170"/>
                    </a:lnTo>
                    <a:lnTo>
                      <a:pt x="127" y="159"/>
                    </a:lnTo>
                    <a:lnTo>
                      <a:pt x="171" y="165"/>
                    </a:lnTo>
                    <a:lnTo>
                      <a:pt x="170" y="216"/>
                    </a:lnTo>
                    <a:lnTo>
                      <a:pt x="132" y="247"/>
                    </a:lnTo>
                    <a:lnTo>
                      <a:pt x="67" y="205"/>
                    </a:lnTo>
                    <a:lnTo>
                      <a:pt x="26" y="191"/>
                    </a:lnTo>
                    <a:lnTo>
                      <a:pt x="20" y="142"/>
                    </a:lnTo>
                    <a:lnTo>
                      <a:pt x="0" y="73"/>
                    </a:lnTo>
                    <a:lnTo>
                      <a:pt x="24" y="41"/>
                    </a:lnTo>
                    <a:lnTo>
                      <a:pt x="50" y="15"/>
                    </a:lnTo>
                    <a:lnTo>
                      <a:pt x="59" y="0"/>
                    </a:lnTo>
                    <a:lnTo>
                      <a:pt x="73" y="29"/>
                    </a:lnTo>
                    <a:lnTo>
                      <a:pt x="133" y="65"/>
                    </a:lnTo>
                    <a:lnTo>
                      <a:pt x="68" y="57"/>
                    </a:lnTo>
                    <a:close/>
                  </a:path>
                </a:pathLst>
              </a:custGeom>
              <a:solidFill>
                <a:srgbClr val="9452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6" name="Freeform 69"/>
              <p:cNvSpPr>
                <a:spLocks/>
              </p:cNvSpPr>
              <p:nvPr/>
            </p:nvSpPr>
            <p:spPr bwMode="auto">
              <a:xfrm>
                <a:off x="2369" y="2951"/>
                <a:ext cx="88" cy="141"/>
              </a:xfrm>
              <a:custGeom>
                <a:avLst/>
                <a:gdLst>
                  <a:gd name="T0" fmla="*/ 22 w 88"/>
                  <a:gd name="T1" fmla="*/ 60 h 141"/>
                  <a:gd name="T2" fmla="*/ 43 w 88"/>
                  <a:gd name="T3" fmla="*/ 66 h 141"/>
                  <a:gd name="T4" fmla="*/ 58 w 88"/>
                  <a:gd name="T5" fmla="*/ 55 h 141"/>
                  <a:gd name="T6" fmla="*/ 71 w 88"/>
                  <a:gd name="T7" fmla="*/ 76 h 141"/>
                  <a:gd name="T8" fmla="*/ 72 w 88"/>
                  <a:gd name="T9" fmla="*/ 45 h 141"/>
                  <a:gd name="T10" fmla="*/ 43 w 88"/>
                  <a:gd name="T11" fmla="*/ 0 h 141"/>
                  <a:gd name="T12" fmla="*/ 80 w 88"/>
                  <a:gd name="T13" fmla="*/ 19 h 141"/>
                  <a:gd name="T14" fmla="*/ 88 w 88"/>
                  <a:gd name="T15" fmla="*/ 62 h 141"/>
                  <a:gd name="T16" fmla="*/ 72 w 88"/>
                  <a:gd name="T17" fmla="*/ 141 h 141"/>
                  <a:gd name="T18" fmla="*/ 28 w 88"/>
                  <a:gd name="T19" fmla="*/ 115 h 141"/>
                  <a:gd name="T20" fmla="*/ 0 w 88"/>
                  <a:gd name="T21" fmla="*/ 81 h 141"/>
                  <a:gd name="T22" fmla="*/ 5 w 88"/>
                  <a:gd name="T23" fmla="*/ 68 h 141"/>
                  <a:gd name="T24" fmla="*/ 22 w 88"/>
                  <a:gd name="T25" fmla="*/ 60 h 141"/>
                  <a:gd name="T26" fmla="*/ 22 w 88"/>
                  <a:gd name="T27" fmla="*/ 60 h 1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8" h="141">
                    <a:moveTo>
                      <a:pt x="22" y="60"/>
                    </a:moveTo>
                    <a:lnTo>
                      <a:pt x="43" y="66"/>
                    </a:lnTo>
                    <a:lnTo>
                      <a:pt x="58" y="55"/>
                    </a:lnTo>
                    <a:lnTo>
                      <a:pt x="71" y="76"/>
                    </a:lnTo>
                    <a:lnTo>
                      <a:pt x="72" y="45"/>
                    </a:lnTo>
                    <a:lnTo>
                      <a:pt x="43" y="0"/>
                    </a:lnTo>
                    <a:lnTo>
                      <a:pt x="80" y="19"/>
                    </a:lnTo>
                    <a:lnTo>
                      <a:pt x="88" y="62"/>
                    </a:lnTo>
                    <a:lnTo>
                      <a:pt x="72" y="141"/>
                    </a:lnTo>
                    <a:lnTo>
                      <a:pt x="28" y="115"/>
                    </a:lnTo>
                    <a:lnTo>
                      <a:pt x="0" y="81"/>
                    </a:lnTo>
                    <a:lnTo>
                      <a:pt x="5" y="68"/>
                    </a:lnTo>
                    <a:lnTo>
                      <a:pt x="22" y="60"/>
                    </a:lnTo>
                    <a:close/>
                  </a:path>
                </a:pathLst>
              </a:custGeom>
              <a:solidFill>
                <a:srgbClr val="9452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7" name="Freeform 70"/>
              <p:cNvSpPr>
                <a:spLocks/>
              </p:cNvSpPr>
              <p:nvPr/>
            </p:nvSpPr>
            <p:spPr bwMode="auto">
              <a:xfrm>
                <a:off x="2004" y="1738"/>
                <a:ext cx="374" cy="694"/>
              </a:xfrm>
              <a:custGeom>
                <a:avLst/>
                <a:gdLst>
                  <a:gd name="T0" fmla="*/ 63 w 374"/>
                  <a:gd name="T1" fmla="*/ 162 h 694"/>
                  <a:gd name="T2" fmla="*/ 25 w 374"/>
                  <a:gd name="T3" fmla="*/ 203 h 694"/>
                  <a:gd name="T4" fmla="*/ 44 w 374"/>
                  <a:gd name="T5" fmla="*/ 208 h 694"/>
                  <a:gd name="T6" fmla="*/ 73 w 374"/>
                  <a:gd name="T7" fmla="*/ 231 h 694"/>
                  <a:gd name="T8" fmla="*/ 110 w 374"/>
                  <a:gd name="T9" fmla="*/ 245 h 694"/>
                  <a:gd name="T10" fmla="*/ 117 w 374"/>
                  <a:gd name="T11" fmla="*/ 337 h 694"/>
                  <a:gd name="T12" fmla="*/ 58 w 374"/>
                  <a:gd name="T13" fmla="*/ 253 h 694"/>
                  <a:gd name="T14" fmla="*/ 31 w 374"/>
                  <a:gd name="T15" fmla="*/ 254 h 694"/>
                  <a:gd name="T16" fmla="*/ 24 w 374"/>
                  <a:gd name="T17" fmla="*/ 277 h 694"/>
                  <a:gd name="T18" fmla="*/ 11 w 374"/>
                  <a:gd name="T19" fmla="*/ 305 h 694"/>
                  <a:gd name="T20" fmla="*/ 51 w 374"/>
                  <a:gd name="T21" fmla="*/ 336 h 694"/>
                  <a:gd name="T22" fmla="*/ 26 w 374"/>
                  <a:gd name="T23" fmla="*/ 376 h 694"/>
                  <a:gd name="T24" fmla="*/ 105 w 374"/>
                  <a:gd name="T25" fmla="*/ 394 h 694"/>
                  <a:gd name="T26" fmla="*/ 205 w 374"/>
                  <a:gd name="T27" fmla="*/ 381 h 694"/>
                  <a:gd name="T28" fmla="*/ 266 w 374"/>
                  <a:gd name="T29" fmla="*/ 371 h 694"/>
                  <a:gd name="T30" fmla="*/ 295 w 374"/>
                  <a:gd name="T31" fmla="*/ 378 h 694"/>
                  <a:gd name="T32" fmla="*/ 219 w 374"/>
                  <a:gd name="T33" fmla="*/ 436 h 694"/>
                  <a:gd name="T34" fmla="*/ 208 w 374"/>
                  <a:gd name="T35" fmla="*/ 498 h 694"/>
                  <a:gd name="T36" fmla="*/ 210 w 374"/>
                  <a:gd name="T37" fmla="*/ 586 h 694"/>
                  <a:gd name="T38" fmla="*/ 226 w 374"/>
                  <a:gd name="T39" fmla="*/ 594 h 694"/>
                  <a:gd name="T40" fmla="*/ 319 w 374"/>
                  <a:gd name="T41" fmla="*/ 504 h 694"/>
                  <a:gd name="T42" fmla="*/ 350 w 374"/>
                  <a:gd name="T43" fmla="*/ 350 h 694"/>
                  <a:gd name="T44" fmla="*/ 368 w 374"/>
                  <a:gd name="T45" fmla="*/ 316 h 694"/>
                  <a:gd name="T46" fmla="*/ 360 w 374"/>
                  <a:gd name="T47" fmla="*/ 469 h 694"/>
                  <a:gd name="T48" fmla="*/ 245 w 374"/>
                  <a:gd name="T49" fmla="*/ 610 h 694"/>
                  <a:gd name="T50" fmla="*/ 156 w 374"/>
                  <a:gd name="T51" fmla="*/ 554 h 694"/>
                  <a:gd name="T52" fmla="*/ 115 w 374"/>
                  <a:gd name="T53" fmla="*/ 416 h 694"/>
                  <a:gd name="T54" fmla="*/ 8 w 374"/>
                  <a:gd name="T55" fmla="*/ 399 h 694"/>
                  <a:gd name="T56" fmla="*/ 18 w 374"/>
                  <a:gd name="T57" fmla="*/ 337 h 694"/>
                  <a:gd name="T58" fmla="*/ 7 w 374"/>
                  <a:gd name="T59" fmla="*/ 295 h 694"/>
                  <a:gd name="T60" fmla="*/ 16 w 374"/>
                  <a:gd name="T61" fmla="*/ 261 h 694"/>
                  <a:gd name="T62" fmla="*/ 14 w 374"/>
                  <a:gd name="T63" fmla="*/ 187 h 694"/>
                  <a:gd name="T64" fmla="*/ 58 w 374"/>
                  <a:gd name="T65" fmla="*/ 102 h 694"/>
                  <a:gd name="T66" fmla="*/ 98 w 374"/>
                  <a:gd name="T67" fmla="*/ 24 h 694"/>
                  <a:gd name="T68" fmla="*/ 291 w 374"/>
                  <a:gd name="T69" fmla="*/ 16 h 694"/>
                  <a:gd name="T70" fmla="*/ 155 w 374"/>
                  <a:gd name="T71" fmla="*/ 24 h 694"/>
                  <a:gd name="T72" fmla="*/ 106 w 374"/>
                  <a:gd name="T73" fmla="*/ 52 h 694"/>
                  <a:gd name="T74" fmla="*/ 75 w 374"/>
                  <a:gd name="T75" fmla="*/ 87 h 694"/>
                  <a:gd name="T76" fmla="*/ 71 w 374"/>
                  <a:gd name="T77" fmla="*/ 138 h 6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74" h="694">
                    <a:moveTo>
                      <a:pt x="71" y="138"/>
                    </a:moveTo>
                    <a:lnTo>
                      <a:pt x="63" y="162"/>
                    </a:lnTo>
                    <a:lnTo>
                      <a:pt x="48" y="184"/>
                    </a:lnTo>
                    <a:lnTo>
                      <a:pt x="25" y="203"/>
                    </a:lnTo>
                    <a:lnTo>
                      <a:pt x="28" y="217"/>
                    </a:lnTo>
                    <a:lnTo>
                      <a:pt x="44" y="208"/>
                    </a:lnTo>
                    <a:lnTo>
                      <a:pt x="54" y="223"/>
                    </a:lnTo>
                    <a:lnTo>
                      <a:pt x="73" y="231"/>
                    </a:lnTo>
                    <a:lnTo>
                      <a:pt x="74" y="213"/>
                    </a:lnTo>
                    <a:lnTo>
                      <a:pt x="110" y="245"/>
                    </a:lnTo>
                    <a:lnTo>
                      <a:pt x="119" y="266"/>
                    </a:lnTo>
                    <a:lnTo>
                      <a:pt x="117" y="337"/>
                    </a:lnTo>
                    <a:lnTo>
                      <a:pt x="76" y="254"/>
                    </a:lnTo>
                    <a:lnTo>
                      <a:pt x="58" y="253"/>
                    </a:lnTo>
                    <a:lnTo>
                      <a:pt x="41" y="248"/>
                    </a:lnTo>
                    <a:lnTo>
                      <a:pt x="31" y="254"/>
                    </a:lnTo>
                    <a:lnTo>
                      <a:pt x="29" y="263"/>
                    </a:lnTo>
                    <a:lnTo>
                      <a:pt x="24" y="277"/>
                    </a:lnTo>
                    <a:lnTo>
                      <a:pt x="14" y="284"/>
                    </a:lnTo>
                    <a:lnTo>
                      <a:pt x="11" y="305"/>
                    </a:lnTo>
                    <a:lnTo>
                      <a:pt x="46" y="316"/>
                    </a:lnTo>
                    <a:lnTo>
                      <a:pt x="51" y="336"/>
                    </a:lnTo>
                    <a:lnTo>
                      <a:pt x="39" y="356"/>
                    </a:lnTo>
                    <a:lnTo>
                      <a:pt x="26" y="376"/>
                    </a:lnTo>
                    <a:lnTo>
                      <a:pt x="38" y="390"/>
                    </a:lnTo>
                    <a:lnTo>
                      <a:pt x="105" y="394"/>
                    </a:lnTo>
                    <a:lnTo>
                      <a:pt x="166" y="379"/>
                    </a:lnTo>
                    <a:lnTo>
                      <a:pt x="205" y="381"/>
                    </a:lnTo>
                    <a:lnTo>
                      <a:pt x="240" y="378"/>
                    </a:lnTo>
                    <a:lnTo>
                      <a:pt x="266" y="371"/>
                    </a:lnTo>
                    <a:lnTo>
                      <a:pt x="303" y="350"/>
                    </a:lnTo>
                    <a:lnTo>
                      <a:pt x="295" y="378"/>
                    </a:lnTo>
                    <a:lnTo>
                      <a:pt x="271" y="404"/>
                    </a:lnTo>
                    <a:lnTo>
                      <a:pt x="219" y="436"/>
                    </a:lnTo>
                    <a:lnTo>
                      <a:pt x="200" y="470"/>
                    </a:lnTo>
                    <a:lnTo>
                      <a:pt x="208" y="498"/>
                    </a:lnTo>
                    <a:lnTo>
                      <a:pt x="216" y="530"/>
                    </a:lnTo>
                    <a:lnTo>
                      <a:pt x="210" y="586"/>
                    </a:lnTo>
                    <a:lnTo>
                      <a:pt x="197" y="616"/>
                    </a:lnTo>
                    <a:lnTo>
                      <a:pt x="226" y="594"/>
                    </a:lnTo>
                    <a:lnTo>
                      <a:pt x="281" y="529"/>
                    </a:lnTo>
                    <a:lnTo>
                      <a:pt x="319" y="504"/>
                    </a:lnTo>
                    <a:lnTo>
                      <a:pt x="349" y="401"/>
                    </a:lnTo>
                    <a:lnTo>
                      <a:pt x="350" y="350"/>
                    </a:lnTo>
                    <a:lnTo>
                      <a:pt x="331" y="316"/>
                    </a:lnTo>
                    <a:lnTo>
                      <a:pt x="368" y="316"/>
                    </a:lnTo>
                    <a:lnTo>
                      <a:pt x="374" y="361"/>
                    </a:lnTo>
                    <a:lnTo>
                      <a:pt x="360" y="469"/>
                    </a:lnTo>
                    <a:lnTo>
                      <a:pt x="321" y="528"/>
                    </a:lnTo>
                    <a:lnTo>
                      <a:pt x="245" y="610"/>
                    </a:lnTo>
                    <a:lnTo>
                      <a:pt x="155" y="694"/>
                    </a:lnTo>
                    <a:lnTo>
                      <a:pt x="156" y="554"/>
                    </a:lnTo>
                    <a:lnTo>
                      <a:pt x="156" y="422"/>
                    </a:lnTo>
                    <a:lnTo>
                      <a:pt x="115" y="416"/>
                    </a:lnTo>
                    <a:lnTo>
                      <a:pt x="29" y="410"/>
                    </a:lnTo>
                    <a:lnTo>
                      <a:pt x="8" y="399"/>
                    </a:lnTo>
                    <a:lnTo>
                      <a:pt x="0" y="376"/>
                    </a:lnTo>
                    <a:lnTo>
                      <a:pt x="18" y="337"/>
                    </a:lnTo>
                    <a:lnTo>
                      <a:pt x="3" y="308"/>
                    </a:lnTo>
                    <a:lnTo>
                      <a:pt x="7" y="295"/>
                    </a:lnTo>
                    <a:lnTo>
                      <a:pt x="7" y="280"/>
                    </a:lnTo>
                    <a:lnTo>
                      <a:pt x="16" y="261"/>
                    </a:lnTo>
                    <a:lnTo>
                      <a:pt x="3" y="222"/>
                    </a:lnTo>
                    <a:lnTo>
                      <a:pt x="14" y="187"/>
                    </a:lnTo>
                    <a:lnTo>
                      <a:pt x="42" y="151"/>
                    </a:lnTo>
                    <a:lnTo>
                      <a:pt x="58" y="102"/>
                    </a:lnTo>
                    <a:lnTo>
                      <a:pt x="55" y="79"/>
                    </a:lnTo>
                    <a:lnTo>
                      <a:pt x="98" y="24"/>
                    </a:lnTo>
                    <a:lnTo>
                      <a:pt x="154" y="0"/>
                    </a:lnTo>
                    <a:lnTo>
                      <a:pt x="291" y="16"/>
                    </a:lnTo>
                    <a:lnTo>
                      <a:pt x="204" y="14"/>
                    </a:lnTo>
                    <a:lnTo>
                      <a:pt x="155" y="24"/>
                    </a:lnTo>
                    <a:lnTo>
                      <a:pt x="131" y="36"/>
                    </a:lnTo>
                    <a:lnTo>
                      <a:pt x="106" y="52"/>
                    </a:lnTo>
                    <a:lnTo>
                      <a:pt x="84" y="71"/>
                    </a:lnTo>
                    <a:lnTo>
                      <a:pt x="75" y="87"/>
                    </a:lnTo>
                    <a:lnTo>
                      <a:pt x="77" y="110"/>
                    </a:lnTo>
                    <a:lnTo>
                      <a:pt x="71" y="138"/>
                    </a:lnTo>
                    <a:close/>
                  </a:path>
                </a:pathLst>
              </a:custGeom>
              <a:solidFill>
                <a:srgbClr val="9452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8" name="Freeform 71"/>
              <p:cNvSpPr>
                <a:spLocks/>
              </p:cNvSpPr>
              <p:nvPr/>
            </p:nvSpPr>
            <p:spPr bwMode="auto">
              <a:xfrm>
                <a:off x="2092" y="1824"/>
                <a:ext cx="83" cy="109"/>
              </a:xfrm>
              <a:custGeom>
                <a:avLst/>
                <a:gdLst>
                  <a:gd name="T0" fmla="*/ 9 w 83"/>
                  <a:gd name="T1" fmla="*/ 15 h 109"/>
                  <a:gd name="T2" fmla="*/ 11 w 83"/>
                  <a:gd name="T3" fmla="*/ 39 h 109"/>
                  <a:gd name="T4" fmla="*/ 1 w 83"/>
                  <a:gd name="T5" fmla="*/ 55 h 109"/>
                  <a:gd name="T6" fmla="*/ 0 w 83"/>
                  <a:gd name="T7" fmla="*/ 77 h 109"/>
                  <a:gd name="T8" fmla="*/ 23 w 83"/>
                  <a:gd name="T9" fmla="*/ 109 h 109"/>
                  <a:gd name="T10" fmla="*/ 53 w 83"/>
                  <a:gd name="T11" fmla="*/ 103 h 109"/>
                  <a:gd name="T12" fmla="*/ 83 w 83"/>
                  <a:gd name="T13" fmla="*/ 86 h 109"/>
                  <a:gd name="T14" fmla="*/ 58 w 83"/>
                  <a:gd name="T15" fmla="*/ 74 h 109"/>
                  <a:gd name="T16" fmla="*/ 50 w 83"/>
                  <a:gd name="T17" fmla="*/ 57 h 109"/>
                  <a:gd name="T18" fmla="*/ 82 w 83"/>
                  <a:gd name="T19" fmla="*/ 72 h 109"/>
                  <a:gd name="T20" fmla="*/ 77 w 83"/>
                  <a:gd name="T21" fmla="*/ 51 h 109"/>
                  <a:gd name="T22" fmla="*/ 60 w 83"/>
                  <a:gd name="T23" fmla="*/ 37 h 109"/>
                  <a:gd name="T24" fmla="*/ 41 w 83"/>
                  <a:gd name="T25" fmla="*/ 37 h 109"/>
                  <a:gd name="T26" fmla="*/ 37 w 83"/>
                  <a:gd name="T27" fmla="*/ 19 h 109"/>
                  <a:gd name="T28" fmla="*/ 76 w 83"/>
                  <a:gd name="T29" fmla="*/ 16 h 109"/>
                  <a:gd name="T30" fmla="*/ 50 w 83"/>
                  <a:gd name="T31" fmla="*/ 6 h 109"/>
                  <a:gd name="T32" fmla="*/ 22 w 83"/>
                  <a:gd name="T33" fmla="*/ 0 h 109"/>
                  <a:gd name="T34" fmla="*/ 9 w 83"/>
                  <a:gd name="T35" fmla="*/ 15 h 109"/>
                  <a:gd name="T36" fmla="*/ 9 w 83"/>
                  <a:gd name="T37" fmla="*/ 15 h 1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3" h="109">
                    <a:moveTo>
                      <a:pt x="9" y="15"/>
                    </a:moveTo>
                    <a:lnTo>
                      <a:pt x="11" y="39"/>
                    </a:lnTo>
                    <a:lnTo>
                      <a:pt x="1" y="55"/>
                    </a:lnTo>
                    <a:lnTo>
                      <a:pt x="0" y="77"/>
                    </a:lnTo>
                    <a:lnTo>
                      <a:pt x="23" y="109"/>
                    </a:lnTo>
                    <a:lnTo>
                      <a:pt x="53" y="103"/>
                    </a:lnTo>
                    <a:lnTo>
                      <a:pt x="83" y="86"/>
                    </a:lnTo>
                    <a:lnTo>
                      <a:pt x="58" y="74"/>
                    </a:lnTo>
                    <a:lnTo>
                      <a:pt x="50" y="57"/>
                    </a:lnTo>
                    <a:lnTo>
                      <a:pt x="82" y="72"/>
                    </a:lnTo>
                    <a:lnTo>
                      <a:pt x="77" y="51"/>
                    </a:lnTo>
                    <a:lnTo>
                      <a:pt x="60" y="37"/>
                    </a:lnTo>
                    <a:lnTo>
                      <a:pt x="41" y="37"/>
                    </a:lnTo>
                    <a:lnTo>
                      <a:pt x="37" y="19"/>
                    </a:lnTo>
                    <a:lnTo>
                      <a:pt x="76" y="16"/>
                    </a:lnTo>
                    <a:lnTo>
                      <a:pt x="50" y="6"/>
                    </a:lnTo>
                    <a:lnTo>
                      <a:pt x="22" y="0"/>
                    </a:lnTo>
                    <a:lnTo>
                      <a:pt x="9" y="15"/>
                    </a:lnTo>
                    <a:close/>
                  </a:path>
                </a:pathLst>
              </a:custGeom>
              <a:solidFill>
                <a:srgbClr val="9452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49" name="Freeform 72"/>
              <p:cNvSpPr>
                <a:spLocks/>
              </p:cNvSpPr>
              <p:nvPr/>
            </p:nvSpPr>
            <p:spPr bwMode="auto">
              <a:xfrm>
                <a:off x="2223" y="1738"/>
                <a:ext cx="205" cy="262"/>
              </a:xfrm>
              <a:custGeom>
                <a:avLst/>
                <a:gdLst>
                  <a:gd name="T0" fmla="*/ 41 w 205"/>
                  <a:gd name="T1" fmla="*/ 17 h 262"/>
                  <a:gd name="T2" fmla="*/ 13 w 205"/>
                  <a:gd name="T3" fmla="*/ 75 h 262"/>
                  <a:gd name="T4" fmla="*/ 40 w 205"/>
                  <a:gd name="T5" fmla="*/ 69 h 262"/>
                  <a:gd name="T6" fmla="*/ 42 w 205"/>
                  <a:gd name="T7" fmla="*/ 80 h 262"/>
                  <a:gd name="T8" fmla="*/ 61 w 205"/>
                  <a:gd name="T9" fmla="*/ 86 h 262"/>
                  <a:gd name="T10" fmla="*/ 70 w 205"/>
                  <a:gd name="T11" fmla="*/ 100 h 262"/>
                  <a:gd name="T12" fmla="*/ 100 w 205"/>
                  <a:gd name="T13" fmla="*/ 99 h 262"/>
                  <a:gd name="T14" fmla="*/ 97 w 205"/>
                  <a:gd name="T15" fmla="*/ 133 h 262"/>
                  <a:gd name="T16" fmla="*/ 86 w 205"/>
                  <a:gd name="T17" fmla="*/ 156 h 262"/>
                  <a:gd name="T18" fmla="*/ 88 w 205"/>
                  <a:gd name="T19" fmla="*/ 172 h 262"/>
                  <a:gd name="T20" fmla="*/ 74 w 205"/>
                  <a:gd name="T21" fmla="*/ 195 h 262"/>
                  <a:gd name="T22" fmla="*/ 33 w 205"/>
                  <a:gd name="T23" fmla="*/ 236 h 262"/>
                  <a:gd name="T24" fmla="*/ 88 w 205"/>
                  <a:gd name="T25" fmla="*/ 212 h 262"/>
                  <a:gd name="T26" fmla="*/ 72 w 205"/>
                  <a:gd name="T27" fmla="*/ 241 h 262"/>
                  <a:gd name="T28" fmla="*/ 103 w 205"/>
                  <a:gd name="T29" fmla="*/ 227 h 262"/>
                  <a:gd name="T30" fmla="*/ 125 w 205"/>
                  <a:gd name="T31" fmla="*/ 233 h 262"/>
                  <a:gd name="T32" fmla="*/ 125 w 205"/>
                  <a:gd name="T33" fmla="*/ 247 h 262"/>
                  <a:gd name="T34" fmla="*/ 131 w 205"/>
                  <a:gd name="T35" fmla="*/ 262 h 262"/>
                  <a:gd name="T36" fmla="*/ 154 w 205"/>
                  <a:gd name="T37" fmla="*/ 259 h 262"/>
                  <a:gd name="T38" fmla="*/ 159 w 205"/>
                  <a:gd name="T39" fmla="*/ 244 h 262"/>
                  <a:gd name="T40" fmla="*/ 184 w 205"/>
                  <a:gd name="T41" fmla="*/ 221 h 262"/>
                  <a:gd name="T42" fmla="*/ 154 w 205"/>
                  <a:gd name="T43" fmla="*/ 219 h 262"/>
                  <a:gd name="T44" fmla="*/ 205 w 205"/>
                  <a:gd name="T45" fmla="*/ 201 h 262"/>
                  <a:gd name="T46" fmla="*/ 170 w 205"/>
                  <a:gd name="T47" fmla="*/ 187 h 262"/>
                  <a:gd name="T48" fmla="*/ 89 w 205"/>
                  <a:gd name="T49" fmla="*/ 10 h 262"/>
                  <a:gd name="T50" fmla="*/ 0 w 205"/>
                  <a:gd name="T51" fmla="*/ 0 h 262"/>
                  <a:gd name="T52" fmla="*/ 41 w 205"/>
                  <a:gd name="T53" fmla="*/ 17 h 262"/>
                  <a:gd name="T54" fmla="*/ 41 w 205"/>
                  <a:gd name="T55" fmla="*/ 17 h 2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5" h="262">
                    <a:moveTo>
                      <a:pt x="41" y="17"/>
                    </a:moveTo>
                    <a:lnTo>
                      <a:pt x="13" y="75"/>
                    </a:lnTo>
                    <a:lnTo>
                      <a:pt x="40" y="69"/>
                    </a:lnTo>
                    <a:lnTo>
                      <a:pt x="42" y="80"/>
                    </a:lnTo>
                    <a:lnTo>
                      <a:pt x="61" y="86"/>
                    </a:lnTo>
                    <a:lnTo>
                      <a:pt x="70" y="100"/>
                    </a:lnTo>
                    <a:lnTo>
                      <a:pt x="100" y="99"/>
                    </a:lnTo>
                    <a:lnTo>
                      <a:pt x="97" y="133"/>
                    </a:lnTo>
                    <a:lnTo>
                      <a:pt x="86" y="156"/>
                    </a:lnTo>
                    <a:lnTo>
                      <a:pt x="88" y="172"/>
                    </a:lnTo>
                    <a:lnTo>
                      <a:pt x="74" y="195"/>
                    </a:lnTo>
                    <a:lnTo>
                      <a:pt x="33" y="236"/>
                    </a:lnTo>
                    <a:lnTo>
                      <a:pt x="88" y="212"/>
                    </a:lnTo>
                    <a:lnTo>
                      <a:pt x="72" y="241"/>
                    </a:lnTo>
                    <a:lnTo>
                      <a:pt x="103" y="227"/>
                    </a:lnTo>
                    <a:lnTo>
                      <a:pt x="125" y="233"/>
                    </a:lnTo>
                    <a:lnTo>
                      <a:pt x="125" y="247"/>
                    </a:lnTo>
                    <a:lnTo>
                      <a:pt x="131" y="262"/>
                    </a:lnTo>
                    <a:lnTo>
                      <a:pt x="154" y="259"/>
                    </a:lnTo>
                    <a:lnTo>
                      <a:pt x="159" y="244"/>
                    </a:lnTo>
                    <a:lnTo>
                      <a:pt x="184" y="221"/>
                    </a:lnTo>
                    <a:lnTo>
                      <a:pt x="154" y="219"/>
                    </a:lnTo>
                    <a:lnTo>
                      <a:pt x="205" y="201"/>
                    </a:lnTo>
                    <a:lnTo>
                      <a:pt x="170" y="187"/>
                    </a:lnTo>
                    <a:lnTo>
                      <a:pt x="89" y="10"/>
                    </a:lnTo>
                    <a:lnTo>
                      <a:pt x="0" y="0"/>
                    </a:lnTo>
                    <a:lnTo>
                      <a:pt x="41" y="17"/>
                    </a:lnTo>
                    <a:close/>
                  </a:path>
                </a:pathLst>
              </a:custGeom>
              <a:solidFill>
                <a:srgbClr val="9452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0" name="Freeform 73"/>
              <p:cNvSpPr>
                <a:spLocks/>
              </p:cNvSpPr>
              <p:nvPr/>
            </p:nvSpPr>
            <p:spPr bwMode="auto">
              <a:xfrm>
                <a:off x="2336" y="1988"/>
                <a:ext cx="48" cy="46"/>
              </a:xfrm>
              <a:custGeom>
                <a:avLst/>
                <a:gdLst>
                  <a:gd name="T0" fmla="*/ 21 w 48"/>
                  <a:gd name="T1" fmla="*/ 22 h 46"/>
                  <a:gd name="T2" fmla="*/ 20 w 48"/>
                  <a:gd name="T3" fmla="*/ 32 h 46"/>
                  <a:gd name="T4" fmla="*/ 5 w 48"/>
                  <a:gd name="T5" fmla="*/ 30 h 46"/>
                  <a:gd name="T6" fmla="*/ 0 w 48"/>
                  <a:gd name="T7" fmla="*/ 41 h 46"/>
                  <a:gd name="T8" fmla="*/ 16 w 48"/>
                  <a:gd name="T9" fmla="*/ 46 h 46"/>
                  <a:gd name="T10" fmla="*/ 32 w 48"/>
                  <a:gd name="T11" fmla="*/ 41 h 46"/>
                  <a:gd name="T12" fmla="*/ 48 w 48"/>
                  <a:gd name="T13" fmla="*/ 30 h 46"/>
                  <a:gd name="T14" fmla="*/ 33 w 48"/>
                  <a:gd name="T15" fmla="*/ 29 h 46"/>
                  <a:gd name="T16" fmla="*/ 20 w 48"/>
                  <a:gd name="T17" fmla="*/ 4 h 46"/>
                  <a:gd name="T18" fmla="*/ 10 w 48"/>
                  <a:gd name="T19" fmla="*/ 0 h 46"/>
                  <a:gd name="T20" fmla="*/ 9 w 48"/>
                  <a:gd name="T21" fmla="*/ 13 h 46"/>
                  <a:gd name="T22" fmla="*/ 21 w 48"/>
                  <a:gd name="T23" fmla="*/ 22 h 46"/>
                  <a:gd name="T24" fmla="*/ 21 w 48"/>
                  <a:gd name="T25" fmla="*/ 22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8" h="46">
                    <a:moveTo>
                      <a:pt x="21" y="22"/>
                    </a:moveTo>
                    <a:lnTo>
                      <a:pt x="20" y="32"/>
                    </a:lnTo>
                    <a:lnTo>
                      <a:pt x="5" y="30"/>
                    </a:lnTo>
                    <a:lnTo>
                      <a:pt x="0" y="41"/>
                    </a:lnTo>
                    <a:lnTo>
                      <a:pt x="16" y="46"/>
                    </a:lnTo>
                    <a:lnTo>
                      <a:pt x="32" y="41"/>
                    </a:lnTo>
                    <a:lnTo>
                      <a:pt x="48" y="30"/>
                    </a:lnTo>
                    <a:lnTo>
                      <a:pt x="33" y="29"/>
                    </a:lnTo>
                    <a:lnTo>
                      <a:pt x="20" y="4"/>
                    </a:lnTo>
                    <a:lnTo>
                      <a:pt x="10" y="0"/>
                    </a:lnTo>
                    <a:lnTo>
                      <a:pt x="9" y="13"/>
                    </a:lnTo>
                    <a:lnTo>
                      <a:pt x="21" y="22"/>
                    </a:lnTo>
                    <a:close/>
                  </a:path>
                </a:pathLst>
              </a:custGeom>
              <a:solidFill>
                <a:srgbClr val="9452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1" name="Freeform 74"/>
              <p:cNvSpPr>
                <a:spLocks/>
              </p:cNvSpPr>
              <p:nvPr/>
            </p:nvSpPr>
            <p:spPr bwMode="auto">
              <a:xfrm>
                <a:off x="2314" y="2034"/>
                <a:ext cx="26" cy="25"/>
              </a:xfrm>
              <a:custGeom>
                <a:avLst/>
                <a:gdLst>
                  <a:gd name="T0" fmla="*/ 0 w 26"/>
                  <a:gd name="T1" fmla="*/ 13 h 25"/>
                  <a:gd name="T2" fmla="*/ 7 w 26"/>
                  <a:gd name="T3" fmla="*/ 2 h 25"/>
                  <a:gd name="T4" fmla="*/ 17 w 26"/>
                  <a:gd name="T5" fmla="*/ 0 h 25"/>
                  <a:gd name="T6" fmla="*/ 26 w 26"/>
                  <a:gd name="T7" fmla="*/ 7 h 25"/>
                  <a:gd name="T8" fmla="*/ 25 w 26"/>
                  <a:gd name="T9" fmla="*/ 17 h 25"/>
                  <a:gd name="T10" fmla="*/ 12 w 26"/>
                  <a:gd name="T11" fmla="*/ 25 h 25"/>
                  <a:gd name="T12" fmla="*/ 0 w 26"/>
                  <a:gd name="T13" fmla="*/ 13 h 25"/>
                  <a:gd name="T14" fmla="*/ 0 w 26"/>
                  <a:gd name="T15" fmla="*/ 13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25">
                    <a:moveTo>
                      <a:pt x="0" y="13"/>
                    </a:moveTo>
                    <a:lnTo>
                      <a:pt x="7" y="2"/>
                    </a:lnTo>
                    <a:lnTo>
                      <a:pt x="17" y="0"/>
                    </a:lnTo>
                    <a:lnTo>
                      <a:pt x="26" y="7"/>
                    </a:lnTo>
                    <a:lnTo>
                      <a:pt x="25" y="17"/>
                    </a:lnTo>
                    <a:lnTo>
                      <a:pt x="12" y="25"/>
                    </a:lnTo>
                    <a:lnTo>
                      <a:pt x="0" y="13"/>
                    </a:lnTo>
                    <a:close/>
                  </a:path>
                </a:pathLst>
              </a:custGeom>
              <a:solidFill>
                <a:srgbClr val="FFE5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2" name="Freeform 75"/>
              <p:cNvSpPr>
                <a:spLocks/>
              </p:cNvSpPr>
              <p:nvPr/>
            </p:nvSpPr>
            <p:spPr bwMode="auto">
              <a:xfrm>
                <a:off x="2313" y="2036"/>
                <a:ext cx="18" cy="22"/>
              </a:xfrm>
              <a:custGeom>
                <a:avLst/>
                <a:gdLst>
                  <a:gd name="T0" fmla="*/ 12 w 18"/>
                  <a:gd name="T1" fmla="*/ 22 h 22"/>
                  <a:gd name="T2" fmla="*/ 10 w 18"/>
                  <a:gd name="T3" fmla="*/ 11 h 22"/>
                  <a:gd name="T4" fmla="*/ 18 w 18"/>
                  <a:gd name="T5" fmla="*/ 0 h 22"/>
                  <a:gd name="T6" fmla="*/ 8 w 18"/>
                  <a:gd name="T7" fmla="*/ 1 h 22"/>
                  <a:gd name="T8" fmla="*/ 0 w 18"/>
                  <a:gd name="T9" fmla="*/ 10 h 22"/>
                  <a:gd name="T10" fmla="*/ 1 w 18"/>
                  <a:gd name="T11" fmla="*/ 20 h 22"/>
                  <a:gd name="T12" fmla="*/ 12 w 18"/>
                  <a:gd name="T13" fmla="*/ 22 h 22"/>
                  <a:gd name="T14" fmla="*/ 12 w 18"/>
                  <a:gd name="T15" fmla="*/ 22 h 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22">
                    <a:moveTo>
                      <a:pt x="12" y="22"/>
                    </a:moveTo>
                    <a:lnTo>
                      <a:pt x="10" y="11"/>
                    </a:lnTo>
                    <a:lnTo>
                      <a:pt x="18" y="0"/>
                    </a:lnTo>
                    <a:lnTo>
                      <a:pt x="8" y="1"/>
                    </a:lnTo>
                    <a:lnTo>
                      <a:pt x="0" y="10"/>
                    </a:lnTo>
                    <a:lnTo>
                      <a:pt x="1" y="20"/>
                    </a:lnTo>
                    <a:lnTo>
                      <a:pt x="12" y="22"/>
                    </a:lnTo>
                    <a:close/>
                  </a:path>
                </a:pathLst>
              </a:custGeom>
              <a:solidFill>
                <a:srgbClr val="CC8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3" name="Freeform 76"/>
              <p:cNvSpPr>
                <a:spLocks/>
              </p:cNvSpPr>
              <p:nvPr/>
            </p:nvSpPr>
            <p:spPr bwMode="auto">
              <a:xfrm>
                <a:off x="2302" y="2041"/>
                <a:ext cx="35" cy="28"/>
              </a:xfrm>
              <a:custGeom>
                <a:avLst/>
                <a:gdLst>
                  <a:gd name="T0" fmla="*/ 9 w 35"/>
                  <a:gd name="T1" fmla="*/ 0 h 28"/>
                  <a:gd name="T2" fmla="*/ 0 w 35"/>
                  <a:gd name="T3" fmla="*/ 18 h 28"/>
                  <a:gd name="T4" fmla="*/ 8 w 35"/>
                  <a:gd name="T5" fmla="*/ 28 h 28"/>
                  <a:gd name="T6" fmla="*/ 24 w 35"/>
                  <a:gd name="T7" fmla="*/ 28 h 28"/>
                  <a:gd name="T8" fmla="*/ 35 w 35"/>
                  <a:gd name="T9" fmla="*/ 13 h 28"/>
                  <a:gd name="T10" fmla="*/ 17 w 35"/>
                  <a:gd name="T11" fmla="*/ 10 h 28"/>
                  <a:gd name="T12" fmla="*/ 9 w 35"/>
                  <a:gd name="T13" fmla="*/ 0 h 28"/>
                  <a:gd name="T14" fmla="*/ 9 w 35"/>
                  <a:gd name="T15" fmla="*/ 0 h 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 h="28">
                    <a:moveTo>
                      <a:pt x="9" y="0"/>
                    </a:moveTo>
                    <a:lnTo>
                      <a:pt x="0" y="18"/>
                    </a:lnTo>
                    <a:lnTo>
                      <a:pt x="8" y="28"/>
                    </a:lnTo>
                    <a:lnTo>
                      <a:pt x="24" y="28"/>
                    </a:lnTo>
                    <a:lnTo>
                      <a:pt x="35" y="13"/>
                    </a:lnTo>
                    <a:lnTo>
                      <a:pt x="17" y="10"/>
                    </a:lnTo>
                    <a:lnTo>
                      <a:pt x="9" y="0"/>
                    </a:lnTo>
                    <a:close/>
                  </a:path>
                </a:pathLst>
              </a:custGeom>
              <a:solidFill>
                <a:srgbClr val="9452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4" name="Freeform 77"/>
              <p:cNvSpPr>
                <a:spLocks/>
              </p:cNvSpPr>
              <p:nvPr/>
            </p:nvSpPr>
            <p:spPr bwMode="auto">
              <a:xfrm>
                <a:off x="2015" y="2018"/>
                <a:ext cx="73" cy="33"/>
              </a:xfrm>
              <a:custGeom>
                <a:avLst/>
                <a:gdLst>
                  <a:gd name="T0" fmla="*/ 0 w 73"/>
                  <a:gd name="T1" fmla="*/ 33 h 33"/>
                  <a:gd name="T2" fmla="*/ 73 w 73"/>
                  <a:gd name="T3" fmla="*/ 30 h 33"/>
                  <a:gd name="T4" fmla="*/ 54 w 73"/>
                  <a:gd name="T5" fmla="*/ 13 h 33"/>
                  <a:gd name="T6" fmla="*/ 17 w 73"/>
                  <a:gd name="T7" fmla="*/ 3 h 33"/>
                  <a:gd name="T8" fmla="*/ 0 w 73"/>
                  <a:gd name="T9" fmla="*/ 0 h 33"/>
                  <a:gd name="T10" fmla="*/ 0 w 73"/>
                  <a:gd name="T11" fmla="*/ 33 h 33"/>
                  <a:gd name="T12" fmla="*/ 0 w 73"/>
                  <a:gd name="T13" fmla="*/ 33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3" h="33">
                    <a:moveTo>
                      <a:pt x="0" y="33"/>
                    </a:moveTo>
                    <a:lnTo>
                      <a:pt x="73" y="30"/>
                    </a:lnTo>
                    <a:lnTo>
                      <a:pt x="54" y="13"/>
                    </a:lnTo>
                    <a:lnTo>
                      <a:pt x="17" y="3"/>
                    </a:lnTo>
                    <a:lnTo>
                      <a:pt x="0" y="0"/>
                    </a:lnTo>
                    <a:lnTo>
                      <a:pt x="0" y="33"/>
                    </a:lnTo>
                    <a:close/>
                  </a:path>
                </a:pathLst>
              </a:custGeom>
              <a:solidFill>
                <a:srgbClr val="D4D4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5" name="Freeform 78"/>
              <p:cNvSpPr>
                <a:spLocks/>
              </p:cNvSpPr>
              <p:nvPr/>
            </p:nvSpPr>
            <p:spPr bwMode="auto">
              <a:xfrm>
                <a:off x="2008" y="2107"/>
                <a:ext cx="441" cy="671"/>
              </a:xfrm>
              <a:custGeom>
                <a:avLst/>
                <a:gdLst>
                  <a:gd name="T0" fmla="*/ 59 w 441"/>
                  <a:gd name="T1" fmla="*/ 187 h 671"/>
                  <a:gd name="T2" fmla="*/ 0 w 441"/>
                  <a:gd name="T3" fmla="*/ 295 h 671"/>
                  <a:gd name="T4" fmla="*/ 26 w 441"/>
                  <a:gd name="T5" fmla="*/ 350 h 671"/>
                  <a:gd name="T6" fmla="*/ 47 w 441"/>
                  <a:gd name="T7" fmla="*/ 388 h 671"/>
                  <a:gd name="T8" fmla="*/ 47 w 441"/>
                  <a:gd name="T9" fmla="*/ 429 h 671"/>
                  <a:gd name="T10" fmla="*/ 89 w 441"/>
                  <a:gd name="T11" fmla="*/ 509 h 671"/>
                  <a:gd name="T12" fmla="*/ 120 w 441"/>
                  <a:gd name="T13" fmla="*/ 671 h 671"/>
                  <a:gd name="T14" fmla="*/ 144 w 441"/>
                  <a:gd name="T15" fmla="*/ 671 h 671"/>
                  <a:gd name="T16" fmla="*/ 173 w 441"/>
                  <a:gd name="T17" fmla="*/ 488 h 671"/>
                  <a:gd name="T18" fmla="*/ 239 w 441"/>
                  <a:gd name="T19" fmla="*/ 359 h 671"/>
                  <a:gd name="T20" fmla="*/ 276 w 441"/>
                  <a:gd name="T21" fmla="*/ 303 h 671"/>
                  <a:gd name="T22" fmla="*/ 333 w 441"/>
                  <a:gd name="T23" fmla="*/ 255 h 671"/>
                  <a:gd name="T24" fmla="*/ 415 w 441"/>
                  <a:gd name="T25" fmla="*/ 263 h 671"/>
                  <a:gd name="T26" fmla="*/ 441 w 441"/>
                  <a:gd name="T27" fmla="*/ 129 h 671"/>
                  <a:gd name="T28" fmla="*/ 429 w 441"/>
                  <a:gd name="T29" fmla="*/ 20 h 671"/>
                  <a:gd name="T30" fmla="*/ 361 w 441"/>
                  <a:gd name="T31" fmla="*/ 0 h 671"/>
                  <a:gd name="T32" fmla="*/ 352 w 441"/>
                  <a:gd name="T33" fmla="*/ 111 h 671"/>
                  <a:gd name="T34" fmla="*/ 312 w 441"/>
                  <a:gd name="T35" fmla="*/ 170 h 671"/>
                  <a:gd name="T36" fmla="*/ 206 w 441"/>
                  <a:gd name="T37" fmla="*/ 269 h 671"/>
                  <a:gd name="T38" fmla="*/ 162 w 441"/>
                  <a:gd name="T39" fmla="*/ 312 h 671"/>
                  <a:gd name="T40" fmla="*/ 150 w 441"/>
                  <a:gd name="T41" fmla="*/ 184 h 671"/>
                  <a:gd name="T42" fmla="*/ 159 w 441"/>
                  <a:gd name="T43" fmla="*/ 91 h 671"/>
                  <a:gd name="T44" fmla="*/ 124 w 441"/>
                  <a:gd name="T45" fmla="*/ 108 h 671"/>
                  <a:gd name="T46" fmla="*/ 59 w 441"/>
                  <a:gd name="T47" fmla="*/ 187 h 671"/>
                  <a:gd name="T48" fmla="*/ 59 w 441"/>
                  <a:gd name="T49" fmla="*/ 187 h 6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41" h="671">
                    <a:moveTo>
                      <a:pt x="59" y="187"/>
                    </a:moveTo>
                    <a:lnTo>
                      <a:pt x="0" y="295"/>
                    </a:lnTo>
                    <a:lnTo>
                      <a:pt x="26" y="350"/>
                    </a:lnTo>
                    <a:lnTo>
                      <a:pt x="47" y="388"/>
                    </a:lnTo>
                    <a:lnTo>
                      <a:pt x="47" y="429"/>
                    </a:lnTo>
                    <a:lnTo>
                      <a:pt x="89" y="509"/>
                    </a:lnTo>
                    <a:lnTo>
                      <a:pt x="120" y="671"/>
                    </a:lnTo>
                    <a:lnTo>
                      <a:pt x="144" y="671"/>
                    </a:lnTo>
                    <a:lnTo>
                      <a:pt x="173" y="488"/>
                    </a:lnTo>
                    <a:lnTo>
                      <a:pt x="239" y="359"/>
                    </a:lnTo>
                    <a:lnTo>
                      <a:pt x="276" y="303"/>
                    </a:lnTo>
                    <a:lnTo>
                      <a:pt x="333" y="255"/>
                    </a:lnTo>
                    <a:lnTo>
                      <a:pt x="415" y="263"/>
                    </a:lnTo>
                    <a:lnTo>
                      <a:pt x="441" y="129"/>
                    </a:lnTo>
                    <a:lnTo>
                      <a:pt x="429" y="20"/>
                    </a:lnTo>
                    <a:lnTo>
                      <a:pt x="361" y="0"/>
                    </a:lnTo>
                    <a:lnTo>
                      <a:pt x="352" y="111"/>
                    </a:lnTo>
                    <a:lnTo>
                      <a:pt x="312" y="170"/>
                    </a:lnTo>
                    <a:lnTo>
                      <a:pt x="206" y="269"/>
                    </a:lnTo>
                    <a:lnTo>
                      <a:pt x="162" y="312"/>
                    </a:lnTo>
                    <a:lnTo>
                      <a:pt x="150" y="184"/>
                    </a:lnTo>
                    <a:lnTo>
                      <a:pt x="159" y="91"/>
                    </a:lnTo>
                    <a:lnTo>
                      <a:pt x="124" y="108"/>
                    </a:lnTo>
                    <a:lnTo>
                      <a:pt x="59" y="187"/>
                    </a:ln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6" name="Freeform 79"/>
              <p:cNvSpPr>
                <a:spLocks/>
              </p:cNvSpPr>
              <p:nvPr/>
            </p:nvSpPr>
            <p:spPr bwMode="auto">
              <a:xfrm>
                <a:off x="2205" y="2183"/>
                <a:ext cx="232" cy="272"/>
              </a:xfrm>
              <a:custGeom>
                <a:avLst/>
                <a:gdLst>
                  <a:gd name="T0" fmla="*/ 188 w 232"/>
                  <a:gd name="T1" fmla="*/ 15 h 272"/>
                  <a:gd name="T2" fmla="*/ 153 w 232"/>
                  <a:gd name="T3" fmla="*/ 73 h 272"/>
                  <a:gd name="T4" fmla="*/ 126 w 232"/>
                  <a:gd name="T5" fmla="*/ 122 h 272"/>
                  <a:gd name="T6" fmla="*/ 50 w 232"/>
                  <a:gd name="T7" fmla="*/ 187 h 272"/>
                  <a:gd name="T8" fmla="*/ 0 w 232"/>
                  <a:gd name="T9" fmla="*/ 272 h 272"/>
                  <a:gd name="T10" fmla="*/ 65 w 232"/>
                  <a:gd name="T11" fmla="*/ 205 h 272"/>
                  <a:gd name="T12" fmla="*/ 94 w 232"/>
                  <a:gd name="T13" fmla="*/ 189 h 272"/>
                  <a:gd name="T14" fmla="*/ 103 w 232"/>
                  <a:gd name="T15" fmla="*/ 160 h 272"/>
                  <a:gd name="T16" fmla="*/ 182 w 232"/>
                  <a:gd name="T17" fmla="*/ 155 h 272"/>
                  <a:gd name="T18" fmla="*/ 232 w 232"/>
                  <a:gd name="T19" fmla="*/ 35 h 272"/>
                  <a:gd name="T20" fmla="*/ 211 w 232"/>
                  <a:gd name="T21" fmla="*/ 0 h 272"/>
                  <a:gd name="T22" fmla="*/ 173 w 232"/>
                  <a:gd name="T23" fmla="*/ 84 h 272"/>
                  <a:gd name="T24" fmla="*/ 188 w 232"/>
                  <a:gd name="T25" fmla="*/ 15 h 272"/>
                  <a:gd name="T26" fmla="*/ 188 w 232"/>
                  <a:gd name="T27" fmla="*/ 15 h 2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32" h="272">
                    <a:moveTo>
                      <a:pt x="188" y="15"/>
                    </a:moveTo>
                    <a:lnTo>
                      <a:pt x="153" y="73"/>
                    </a:lnTo>
                    <a:lnTo>
                      <a:pt x="126" y="122"/>
                    </a:lnTo>
                    <a:lnTo>
                      <a:pt x="50" y="187"/>
                    </a:lnTo>
                    <a:lnTo>
                      <a:pt x="0" y="272"/>
                    </a:lnTo>
                    <a:lnTo>
                      <a:pt x="65" y="205"/>
                    </a:lnTo>
                    <a:lnTo>
                      <a:pt x="94" y="189"/>
                    </a:lnTo>
                    <a:lnTo>
                      <a:pt x="103" y="160"/>
                    </a:lnTo>
                    <a:lnTo>
                      <a:pt x="182" y="155"/>
                    </a:lnTo>
                    <a:lnTo>
                      <a:pt x="232" y="35"/>
                    </a:lnTo>
                    <a:lnTo>
                      <a:pt x="211" y="0"/>
                    </a:lnTo>
                    <a:lnTo>
                      <a:pt x="173" y="84"/>
                    </a:lnTo>
                    <a:lnTo>
                      <a:pt x="188" y="15"/>
                    </a:lnTo>
                    <a:close/>
                  </a:path>
                </a:pathLst>
              </a:custGeom>
              <a:solidFill>
                <a:srgbClr val="FFF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7" name="Freeform 80"/>
              <p:cNvSpPr>
                <a:spLocks/>
              </p:cNvSpPr>
              <p:nvPr/>
            </p:nvSpPr>
            <p:spPr bwMode="auto">
              <a:xfrm>
                <a:off x="2055" y="2279"/>
                <a:ext cx="70" cy="321"/>
              </a:xfrm>
              <a:custGeom>
                <a:avLst/>
                <a:gdLst>
                  <a:gd name="T0" fmla="*/ 70 w 70"/>
                  <a:gd name="T1" fmla="*/ 0 h 321"/>
                  <a:gd name="T2" fmla="*/ 0 w 70"/>
                  <a:gd name="T3" fmla="*/ 128 h 321"/>
                  <a:gd name="T4" fmla="*/ 30 w 70"/>
                  <a:gd name="T5" fmla="*/ 173 h 321"/>
                  <a:gd name="T6" fmla="*/ 26 w 70"/>
                  <a:gd name="T7" fmla="*/ 252 h 321"/>
                  <a:gd name="T8" fmla="*/ 56 w 70"/>
                  <a:gd name="T9" fmla="*/ 321 h 321"/>
                  <a:gd name="T10" fmla="*/ 65 w 70"/>
                  <a:gd name="T11" fmla="*/ 280 h 321"/>
                  <a:gd name="T12" fmla="*/ 59 w 70"/>
                  <a:gd name="T13" fmla="*/ 216 h 321"/>
                  <a:gd name="T14" fmla="*/ 70 w 70"/>
                  <a:gd name="T15" fmla="*/ 0 h 321"/>
                  <a:gd name="T16" fmla="*/ 70 w 70"/>
                  <a:gd name="T17" fmla="*/ 0 h 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321">
                    <a:moveTo>
                      <a:pt x="70" y="0"/>
                    </a:moveTo>
                    <a:lnTo>
                      <a:pt x="0" y="128"/>
                    </a:lnTo>
                    <a:lnTo>
                      <a:pt x="30" y="173"/>
                    </a:lnTo>
                    <a:lnTo>
                      <a:pt x="26" y="252"/>
                    </a:lnTo>
                    <a:lnTo>
                      <a:pt x="56" y="321"/>
                    </a:lnTo>
                    <a:lnTo>
                      <a:pt x="65" y="280"/>
                    </a:lnTo>
                    <a:lnTo>
                      <a:pt x="59" y="216"/>
                    </a:lnTo>
                    <a:lnTo>
                      <a:pt x="70" y="0"/>
                    </a:lnTo>
                    <a:close/>
                  </a:path>
                </a:pathLst>
              </a:custGeom>
              <a:solidFill>
                <a:srgbClr val="FFF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8" name="Freeform 81"/>
              <p:cNvSpPr>
                <a:spLocks/>
              </p:cNvSpPr>
              <p:nvPr/>
            </p:nvSpPr>
            <p:spPr bwMode="auto">
              <a:xfrm>
                <a:off x="2003" y="2201"/>
                <a:ext cx="275" cy="581"/>
              </a:xfrm>
              <a:custGeom>
                <a:avLst/>
                <a:gdLst>
                  <a:gd name="T0" fmla="*/ 134 w 275"/>
                  <a:gd name="T1" fmla="*/ 391 h 581"/>
                  <a:gd name="T2" fmla="*/ 134 w 275"/>
                  <a:gd name="T3" fmla="*/ 49 h 581"/>
                  <a:gd name="T4" fmla="*/ 73 w 275"/>
                  <a:gd name="T5" fmla="*/ 121 h 581"/>
                  <a:gd name="T6" fmla="*/ 29 w 275"/>
                  <a:gd name="T7" fmla="*/ 189 h 581"/>
                  <a:gd name="T8" fmla="*/ 66 w 275"/>
                  <a:gd name="T9" fmla="*/ 265 h 581"/>
                  <a:gd name="T10" fmla="*/ 47 w 275"/>
                  <a:gd name="T11" fmla="*/ 289 h 581"/>
                  <a:gd name="T12" fmla="*/ 19 w 275"/>
                  <a:gd name="T13" fmla="*/ 227 h 581"/>
                  <a:gd name="T14" fmla="*/ 0 w 275"/>
                  <a:gd name="T15" fmla="*/ 204 h 581"/>
                  <a:gd name="T16" fmla="*/ 47 w 275"/>
                  <a:gd name="T17" fmla="*/ 104 h 581"/>
                  <a:gd name="T18" fmla="*/ 122 w 275"/>
                  <a:gd name="T19" fmla="*/ 19 h 581"/>
                  <a:gd name="T20" fmla="*/ 152 w 275"/>
                  <a:gd name="T21" fmla="*/ 0 h 581"/>
                  <a:gd name="T22" fmla="*/ 158 w 275"/>
                  <a:gd name="T23" fmla="*/ 259 h 581"/>
                  <a:gd name="T24" fmla="*/ 167 w 275"/>
                  <a:gd name="T25" fmla="*/ 327 h 581"/>
                  <a:gd name="T26" fmla="*/ 211 w 275"/>
                  <a:gd name="T27" fmla="*/ 265 h 581"/>
                  <a:gd name="T28" fmla="*/ 275 w 275"/>
                  <a:gd name="T29" fmla="*/ 204 h 581"/>
                  <a:gd name="T30" fmla="*/ 240 w 275"/>
                  <a:gd name="T31" fmla="*/ 285 h 581"/>
                  <a:gd name="T32" fmla="*/ 211 w 275"/>
                  <a:gd name="T33" fmla="*/ 320 h 581"/>
                  <a:gd name="T34" fmla="*/ 158 w 275"/>
                  <a:gd name="T35" fmla="*/ 489 h 581"/>
                  <a:gd name="T36" fmla="*/ 146 w 275"/>
                  <a:gd name="T37" fmla="*/ 581 h 581"/>
                  <a:gd name="T38" fmla="*/ 125 w 275"/>
                  <a:gd name="T39" fmla="*/ 572 h 581"/>
                  <a:gd name="T40" fmla="*/ 111 w 275"/>
                  <a:gd name="T41" fmla="*/ 496 h 581"/>
                  <a:gd name="T42" fmla="*/ 90 w 275"/>
                  <a:gd name="T43" fmla="*/ 408 h 581"/>
                  <a:gd name="T44" fmla="*/ 40 w 275"/>
                  <a:gd name="T45" fmla="*/ 320 h 581"/>
                  <a:gd name="T46" fmla="*/ 120 w 275"/>
                  <a:gd name="T47" fmla="*/ 437 h 581"/>
                  <a:gd name="T48" fmla="*/ 134 w 275"/>
                  <a:gd name="T49" fmla="*/ 391 h 581"/>
                  <a:gd name="T50" fmla="*/ 134 w 275"/>
                  <a:gd name="T51" fmla="*/ 391 h 5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5" h="581">
                    <a:moveTo>
                      <a:pt x="134" y="391"/>
                    </a:moveTo>
                    <a:lnTo>
                      <a:pt x="134" y="49"/>
                    </a:lnTo>
                    <a:lnTo>
                      <a:pt x="73" y="121"/>
                    </a:lnTo>
                    <a:lnTo>
                      <a:pt x="29" y="189"/>
                    </a:lnTo>
                    <a:lnTo>
                      <a:pt x="66" y="265"/>
                    </a:lnTo>
                    <a:lnTo>
                      <a:pt x="47" y="289"/>
                    </a:lnTo>
                    <a:lnTo>
                      <a:pt x="19" y="227"/>
                    </a:lnTo>
                    <a:lnTo>
                      <a:pt x="0" y="204"/>
                    </a:lnTo>
                    <a:lnTo>
                      <a:pt x="47" y="104"/>
                    </a:lnTo>
                    <a:lnTo>
                      <a:pt x="122" y="19"/>
                    </a:lnTo>
                    <a:lnTo>
                      <a:pt x="152" y="0"/>
                    </a:lnTo>
                    <a:lnTo>
                      <a:pt x="158" y="259"/>
                    </a:lnTo>
                    <a:lnTo>
                      <a:pt x="167" y="327"/>
                    </a:lnTo>
                    <a:lnTo>
                      <a:pt x="211" y="265"/>
                    </a:lnTo>
                    <a:lnTo>
                      <a:pt x="275" y="204"/>
                    </a:lnTo>
                    <a:lnTo>
                      <a:pt x="240" y="285"/>
                    </a:lnTo>
                    <a:lnTo>
                      <a:pt x="211" y="320"/>
                    </a:lnTo>
                    <a:lnTo>
                      <a:pt x="158" y="489"/>
                    </a:lnTo>
                    <a:lnTo>
                      <a:pt x="146" y="581"/>
                    </a:lnTo>
                    <a:lnTo>
                      <a:pt x="125" y="572"/>
                    </a:lnTo>
                    <a:lnTo>
                      <a:pt x="111" y="496"/>
                    </a:lnTo>
                    <a:lnTo>
                      <a:pt x="90" y="408"/>
                    </a:lnTo>
                    <a:lnTo>
                      <a:pt x="40" y="320"/>
                    </a:lnTo>
                    <a:lnTo>
                      <a:pt x="120" y="437"/>
                    </a:lnTo>
                    <a:lnTo>
                      <a:pt x="134" y="391"/>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59" name="Freeform 82"/>
              <p:cNvSpPr>
                <a:spLocks/>
              </p:cNvSpPr>
              <p:nvPr/>
            </p:nvSpPr>
            <p:spPr bwMode="auto">
              <a:xfrm>
                <a:off x="2275" y="2101"/>
                <a:ext cx="165" cy="221"/>
              </a:xfrm>
              <a:custGeom>
                <a:avLst/>
                <a:gdLst>
                  <a:gd name="T0" fmla="*/ 97 w 165"/>
                  <a:gd name="T1" fmla="*/ 0 h 221"/>
                  <a:gd name="T2" fmla="*/ 85 w 165"/>
                  <a:gd name="T3" fmla="*/ 97 h 221"/>
                  <a:gd name="T4" fmla="*/ 59 w 165"/>
                  <a:gd name="T5" fmla="*/ 147 h 221"/>
                  <a:gd name="T6" fmla="*/ 0 w 165"/>
                  <a:gd name="T7" fmla="*/ 221 h 221"/>
                  <a:gd name="T8" fmla="*/ 62 w 165"/>
                  <a:gd name="T9" fmla="*/ 173 h 221"/>
                  <a:gd name="T10" fmla="*/ 115 w 165"/>
                  <a:gd name="T11" fmla="*/ 82 h 221"/>
                  <a:gd name="T12" fmla="*/ 148 w 165"/>
                  <a:gd name="T13" fmla="*/ 82 h 221"/>
                  <a:gd name="T14" fmla="*/ 162 w 165"/>
                  <a:gd name="T15" fmla="*/ 131 h 221"/>
                  <a:gd name="T16" fmla="*/ 165 w 165"/>
                  <a:gd name="T17" fmla="*/ 47 h 221"/>
                  <a:gd name="T18" fmla="*/ 97 w 165"/>
                  <a:gd name="T19" fmla="*/ 0 h 221"/>
                  <a:gd name="T20" fmla="*/ 97 w 165"/>
                  <a:gd name="T21" fmla="*/ 0 h 2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5" h="221">
                    <a:moveTo>
                      <a:pt x="97" y="0"/>
                    </a:moveTo>
                    <a:lnTo>
                      <a:pt x="85" y="97"/>
                    </a:lnTo>
                    <a:lnTo>
                      <a:pt x="59" y="147"/>
                    </a:lnTo>
                    <a:lnTo>
                      <a:pt x="0" y="221"/>
                    </a:lnTo>
                    <a:lnTo>
                      <a:pt x="62" y="173"/>
                    </a:lnTo>
                    <a:lnTo>
                      <a:pt x="115" y="82"/>
                    </a:lnTo>
                    <a:lnTo>
                      <a:pt x="148" y="82"/>
                    </a:lnTo>
                    <a:lnTo>
                      <a:pt x="162" y="131"/>
                    </a:lnTo>
                    <a:lnTo>
                      <a:pt x="165" y="47"/>
                    </a:lnTo>
                    <a:lnTo>
                      <a:pt x="97" y="0"/>
                    </a:ln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0" name="Freeform 83"/>
              <p:cNvSpPr>
                <a:spLocks/>
              </p:cNvSpPr>
              <p:nvPr/>
            </p:nvSpPr>
            <p:spPr bwMode="auto">
              <a:xfrm>
                <a:off x="2446" y="1707"/>
                <a:ext cx="62" cy="64"/>
              </a:xfrm>
              <a:custGeom>
                <a:avLst/>
                <a:gdLst>
                  <a:gd name="T0" fmla="*/ 12 w 62"/>
                  <a:gd name="T1" fmla="*/ 0 h 64"/>
                  <a:gd name="T2" fmla="*/ 33 w 62"/>
                  <a:gd name="T3" fmla="*/ 35 h 64"/>
                  <a:gd name="T4" fmla="*/ 0 w 62"/>
                  <a:gd name="T5" fmla="*/ 32 h 64"/>
                  <a:gd name="T6" fmla="*/ 3 w 62"/>
                  <a:gd name="T7" fmla="*/ 62 h 64"/>
                  <a:gd name="T8" fmla="*/ 41 w 62"/>
                  <a:gd name="T9" fmla="*/ 47 h 64"/>
                  <a:gd name="T10" fmla="*/ 56 w 62"/>
                  <a:gd name="T11" fmla="*/ 64 h 64"/>
                  <a:gd name="T12" fmla="*/ 62 w 62"/>
                  <a:gd name="T13" fmla="*/ 35 h 64"/>
                  <a:gd name="T14" fmla="*/ 44 w 62"/>
                  <a:gd name="T15" fmla="*/ 9 h 64"/>
                  <a:gd name="T16" fmla="*/ 12 w 62"/>
                  <a:gd name="T17" fmla="*/ 0 h 64"/>
                  <a:gd name="T18" fmla="*/ 12 w 62"/>
                  <a:gd name="T19" fmla="*/ 0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2" h="64">
                    <a:moveTo>
                      <a:pt x="12" y="0"/>
                    </a:moveTo>
                    <a:lnTo>
                      <a:pt x="33" y="35"/>
                    </a:lnTo>
                    <a:lnTo>
                      <a:pt x="0" y="32"/>
                    </a:lnTo>
                    <a:lnTo>
                      <a:pt x="3" y="62"/>
                    </a:lnTo>
                    <a:lnTo>
                      <a:pt x="41" y="47"/>
                    </a:lnTo>
                    <a:lnTo>
                      <a:pt x="56" y="64"/>
                    </a:lnTo>
                    <a:lnTo>
                      <a:pt x="62" y="35"/>
                    </a:lnTo>
                    <a:lnTo>
                      <a:pt x="44" y="9"/>
                    </a:lnTo>
                    <a:lnTo>
                      <a:pt x="12" y="0"/>
                    </a:lnTo>
                    <a:close/>
                  </a:path>
                </a:pathLst>
              </a:custGeom>
              <a:solidFill>
                <a:srgbClr val="A6A6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1" name="Freeform 84"/>
              <p:cNvSpPr>
                <a:spLocks/>
              </p:cNvSpPr>
              <p:nvPr/>
            </p:nvSpPr>
            <p:spPr bwMode="auto">
              <a:xfrm>
                <a:off x="2508" y="1757"/>
                <a:ext cx="56" cy="29"/>
              </a:xfrm>
              <a:custGeom>
                <a:avLst/>
                <a:gdLst>
                  <a:gd name="T0" fmla="*/ 56 w 56"/>
                  <a:gd name="T1" fmla="*/ 29 h 29"/>
                  <a:gd name="T2" fmla="*/ 0 w 56"/>
                  <a:gd name="T3" fmla="*/ 17 h 29"/>
                  <a:gd name="T4" fmla="*/ 26 w 56"/>
                  <a:gd name="T5" fmla="*/ 0 h 29"/>
                  <a:gd name="T6" fmla="*/ 53 w 56"/>
                  <a:gd name="T7" fmla="*/ 3 h 29"/>
                  <a:gd name="T8" fmla="*/ 56 w 56"/>
                  <a:gd name="T9" fmla="*/ 29 h 29"/>
                  <a:gd name="T10" fmla="*/ 56 w 56"/>
                  <a:gd name="T11" fmla="*/ 29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 h="29">
                    <a:moveTo>
                      <a:pt x="56" y="29"/>
                    </a:moveTo>
                    <a:lnTo>
                      <a:pt x="0" y="17"/>
                    </a:lnTo>
                    <a:lnTo>
                      <a:pt x="26" y="0"/>
                    </a:lnTo>
                    <a:lnTo>
                      <a:pt x="53" y="3"/>
                    </a:lnTo>
                    <a:lnTo>
                      <a:pt x="56" y="29"/>
                    </a:lnTo>
                    <a:close/>
                  </a:path>
                </a:pathLst>
              </a:custGeom>
              <a:solidFill>
                <a:srgbClr val="A6A6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2" name="Freeform 85"/>
              <p:cNvSpPr>
                <a:spLocks/>
              </p:cNvSpPr>
              <p:nvPr/>
            </p:nvSpPr>
            <p:spPr bwMode="auto">
              <a:xfrm>
                <a:off x="2358" y="1608"/>
                <a:ext cx="84" cy="90"/>
              </a:xfrm>
              <a:custGeom>
                <a:avLst/>
                <a:gdLst>
                  <a:gd name="T0" fmla="*/ 0 w 84"/>
                  <a:gd name="T1" fmla="*/ 0 h 90"/>
                  <a:gd name="T2" fmla="*/ 47 w 84"/>
                  <a:gd name="T3" fmla="*/ 26 h 90"/>
                  <a:gd name="T4" fmla="*/ 67 w 84"/>
                  <a:gd name="T5" fmla="*/ 90 h 90"/>
                  <a:gd name="T6" fmla="*/ 84 w 84"/>
                  <a:gd name="T7" fmla="*/ 32 h 90"/>
                  <a:gd name="T8" fmla="*/ 70 w 84"/>
                  <a:gd name="T9" fmla="*/ 52 h 90"/>
                  <a:gd name="T10" fmla="*/ 56 w 84"/>
                  <a:gd name="T11" fmla="*/ 9 h 90"/>
                  <a:gd name="T12" fmla="*/ 0 w 84"/>
                  <a:gd name="T13" fmla="*/ 0 h 90"/>
                  <a:gd name="T14" fmla="*/ 0 w 84"/>
                  <a:gd name="T15" fmla="*/ 0 h 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90">
                    <a:moveTo>
                      <a:pt x="0" y="0"/>
                    </a:moveTo>
                    <a:lnTo>
                      <a:pt x="47" y="26"/>
                    </a:lnTo>
                    <a:lnTo>
                      <a:pt x="67" y="90"/>
                    </a:lnTo>
                    <a:lnTo>
                      <a:pt x="84" y="32"/>
                    </a:lnTo>
                    <a:lnTo>
                      <a:pt x="70" y="52"/>
                    </a:lnTo>
                    <a:lnTo>
                      <a:pt x="56" y="9"/>
                    </a:lnTo>
                    <a:lnTo>
                      <a:pt x="0" y="0"/>
                    </a:lnTo>
                    <a:close/>
                  </a:path>
                </a:pathLst>
              </a:custGeom>
              <a:solidFill>
                <a:srgbClr val="A6A6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3" name="Freeform 86"/>
              <p:cNvSpPr>
                <a:spLocks/>
              </p:cNvSpPr>
              <p:nvPr/>
            </p:nvSpPr>
            <p:spPr bwMode="auto">
              <a:xfrm>
                <a:off x="2149" y="2232"/>
                <a:ext cx="503" cy="564"/>
              </a:xfrm>
              <a:custGeom>
                <a:avLst/>
                <a:gdLst>
                  <a:gd name="T0" fmla="*/ 0 w 503"/>
                  <a:gd name="T1" fmla="*/ 555 h 564"/>
                  <a:gd name="T2" fmla="*/ 3 w 503"/>
                  <a:gd name="T3" fmla="*/ 441 h 564"/>
                  <a:gd name="T4" fmla="*/ 74 w 503"/>
                  <a:gd name="T5" fmla="*/ 280 h 564"/>
                  <a:gd name="T6" fmla="*/ 133 w 503"/>
                  <a:gd name="T7" fmla="*/ 175 h 564"/>
                  <a:gd name="T8" fmla="*/ 173 w 503"/>
                  <a:gd name="T9" fmla="*/ 149 h 564"/>
                  <a:gd name="T10" fmla="*/ 180 w 503"/>
                  <a:gd name="T11" fmla="*/ 132 h 564"/>
                  <a:gd name="T12" fmla="*/ 253 w 503"/>
                  <a:gd name="T13" fmla="*/ 138 h 564"/>
                  <a:gd name="T14" fmla="*/ 270 w 503"/>
                  <a:gd name="T15" fmla="*/ 138 h 564"/>
                  <a:gd name="T16" fmla="*/ 291 w 503"/>
                  <a:gd name="T17" fmla="*/ 0 h 564"/>
                  <a:gd name="T18" fmla="*/ 424 w 503"/>
                  <a:gd name="T19" fmla="*/ 42 h 564"/>
                  <a:gd name="T20" fmla="*/ 503 w 503"/>
                  <a:gd name="T21" fmla="*/ 62 h 564"/>
                  <a:gd name="T22" fmla="*/ 391 w 503"/>
                  <a:gd name="T23" fmla="*/ 56 h 564"/>
                  <a:gd name="T24" fmla="*/ 303 w 503"/>
                  <a:gd name="T25" fmla="*/ 45 h 564"/>
                  <a:gd name="T26" fmla="*/ 303 w 503"/>
                  <a:gd name="T27" fmla="*/ 147 h 564"/>
                  <a:gd name="T28" fmla="*/ 283 w 503"/>
                  <a:gd name="T29" fmla="*/ 216 h 564"/>
                  <a:gd name="T30" fmla="*/ 229 w 503"/>
                  <a:gd name="T31" fmla="*/ 363 h 564"/>
                  <a:gd name="T32" fmla="*/ 215 w 503"/>
                  <a:gd name="T33" fmla="*/ 287 h 564"/>
                  <a:gd name="T34" fmla="*/ 227 w 503"/>
                  <a:gd name="T35" fmla="*/ 178 h 564"/>
                  <a:gd name="T36" fmla="*/ 176 w 503"/>
                  <a:gd name="T37" fmla="*/ 196 h 564"/>
                  <a:gd name="T38" fmla="*/ 147 w 503"/>
                  <a:gd name="T39" fmla="*/ 237 h 564"/>
                  <a:gd name="T40" fmla="*/ 94 w 503"/>
                  <a:gd name="T41" fmla="*/ 318 h 564"/>
                  <a:gd name="T42" fmla="*/ 145 w 503"/>
                  <a:gd name="T43" fmla="*/ 304 h 564"/>
                  <a:gd name="T44" fmla="*/ 103 w 503"/>
                  <a:gd name="T45" fmla="*/ 398 h 564"/>
                  <a:gd name="T46" fmla="*/ 30 w 503"/>
                  <a:gd name="T47" fmla="*/ 505 h 564"/>
                  <a:gd name="T48" fmla="*/ 26 w 503"/>
                  <a:gd name="T49" fmla="*/ 564 h 564"/>
                  <a:gd name="T50" fmla="*/ 0 w 503"/>
                  <a:gd name="T51" fmla="*/ 555 h 564"/>
                  <a:gd name="T52" fmla="*/ 0 w 503"/>
                  <a:gd name="T53" fmla="*/ 555 h 5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03" h="564">
                    <a:moveTo>
                      <a:pt x="0" y="555"/>
                    </a:moveTo>
                    <a:lnTo>
                      <a:pt x="3" y="441"/>
                    </a:lnTo>
                    <a:lnTo>
                      <a:pt x="74" y="280"/>
                    </a:lnTo>
                    <a:lnTo>
                      <a:pt x="133" y="175"/>
                    </a:lnTo>
                    <a:lnTo>
                      <a:pt x="173" y="149"/>
                    </a:lnTo>
                    <a:lnTo>
                      <a:pt x="180" y="132"/>
                    </a:lnTo>
                    <a:lnTo>
                      <a:pt x="253" y="138"/>
                    </a:lnTo>
                    <a:lnTo>
                      <a:pt x="270" y="138"/>
                    </a:lnTo>
                    <a:lnTo>
                      <a:pt x="291" y="0"/>
                    </a:lnTo>
                    <a:lnTo>
                      <a:pt x="424" y="42"/>
                    </a:lnTo>
                    <a:lnTo>
                      <a:pt x="503" y="62"/>
                    </a:lnTo>
                    <a:lnTo>
                      <a:pt x="391" y="56"/>
                    </a:lnTo>
                    <a:lnTo>
                      <a:pt x="303" y="45"/>
                    </a:lnTo>
                    <a:lnTo>
                      <a:pt x="303" y="147"/>
                    </a:lnTo>
                    <a:lnTo>
                      <a:pt x="283" y="216"/>
                    </a:lnTo>
                    <a:lnTo>
                      <a:pt x="229" y="363"/>
                    </a:lnTo>
                    <a:lnTo>
                      <a:pt x="215" y="287"/>
                    </a:lnTo>
                    <a:lnTo>
                      <a:pt x="227" y="178"/>
                    </a:lnTo>
                    <a:lnTo>
                      <a:pt x="176" y="196"/>
                    </a:lnTo>
                    <a:lnTo>
                      <a:pt x="147" y="237"/>
                    </a:lnTo>
                    <a:lnTo>
                      <a:pt x="94" y="318"/>
                    </a:lnTo>
                    <a:lnTo>
                      <a:pt x="145" y="304"/>
                    </a:lnTo>
                    <a:lnTo>
                      <a:pt x="103" y="398"/>
                    </a:lnTo>
                    <a:lnTo>
                      <a:pt x="30" y="505"/>
                    </a:lnTo>
                    <a:lnTo>
                      <a:pt x="26" y="564"/>
                    </a:lnTo>
                    <a:lnTo>
                      <a:pt x="0" y="555"/>
                    </a:lnTo>
                    <a:close/>
                  </a:path>
                </a:pathLst>
              </a:custGeom>
              <a:solidFill>
                <a:srgbClr val="8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4" name="Freeform 87"/>
              <p:cNvSpPr>
                <a:spLocks/>
              </p:cNvSpPr>
              <p:nvPr/>
            </p:nvSpPr>
            <p:spPr bwMode="auto">
              <a:xfrm>
                <a:off x="1811" y="2291"/>
                <a:ext cx="244" cy="496"/>
              </a:xfrm>
              <a:custGeom>
                <a:avLst/>
                <a:gdLst>
                  <a:gd name="T0" fmla="*/ 244 w 244"/>
                  <a:gd name="T1" fmla="*/ 0 h 496"/>
                  <a:gd name="T2" fmla="*/ 174 w 244"/>
                  <a:gd name="T3" fmla="*/ 24 h 496"/>
                  <a:gd name="T4" fmla="*/ 129 w 244"/>
                  <a:gd name="T5" fmla="*/ 43 h 496"/>
                  <a:gd name="T6" fmla="*/ 197 w 244"/>
                  <a:gd name="T7" fmla="*/ 38 h 496"/>
                  <a:gd name="T8" fmla="*/ 179 w 244"/>
                  <a:gd name="T9" fmla="*/ 111 h 496"/>
                  <a:gd name="T10" fmla="*/ 179 w 244"/>
                  <a:gd name="T11" fmla="*/ 221 h 496"/>
                  <a:gd name="T12" fmla="*/ 206 w 244"/>
                  <a:gd name="T13" fmla="*/ 204 h 496"/>
                  <a:gd name="T14" fmla="*/ 202 w 244"/>
                  <a:gd name="T15" fmla="*/ 277 h 496"/>
                  <a:gd name="T16" fmla="*/ 159 w 244"/>
                  <a:gd name="T17" fmla="*/ 221 h 496"/>
                  <a:gd name="T18" fmla="*/ 147 w 244"/>
                  <a:gd name="T19" fmla="*/ 97 h 496"/>
                  <a:gd name="T20" fmla="*/ 100 w 244"/>
                  <a:gd name="T21" fmla="*/ 211 h 496"/>
                  <a:gd name="T22" fmla="*/ 68 w 244"/>
                  <a:gd name="T23" fmla="*/ 254 h 496"/>
                  <a:gd name="T24" fmla="*/ 89 w 244"/>
                  <a:gd name="T25" fmla="*/ 137 h 496"/>
                  <a:gd name="T26" fmla="*/ 53 w 244"/>
                  <a:gd name="T27" fmla="*/ 131 h 496"/>
                  <a:gd name="T28" fmla="*/ 82 w 244"/>
                  <a:gd name="T29" fmla="*/ 71 h 496"/>
                  <a:gd name="T30" fmla="*/ 26 w 244"/>
                  <a:gd name="T31" fmla="*/ 105 h 496"/>
                  <a:gd name="T32" fmla="*/ 0 w 244"/>
                  <a:gd name="T33" fmla="*/ 242 h 496"/>
                  <a:gd name="T34" fmla="*/ 14 w 244"/>
                  <a:gd name="T35" fmla="*/ 295 h 496"/>
                  <a:gd name="T36" fmla="*/ 30 w 244"/>
                  <a:gd name="T37" fmla="*/ 361 h 496"/>
                  <a:gd name="T38" fmla="*/ 21 w 244"/>
                  <a:gd name="T39" fmla="*/ 403 h 496"/>
                  <a:gd name="T40" fmla="*/ 47 w 244"/>
                  <a:gd name="T41" fmla="*/ 496 h 496"/>
                  <a:gd name="T42" fmla="*/ 141 w 244"/>
                  <a:gd name="T43" fmla="*/ 487 h 496"/>
                  <a:gd name="T44" fmla="*/ 183 w 244"/>
                  <a:gd name="T45" fmla="*/ 479 h 496"/>
                  <a:gd name="T46" fmla="*/ 211 w 244"/>
                  <a:gd name="T47" fmla="*/ 359 h 496"/>
                  <a:gd name="T48" fmla="*/ 150 w 244"/>
                  <a:gd name="T49" fmla="*/ 259 h 496"/>
                  <a:gd name="T50" fmla="*/ 153 w 244"/>
                  <a:gd name="T51" fmla="*/ 351 h 496"/>
                  <a:gd name="T52" fmla="*/ 106 w 244"/>
                  <a:gd name="T53" fmla="*/ 361 h 496"/>
                  <a:gd name="T54" fmla="*/ 129 w 244"/>
                  <a:gd name="T55" fmla="*/ 228 h 496"/>
                  <a:gd name="T56" fmla="*/ 165 w 244"/>
                  <a:gd name="T57" fmla="*/ 259 h 496"/>
                  <a:gd name="T58" fmla="*/ 221 w 244"/>
                  <a:gd name="T59" fmla="*/ 359 h 496"/>
                  <a:gd name="T60" fmla="*/ 239 w 244"/>
                  <a:gd name="T61" fmla="*/ 306 h 496"/>
                  <a:gd name="T62" fmla="*/ 235 w 244"/>
                  <a:gd name="T63" fmla="*/ 175 h 496"/>
                  <a:gd name="T64" fmla="*/ 200 w 244"/>
                  <a:gd name="T65" fmla="*/ 126 h 496"/>
                  <a:gd name="T66" fmla="*/ 215 w 244"/>
                  <a:gd name="T67" fmla="*/ 55 h 496"/>
                  <a:gd name="T68" fmla="*/ 244 w 244"/>
                  <a:gd name="T69" fmla="*/ 0 h 496"/>
                  <a:gd name="T70" fmla="*/ 244 w 244"/>
                  <a:gd name="T71" fmla="*/ 0 h 4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44" h="496">
                    <a:moveTo>
                      <a:pt x="244" y="0"/>
                    </a:moveTo>
                    <a:lnTo>
                      <a:pt x="174" y="24"/>
                    </a:lnTo>
                    <a:lnTo>
                      <a:pt x="129" y="43"/>
                    </a:lnTo>
                    <a:lnTo>
                      <a:pt x="197" y="38"/>
                    </a:lnTo>
                    <a:lnTo>
                      <a:pt x="179" y="111"/>
                    </a:lnTo>
                    <a:lnTo>
                      <a:pt x="179" y="221"/>
                    </a:lnTo>
                    <a:lnTo>
                      <a:pt x="206" y="204"/>
                    </a:lnTo>
                    <a:lnTo>
                      <a:pt x="202" y="277"/>
                    </a:lnTo>
                    <a:lnTo>
                      <a:pt x="159" y="221"/>
                    </a:lnTo>
                    <a:lnTo>
                      <a:pt x="147" y="97"/>
                    </a:lnTo>
                    <a:lnTo>
                      <a:pt x="100" y="211"/>
                    </a:lnTo>
                    <a:lnTo>
                      <a:pt x="68" y="254"/>
                    </a:lnTo>
                    <a:lnTo>
                      <a:pt x="89" y="137"/>
                    </a:lnTo>
                    <a:lnTo>
                      <a:pt x="53" y="131"/>
                    </a:lnTo>
                    <a:lnTo>
                      <a:pt x="82" y="71"/>
                    </a:lnTo>
                    <a:lnTo>
                      <a:pt x="26" y="105"/>
                    </a:lnTo>
                    <a:lnTo>
                      <a:pt x="0" y="242"/>
                    </a:lnTo>
                    <a:lnTo>
                      <a:pt x="14" y="295"/>
                    </a:lnTo>
                    <a:lnTo>
                      <a:pt x="30" y="361"/>
                    </a:lnTo>
                    <a:lnTo>
                      <a:pt x="21" y="403"/>
                    </a:lnTo>
                    <a:lnTo>
                      <a:pt x="47" y="496"/>
                    </a:lnTo>
                    <a:lnTo>
                      <a:pt x="141" y="487"/>
                    </a:lnTo>
                    <a:lnTo>
                      <a:pt x="183" y="479"/>
                    </a:lnTo>
                    <a:lnTo>
                      <a:pt x="211" y="359"/>
                    </a:lnTo>
                    <a:lnTo>
                      <a:pt x="150" y="259"/>
                    </a:lnTo>
                    <a:lnTo>
                      <a:pt x="153" y="351"/>
                    </a:lnTo>
                    <a:lnTo>
                      <a:pt x="106" y="361"/>
                    </a:lnTo>
                    <a:lnTo>
                      <a:pt x="129" y="228"/>
                    </a:lnTo>
                    <a:lnTo>
                      <a:pt x="165" y="259"/>
                    </a:lnTo>
                    <a:lnTo>
                      <a:pt x="221" y="359"/>
                    </a:lnTo>
                    <a:lnTo>
                      <a:pt x="239" y="306"/>
                    </a:lnTo>
                    <a:lnTo>
                      <a:pt x="235" y="175"/>
                    </a:lnTo>
                    <a:lnTo>
                      <a:pt x="200" y="126"/>
                    </a:lnTo>
                    <a:lnTo>
                      <a:pt x="215" y="55"/>
                    </a:lnTo>
                    <a:lnTo>
                      <a:pt x="244" y="0"/>
                    </a:lnTo>
                    <a:close/>
                  </a:path>
                </a:pathLst>
              </a:custGeom>
              <a:solidFill>
                <a:srgbClr val="8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5" name="Freeform 88"/>
              <p:cNvSpPr>
                <a:spLocks/>
              </p:cNvSpPr>
              <p:nvPr/>
            </p:nvSpPr>
            <p:spPr bwMode="auto">
              <a:xfrm>
                <a:off x="1750" y="2869"/>
                <a:ext cx="1002" cy="905"/>
              </a:xfrm>
              <a:custGeom>
                <a:avLst/>
                <a:gdLst>
                  <a:gd name="T0" fmla="*/ 446 w 1002"/>
                  <a:gd name="T1" fmla="*/ 23 h 905"/>
                  <a:gd name="T2" fmla="*/ 469 w 1002"/>
                  <a:gd name="T3" fmla="*/ 41 h 905"/>
                  <a:gd name="T4" fmla="*/ 469 w 1002"/>
                  <a:gd name="T5" fmla="*/ 76 h 905"/>
                  <a:gd name="T6" fmla="*/ 505 w 1002"/>
                  <a:gd name="T7" fmla="*/ 93 h 905"/>
                  <a:gd name="T8" fmla="*/ 567 w 1002"/>
                  <a:gd name="T9" fmla="*/ 152 h 905"/>
                  <a:gd name="T10" fmla="*/ 619 w 1002"/>
                  <a:gd name="T11" fmla="*/ 184 h 905"/>
                  <a:gd name="T12" fmla="*/ 622 w 1002"/>
                  <a:gd name="T13" fmla="*/ 245 h 905"/>
                  <a:gd name="T14" fmla="*/ 631 w 1002"/>
                  <a:gd name="T15" fmla="*/ 312 h 905"/>
                  <a:gd name="T16" fmla="*/ 702 w 1002"/>
                  <a:gd name="T17" fmla="*/ 312 h 905"/>
                  <a:gd name="T18" fmla="*/ 760 w 1002"/>
                  <a:gd name="T19" fmla="*/ 304 h 905"/>
                  <a:gd name="T20" fmla="*/ 778 w 1002"/>
                  <a:gd name="T21" fmla="*/ 193 h 905"/>
                  <a:gd name="T22" fmla="*/ 828 w 1002"/>
                  <a:gd name="T23" fmla="*/ 245 h 905"/>
                  <a:gd name="T24" fmla="*/ 823 w 1002"/>
                  <a:gd name="T25" fmla="*/ 307 h 905"/>
                  <a:gd name="T26" fmla="*/ 861 w 1002"/>
                  <a:gd name="T27" fmla="*/ 338 h 905"/>
                  <a:gd name="T28" fmla="*/ 872 w 1002"/>
                  <a:gd name="T29" fmla="*/ 272 h 905"/>
                  <a:gd name="T30" fmla="*/ 914 w 1002"/>
                  <a:gd name="T31" fmla="*/ 330 h 905"/>
                  <a:gd name="T32" fmla="*/ 975 w 1002"/>
                  <a:gd name="T33" fmla="*/ 315 h 905"/>
                  <a:gd name="T34" fmla="*/ 981 w 1002"/>
                  <a:gd name="T35" fmla="*/ 228 h 905"/>
                  <a:gd name="T36" fmla="*/ 1002 w 1002"/>
                  <a:gd name="T37" fmla="*/ 300 h 905"/>
                  <a:gd name="T38" fmla="*/ 990 w 1002"/>
                  <a:gd name="T39" fmla="*/ 333 h 905"/>
                  <a:gd name="T40" fmla="*/ 922 w 1002"/>
                  <a:gd name="T41" fmla="*/ 383 h 905"/>
                  <a:gd name="T42" fmla="*/ 893 w 1002"/>
                  <a:gd name="T43" fmla="*/ 660 h 905"/>
                  <a:gd name="T44" fmla="*/ 879 w 1002"/>
                  <a:gd name="T45" fmla="*/ 423 h 905"/>
                  <a:gd name="T46" fmla="*/ 720 w 1002"/>
                  <a:gd name="T47" fmla="*/ 376 h 905"/>
                  <a:gd name="T48" fmla="*/ 755 w 1002"/>
                  <a:gd name="T49" fmla="*/ 447 h 905"/>
                  <a:gd name="T50" fmla="*/ 647 w 1002"/>
                  <a:gd name="T51" fmla="*/ 409 h 905"/>
                  <a:gd name="T52" fmla="*/ 490 w 1002"/>
                  <a:gd name="T53" fmla="*/ 289 h 905"/>
                  <a:gd name="T54" fmla="*/ 511 w 1002"/>
                  <a:gd name="T55" fmla="*/ 739 h 905"/>
                  <a:gd name="T56" fmla="*/ 544 w 1002"/>
                  <a:gd name="T57" fmla="*/ 824 h 905"/>
                  <a:gd name="T58" fmla="*/ 720 w 1002"/>
                  <a:gd name="T59" fmla="*/ 905 h 905"/>
                  <a:gd name="T60" fmla="*/ 493 w 1002"/>
                  <a:gd name="T61" fmla="*/ 884 h 905"/>
                  <a:gd name="T62" fmla="*/ 335 w 1002"/>
                  <a:gd name="T63" fmla="*/ 817 h 905"/>
                  <a:gd name="T64" fmla="*/ 68 w 1002"/>
                  <a:gd name="T65" fmla="*/ 829 h 905"/>
                  <a:gd name="T66" fmla="*/ 0 w 1002"/>
                  <a:gd name="T67" fmla="*/ 494 h 905"/>
                  <a:gd name="T68" fmla="*/ 158 w 1002"/>
                  <a:gd name="T69" fmla="*/ 96 h 905"/>
                  <a:gd name="T70" fmla="*/ 340 w 1002"/>
                  <a:gd name="T71" fmla="*/ 0 h 905"/>
                  <a:gd name="T72" fmla="*/ 446 w 1002"/>
                  <a:gd name="T73" fmla="*/ 23 h 905"/>
                  <a:gd name="T74" fmla="*/ 446 w 1002"/>
                  <a:gd name="T75" fmla="*/ 23 h 90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02" h="905">
                    <a:moveTo>
                      <a:pt x="446" y="23"/>
                    </a:moveTo>
                    <a:lnTo>
                      <a:pt x="469" y="41"/>
                    </a:lnTo>
                    <a:lnTo>
                      <a:pt x="469" y="76"/>
                    </a:lnTo>
                    <a:lnTo>
                      <a:pt x="505" y="93"/>
                    </a:lnTo>
                    <a:lnTo>
                      <a:pt x="567" y="152"/>
                    </a:lnTo>
                    <a:lnTo>
                      <a:pt x="619" y="184"/>
                    </a:lnTo>
                    <a:lnTo>
                      <a:pt x="622" y="245"/>
                    </a:lnTo>
                    <a:lnTo>
                      <a:pt x="631" y="312"/>
                    </a:lnTo>
                    <a:lnTo>
                      <a:pt x="702" y="312"/>
                    </a:lnTo>
                    <a:lnTo>
                      <a:pt x="760" y="304"/>
                    </a:lnTo>
                    <a:lnTo>
                      <a:pt x="778" y="193"/>
                    </a:lnTo>
                    <a:lnTo>
                      <a:pt x="828" y="245"/>
                    </a:lnTo>
                    <a:lnTo>
                      <a:pt x="823" y="307"/>
                    </a:lnTo>
                    <a:lnTo>
                      <a:pt x="861" y="338"/>
                    </a:lnTo>
                    <a:lnTo>
                      <a:pt x="872" y="272"/>
                    </a:lnTo>
                    <a:lnTo>
                      <a:pt x="914" y="330"/>
                    </a:lnTo>
                    <a:lnTo>
                      <a:pt x="975" y="315"/>
                    </a:lnTo>
                    <a:lnTo>
                      <a:pt x="981" y="228"/>
                    </a:lnTo>
                    <a:lnTo>
                      <a:pt x="1002" y="300"/>
                    </a:lnTo>
                    <a:lnTo>
                      <a:pt x="990" y="333"/>
                    </a:lnTo>
                    <a:lnTo>
                      <a:pt x="922" y="383"/>
                    </a:lnTo>
                    <a:lnTo>
                      <a:pt x="893" y="660"/>
                    </a:lnTo>
                    <a:lnTo>
                      <a:pt x="879" y="423"/>
                    </a:lnTo>
                    <a:lnTo>
                      <a:pt x="720" y="376"/>
                    </a:lnTo>
                    <a:lnTo>
                      <a:pt x="755" y="447"/>
                    </a:lnTo>
                    <a:lnTo>
                      <a:pt x="647" y="409"/>
                    </a:lnTo>
                    <a:lnTo>
                      <a:pt x="490" y="289"/>
                    </a:lnTo>
                    <a:lnTo>
                      <a:pt x="511" y="739"/>
                    </a:lnTo>
                    <a:lnTo>
                      <a:pt x="544" y="824"/>
                    </a:lnTo>
                    <a:lnTo>
                      <a:pt x="720" y="905"/>
                    </a:lnTo>
                    <a:lnTo>
                      <a:pt x="493" y="884"/>
                    </a:lnTo>
                    <a:lnTo>
                      <a:pt x="335" y="817"/>
                    </a:lnTo>
                    <a:lnTo>
                      <a:pt x="68" y="829"/>
                    </a:lnTo>
                    <a:lnTo>
                      <a:pt x="0" y="494"/>
                    </a:lnTo>
                    <a:lnTo>
                      <a:pt x="158" y="96"/>
                    </a:lnTo>
                    <a:lnTo>
                      <a:pt x="340" y="0"/>
                    </a:lnTo>
                    <a:lnTo>
                      <a:pt x="446" y="23"/>
                    </a:lnTo>
                    <a:close/>
                  </a:path>
                </a:pathLst>
              </a:custGeom>
              <a:solidFill>
                <a:srgbClr val="8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6" name="Freeform 89"/>
              <p:cNvSpPr>
                <a:spLocks/>
              </p:cNvSpPr>
              <p:nvPr/>
            </p:nvSpPr>
            <p:spPr bwMode="auto">
              <a:xfrm>
                <a:off x="2461" y="2431"/>
                <a:ext cx="291" cy="596"/>
              </a:xfrm>
              <a:custGeom>
                <a:avLst/>
                <a:gdLst>
                  <a:gd name="T0" fmla="*/ 67 w 291"/>
                  <a:gd name="T1" fmla="*/ 55 h 596"/>
                  <a:gd name="T2" fmla="*/ 6 w 291"/>
                  <a:gd name="T3" fmla="*/ 204 h 596"/>
                  <a:gd name="T4" fmla="*/ 14 w 291"/>
                  <a:gd name="T5" fmla="*/ 365 h 596"/>
                  <a:gd name="T6" fmla="*/ 2 w 291"/>
                  <a:gd name="T7" fmla="*/ 446 h 596"/>
                  <a:gd name="T8" fmla="*/ 18 w 291"/>
                  <a:gd name="T9" fmla="*/ 473 h 596"/>
                  <a:gd name="T10" fmla="*/ 0 w 291"/>
                  <a:gd name="T11" fmla="*/ 522 h 596"/>
                  <a:gd name="T12" fmla="*/ 61 w 291"/>
                  <a:gd name="T13" fmla="*/ 549 h 596"/>
                  <a:gd name="T14" fmla="*/ 108 w 291"/>
                  <a:gd name="T15" fmla="*/ 575 h 596"/>
                  <a:gd name="T16" fmla="*/ 220 w 291"/>
                  <a:gd name="T17" fmla="*/ 596 h 596"/>
                  <a:gd name="T18" fmla="*/ 147 w 291"/>
                  <a:gd name="T19" fmla="*/ 563 h 596"/>
                  <a:gd name="T20" fmla="*/ 217 w 291"/>
                  <a:gd name="T21" fmla="*/ 537 h 596"/>
                  <a:gd name="T22" fmla="*/ 138 w 291"/>
                  <a:gd name="T23" fmla="*/ 499 h 596"/>
                  <a:gd name="T24" fmla="*/ 117 w 291"/>
                  <a:gd name="T25" fmla="*/ 411 h 596"/>
                  <a:gd name="T26" fmla="*/ 182 w 291"/>
                  <a:gd name="T27" fmla="*/ 283 h 596"/>
                  <a:gd name="T28" fmla="*/ 138 w 291"/>
                  <a:gd name="T29" fmla="*/ 295 h 596"/>
                  <a:gd name="T30" fmla="*/ 164 w 291"/>
                  <a:gd name="T31" fmla="*/ 219 h 596"/>
                  <a:gd name="T32" fmla="*/ 208 w 291"/>
                  <a:gd name="T33" fmla="*/ 175 h 596"/>
                  <a:gd name="T34" fmla="*/ 267 w 291"/>
                  <a:gd name="T35" fmla="*/ 131 h 596"/>
                  <a:gd name="T36" fmla="*/ 291 w 291"/>
                  <a:gd name="T37" fmla="*/ 88 h 596"/>
                  <a:gd name="T38" fmla="*/ 220 w 291"/>
                  <a:gd name="T39" fmla="*/ 90 h 596"/>
                  <a:gd name="T40" fmla="*/ 161 w 291"/>
                  <a:gd name="T41" fmla="*/ 173 h 596"/>
                  <a:gd name="T42" fmla="*/ 131 w 291"/>
                  <a:gd name="T43" fmla="*/ 119 h 596"/>
                  <a:gd name="T44" fmla="*/ 105 w 291"/>
                  <a:gd name="T45" fmla="*/ 53 h 596"/>
                  <a:gd name="T46" fmla="*/ 112 w 291"/>
                  <a:gd name="T47" fmla="*/ 0 h 596"/>
                  <a:gd name="T48" fmla="*/ 67 w 291"/>
                  <a:gd name="T49" fmla="*/ 55 h 596"/>
                  <a:gd name="T50" fmla="*/ 67 w 291"/>
                  <a:gd name="T51" fmla="*/ 55 h 59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91" h="596">
                    <a:moveTo>
                      <a:pt x="67" y="55"/>
                    </a:moveTo>
                    <a:lnTo>
                      <a:pt x="6" y="204"/>
                    </a:lnTo>
                    <a:lnTo>
                      <a:pt x="14" y="365"/>
                    </a:lnTo>
                    <a:lnTo>
                      <a:pt x="2" y="446"/>
                    </a:lnTo>
                    <a:lnTo>
                      <a:pt x="18" y="473"/>
                    </a:lnTo>
                    <a:lnTo>
                      <a:pt x="0" y="522"/>
                    </a:lnTo>
                    <a:lnTo>
                      <a:pt x="61" y="549"/>
                    </a:lnTo>
                    <a:lnTo>
                      <a:pt x="108" y="575"/>
                    </a:lnTo>
                    <a:lnTo>
                      <a:pt x="220" y="596"/>
                    </a:lnTo>
                    <a:lnTo>
                      <a:pt x="147" y="563"/>
                    </a:lnTo>
                    <a:lnTo>
                      <a:pt x="217" y="537"/>
                    </a:lnTo>
                    <a:lnTo>
                      <a:pt x="138" y="499"/>
                    </a:lnTo>
                    <a:lnTo>
                      <a:pt x="117" y="411"/>
                    </a:lnTo>
                    <a:lnTo>
                      <a:pt x="182" y="283"/>
                    </a:lnTo>
                    <a:lnTo>
                      <a:pt x="138" y="295"/>
                    </a:lnTo>
                    <a:lnTo>
                      <a:pt x="164" y="219"/>
                    </a:lnTo>
                    <a:lnTo>
                      <a:pt x="208" y="175"/>
                    </a:lnTo>
                    <a:lnTo>
                      <a:pt x="267" y="131"/>
                    </a:lnTo>
                    <a:lnTo>
                      <a:pt x="291" y="88"/>
                    </a:lnTo>
                    <a:lnTo>
                      <a:pt x="220" y="90"/>
                    </a:lnTo>
                    <a:lnTo>
                      <a:pt x="161" y="173"/>
                    </a:lnTo>
                    <a:lnTo>
                      <a:pt x="131" y="119"/>
                    </a:lnTo>
                    <a:lnTo>
                      <a:pt x="105" y="53"/>
                    </a:lnTo>
                    <a:lnTo>
                      <a:pt x="112" y="0"/>
                    </a:lnTo>
                    <a:lnTo>
                      <a:pt x="67" y="55"/>
                    </a:lnTo>
                    <a:close/>
                  </a:path>
                </a:pathLst>
              </a:custGeom>
              <a:solidFill>
                <a:srgbClr val="8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7" name="Freeform 90"/>
              <p:cNvSpPr>
                <a:spLocks/>
              </p:cNvSpPr>
              <p:nvPr/>
            </p:nvSpPr>
            <p:spPr bwMode="auto">
              <a:xfrm>
                <a:off x="2472" y="2998"/>
                <a:ext cx="239" cy="145"/>
              </a:xfrm>
              <a:custGeom>
                <a:avLst/>
                <a:gdLst>
                  <a:gd name="T0" fmla="*/ 9 w 239"/>
                  <a:gd name="T1" fmla="*/ 0 h 145"/>
                  <a:gd name="T2" fmla="*/ 9 w 239"/>
                  <a:gd name="T3" fmla="*/ 55 h 145"/>
                  <a:gd name="T4" fmla="*/ 0 w 239"/>
                  <a:gd name="T5" fmla="*/ 137 h 145"/>
                  <a:gd name="T6" fmla="*/ 42 w 239"/>
                  <a:gd name="T7" fmla="*/ 40 h 145"/>
                  <a:gd name="T8" fmla="*/ 106 w 239"/>
                  <a:gd name="T9" fmla="*/ 69 h 145"/>
                  <a:gd name="T10" fmla="*/ 127 w 239"/>
                  <a:gd name="T11" fmla="*/ 133 h 145"/>
                  <a:gd name="T12" fmla="*/ 139 w 239"/>
                  <a:gd name="T13" fmla="*/ 93 h 145"/>
                  <a:gd name="T14" fmla="*/ 174 w 239"/>
                  <a:gd name="T15" fmla="*/ 133 h 145"/>
                  <a:gd name="T16" fmla="*/ 223 w 239"/>
                  <a:gd name="T17" fmla="*/ 145 h 145"/>
                  <a:gd name="T18" fmla="*/ 239 w 239"/>
                  <a:gd name="T19" fmla="*/ 84 h 145"/>
                  <a:gd name="T20" fmla="*/ 192 w 239"/>
                  <a:gd name="T21" fmla="*/ 40 h 145"/>
                  <a:gd name="T22" fmla="*/ 89 w 239"/>
                  <a:gd name="T23" fmla="*/ 19 h 145"/>
                  <a:gd name="T24" fmla="*/ 9 w 239"/>
                  <a:gd name="T25" fmla="*/ 0 h 145"/>
                  <a:gd name="T26" fmla="*/ 9 w 239"/>
                  <a:gd name="T27" fmla="*/ 0 h 1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39" h="145">
                    <a:moveTo>
                      <a:pt x="9" y="0"/>
                    </a:moveTo>
                    <a:lnTo>
                      <a:pt x="9" y="55"/>
                    </a:lnTo>
                    <a:lnTo>
                      <a:pt x="0" y="137"/>
                    </a:lnTo>
                    <a:lnTo>
                      <a:pt x="42" y="40"/>
                    </a:lnTo>
                    <a:lnTo>
                      <a:pt x="106" y="69"/>
                    </a:lnTo>
                    <a:lnTo>
                      <a:pt x="127" y="133"/>
                    </a:lnTo>
                    <a:lnTo>
                      <a:pt x="139" y="93"/>
                    </a:lnTo>
                    <a:lnTo>
                      <a:pt x="174" y="133"/>
                    </a:lnTo>
                    <a:lnTo>
                      <a:pt x="223" y="145"/>
                    </a:lnTo>
                    <a:lnTo>
                      <a:pt x="239" y="84"/>
                    </a:lnTo>
                    <a:lnTo>
                      <a:pt x="192" y="40"/>
                    </a:lnTo>
                    <a:lnTo>
                      <a:pt x="89" y="19"/>
                    </a:lnTo>
                    <a:lnTo>
                      <a:pt x="9" y="0"/>
                    </a:lnTo>
                    <a:close/>
                  </a:path>
                </a:pathLst>
              </a:custGeom>
              <a:solidFill>
                <a:srgbClr val="D633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8" name="Freeform 91"/>
              <p:cNvSpPr>
                <a:spLocks/>
              </p:cNvSpPr>
              <p:nvPr/>
            </p:nvSpPr>
            <p:spPr bwMode="auto">
              <a:xfrm>
                <a:off x="2613" y="2580"/>
                <a:ext cx="127" cy="240"/>
              </a:xfrm>
              <a:custGeom>
                <a:avLst/>
                <a:gdLst>
                  <a:gd name="T0" fmla="*/ 75 w 127"/>
                  <a:gd name="T1" fmla="*/ 53 h 240"/>
                  <a:gd name="T2" fmla="*/ 42 w 127"/>
                  <a:gd name="T3" fmla="*/ 70 h 240"/>
                  <a:gd name="T4" fmla="*/ 16 w 127"/>
                  <a:gd name="T5" fmla="*/ 122 h 240"/>
                  <a:gd name="T6" fmla="*/ 59 w 127"/>
                  <a:gd name="T7" fmla="*/ 108 h 240"/>
                  <a:gd name="T8" fmla="*/ 0 w 127"/>
                  <a:gd name="T9" fmla="*/ 240 h 240"/>
                  <a:gd name="T10" fmla="*/ 103 w 127"/>
                  <a:gd name="T11" fmla="*/ 155 h 240"/>
                  <a:gd name="T12" fmla="*/ 121 w 127"/>
                  <a:gd name="T13" fmla="*/ 76 h 240"/>
                  <a:gd name="T14" fmla="*/ 127 w 127"/>
                  <a:gd name="T15" fmla="*/ 0 h 240"/>
                  <a:gd name="T16" fmla="*/ 101 w 127"/>
                  <a:gd name="T17" fmla="*/ 29 h 240"/>
                  <a:gd name="T18" fmla="*/ 75 w 127"/>
                  <a:gd name="T19" fmla="*/ 53 h 240"/>
                  <a:gd name="T20" fmla="*/ 75 w 127"/>
                  <a:gd name="T21" fmla="*/ 53 h 2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7" h="240">
                    <a:moveTo>
                      <a:pt x="75" y="53"/>
                    </a:moveTo>
                    <a:lnTo>
                      <a:pt x="42" y="70"/>
                    </a:lnTo>
                    <a:lnTo>
                      <a:pt x="16" y="122"/>
                    </a:lnTo>
                    <a:lnTo>
                      <a:pt x="59" y="108"/>
                    </a:lnTo>
                    <a:lnTo>
                      <a:pt x="0" y="240"/>
                    </a:lnTo>
                    <a:lnTo>
                      <a:pt x="103" y="155"/>
                    </a:lnTo>
                    <a:lnTo>
                      <a:pt x="121" y="76"/>
                    </a:lnTo>
                    <a:lnTo>
                      <a:pt x="127" y="0"/>
                    </a:lnTo>
                    <a:lnTo>
                      <a:pt x="101" y="29"/>
                    </a:lnTo>
                    <a:lnTo>
                      <a:pt x="75" y="53"/>
                    </a:lnTo>
                    <a:close/>
                  </a:path>
                </a:pathLst>
              </a:custGeom>
              <a:solidFill>
                <a:srgbClr val="D633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69" name="Freeform 92"/>
              <p:cNvSpPr>
                <a:spLocks/>
              </p:cNvSpPr>
              <p:nvPr/>
            </p:nvSpPr>
            <p:spPr bwMode="auto">
              <a:xfrm>
                <a:off x="2608" y="2796"/>
                <a:ext cx="146" cy="140"/>
              </a:xfrm>
              <a:custGeom>
                <a:avLst/>
                <a:gdLst>
                  <a:gd name="T0" fmla="*/ 141 w 146"/>
                  <a:gd name="T1" fmla="*/ 0 h 140"/>
                  <a:gd name="T2" fmla="*/ 146 w 146"/>
                  <a:gd name="T3" fmla="*/ 79 h 140"/>
                  <a:gd name="T4" fmla="*/ 141 w 146"/>
                  <a:gd name="T5" fmla="*/ 140 h 140"/>
                  <a:gd name="T6" fmla="*/ 87 w 146"/>
                  <a:gd name="T7" fmla="*/ 129 h 140"/>
                  <a:gd name="T8" fmla="*/ 35 w 146"/>
                  <a:gd name="T9" fmla="*/ 108 h 140"/>
                  <a:gd name="T10" fmla="*/ 0 w 146"/>
                  <a:gd name="T11" fmla="*/ 55 h 140"/>
                  <a:gd name="T12" fmla="*/ 35 w 146"/>
                  <a:gd name="T13" fmla="*/ 32 h 140"/>
                  <a:gd name="T14" fmla="*/ 68 w 146"/>
                  <a:gd name="T15" fmla="*/ 102 h 140"/>
                  <a:gd name="T16" fmla="*/ 111 w 146"/>
                  <a:gd name="T17" fmla="*/ 62 h 140"/>
                  <a:gd name="T18" fmla="*/ 141 w 146"/>
                  <a:gd name="T19" fmla="*/ 0 h 140"/>
                  <a:gd name="T20" fmla="*/ 141 w 146"/>
                  <a:gd name="T21" fmla="*/ 0 h 1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 h="140">
                    <a:moveTo>
                      <a:pt x="141" y="0"/>
                    </a:moveTo>
                    <a:lnTo>
                      <a:pt x="146" y="79"/>
                    </a:lnTo>
                    <a:lnTo>
                      <a:pt x="141" y="140"/>
                    </a:lnTo>
                    <a:lnTo>
                      <a:pt x="87" y="129"/>
                    </a:lnTo>
                    <a:lnTo>
                      <a:pt x="35" y="108"/>
                    </a:lnTo>
                    <a:lnTo>
                      <a:pt x="0" y="55"/>
                    </a:lnTo>
                    <a:lnTo>
                      <a:pt x="35" y="32"/>
                    </a:lnTo>
                    <a:lnTo>
                      <a:pt x="68" y="102"/>
                    </a:lnTo>
                    <a:lnTo>
                      <a:pt x="111" y="62"/>
                    </a:lnTo>
                    <a:lnTo>
                      <a:pt x="141" y="0"/>
                    </a:lnTo>
                    <a:close/>
                  </a:path>
                </a:pathLst>
              </a:custGeom>
              <a:solidFill>
                <a:srgbClr val="D633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0" name="Freeform 93"/>
              <p:cNvSpPr>
                <a:spLocks/>
              </p:cNvSpPr>
              <p:nvPr/>
            </p:nvSpPr>
            <p:spPr bwMode="auto">
              <a:xfrm>
                <a:off x="2531" y="2370"/>
                <a:ext cx="212" cy="154"/>
              </a:xfrm>
              <a:custGeom>
                <a:avLst/>
                <a:gdLst>
                  <a:gd name="T0" fmla="*/ 212 w 212"/>
                  <a:gd name="T1" fmla="*/ 125 h 154"/>
                  <a:gd name="T2" fmla="*/ 159 w 212"/>
                  <a:gd name="T3" fmla="*/ 120 h 154"/>
                  <a:gd name="T4" fmla="*/ 106 w 212"/>
                  <a:gd name="T5" fmla="*/ 154 h 154"/>
                  <a:gd name="T6" fmla="*/ 115 w 212"/>
                  <a:gd name="T7" fmla="*/ 76 h 154"/>
                  <a:gd name="T8" fmla="*/ 61 w 212"/>
                  <a:gd name="T9" fmla="*/ 23 h 154"/>
                  <a:gd name="T10" fmla="*/ 0 w 212"/>
                  <a:gd name="T11" fmla="*/ 64 h 154"/>
                  <a:gd name="T12" fmla="*/ 73 w 212"/>
                  <a:gd name="T13" fmla="*/ 0 h 154"/>
                  <a:gd name="T14" fmla="*/ 157 w 212"/>
                  <a:gd name="T15" fmla="*/ 0 h 154"/>
                  <a:gd name="T16" fmla="*/ 194 w 212"/>
                  <a:gd name="T17" fmla="*/ 64 h 154"/>
                  <a:gd name="T18" fmla="*/ 212 w 212"/>
                  <a:gd name="T19" fmla="*/ 125 h 154"/>
                  <a:gd name="T20" fmla="*/ 212 w 212"/>
                  <a:gd name="T21" fmla="*/ 125 h 1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2" h="154">
                    <a:moveTo>
                      <a:pt x="212" y="125"/>
                    </a:moveTo>
                    <a:lnTo>
                      <a:pt x="159" y="120"/>
                    </a:lnTo>
                    <a:lnTo>
                      <a:pt x="106" y="154"/>
                    </a:lnTo>
                    <a:lnTo>
                      <a:pt x="115" y="76"/>
                    </a:lnTo>
                    <a:lnTo>
                      <a:pt x="61" y="23"/>
                    </a:lnTo>
                    <a:lnTo>
                      <a:pt x="0" y="64"/>
                    </a:lnTo>
                    <a:lnTo>
                      <a:pt x="73" y="0"/>
                    </a:lnTo>
                    <a:lnTo>
                      <a:pt x="157" y="0"/>
                    </a:lnTo>
                    <a:lnTo>
                      <a:pt x="194" y="64"/>
                    </a:lnTo>
                    <a:lnTo>
                      <a:pt x="212" y="125"/>
                    </a:lnTo>
                    <a:close/>
                  </a:path>
                </a:pathLst>
              </a:custGeom>
              <a:solidFill>
                <a:srgbClr val="D633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1" name="Freeform 94"/>
              <p:cNvSpPr>
                <a:spLocks/>
              </p:cNvSpPr>
              <p:nvPr/>
            </p:nvSpPr>
            <p:spPr bwMode="auto">
              <a:xfrm>
                <a:off x="2414" y="2294"/>
                <a:ext cx="185" cy="225"/>
              </a:xfrm>
              <a:custGeom>
                <a:avLst/>
                <a:gdLst>
                  <a:gd name="T0" fmla="*/ 185 w 185"/>
                  <a:gd name="T1" fmla="*/ 9 h 225"/>
                  <a:gd name="T2" fmla="*/ 131 w 185"/>
                  <a:gd name="T3" fmla="*/ 11 h 225"/>
                  <a:gd name="T4" fmla="*/ 49 w 185"/>
                  <a:gd name="T5" fmla="*/ 0 h 225"/>
                  <a:gd name="T6" fmla="*/ 56 w 185"/>
                  <a:gd name="T7" fmla="*/ 73 h 225"/>
                  <a:gd name="T8" fmla="*/ 0 w 185"/>
                  <a:gd name="T9" fmla="*/ 225 h 225"/>
                  <a:gd name="T10" fmla="*/ 100 w 185"/>
                  <a:gd name="T11" fmla="*/ 82 h 225"/>
                  <a:gd name="T12" fmla="*/ 147 w 185"/>
                  <a:gd name="T13" fmla="*/ 44 h 225"/>
                  <a:gd name="T14" fmla="*/ 185 w 185"/>
                  <a:gd name="T15" fmla="*/ 9 h 225"/>
                  <a:gd name="T16" fmla="*/ 185 w 185"/>
                  <a:gd name="T17" fmla="*/ 9 h 2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5" h="225">
                    <a:moveTo>
                      <a:pt x="185" y="9"/>
                    </a:moveTo>
                    <a:lnTo>
                      <a:pt x="131" y="11"/>
                    </a:lnTo>
                    <a:lnTo>
                      <a:pt x="49" y="0"/>
                    </a:lnTo>
                    <a:lnTo>
                      <a:pt x="56" y="73"/>
                    </a:lnTo>
                    <a:lnTo>
                      <a:pt x="0" y="225"/>
                    </a:lnTo>
                    <a:lnTo>
                      <a:pt x="100" y="82"/>
                    </a:lnTo>
                    <a:lnTo>
                      <a:pt x="147" y="44"/>
                    </a:lnTo>
                    <a:lnTo>
                      <a:pt x="185" y="9"/>
                    </a:lnTo>
                    <a:close/>
                  </a:path>
                </a:pathLst>
              </a:custGeom>
              <a:solidFill>
                <a:srgbClr val="D633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2" name="Freeform 95"/>
              <p:cNvSpPr>
                <a:spLocks/>
              </p:cNvSpPr>
              <p:nvPr/>
            </p:nvSpPr>
            <p:spPr bwMode="auto">
              <a:xfrm>
                <a:off x="2200" y="2436"/>
                <a:ext cx="302" cy="313"/>
              </a:xfrm>
              <a:custGeom>
                <a:avLst/>
                <a:gdLst>
                  <a:gd name="T0" fmla="*/ 134 w 302"/>
                  <a:gd name="T1" fmla="*/ 36 h 313"/>
                  <a:gd name="T2" fmla="*/ 96 w 302"/>
                  <a:gd name="T3" fmla="*/ 74 h 313"/>
                  <a:gd name="T4" fmla="*/ 117 w 302"/>
                  <a:gd name="T5" fmla="*/ 80 h 313"/>
                  <a:gd name="T6" fmla="*/ 0 w 302"/>
                  <a:gd name="T7" fmla="*/ 313 h 313"/>
                  <a:gd name="T8" fmla="*/ 81 w 302"/>
                  <a:gd name="T9" fmla="*/ 252 h 313"/>
                  <a:gd name="T10" fmla="*/ 122 w 302"/>
                  <a:gd name="T11" fmla="*/ 301 h 313"/>
                  <a:gd name="T12" fmla="*/ 184 w 302"/>
                  <a:gd name="T13" fmla="*/ 284 h 313"/>
                  <a:gd name="T14" fmla="*/ 207 w 302"/>
                  <a:gd name="T15" fmla="*/ 220 h 313"/>
                  <a:gd name="T16" fmla="*/ 302 w 302"/>
                  <a:gd name="T17" fmla="*/ 36 h 313"/>
                  <a:gd name="T18" fmla="*/ 169 w 302"/>
                  <a:gd name="T19" fmla="*/ 180 h 313"/>
                  <a:gd name="T20" fmla="*/ 131 w 302"/>
                  <a:gd name="T21" fmla="*/ 92 h 313"/>
                  <a:gd name="T22" fmla="*/ 164 w 302"/>
                  <a:gd name="T23" fmla="*/ 0 h 313"/>
                  <a:gd name="T24" fmla="*/ 134 w 302"/>
                  <a:gd name="T25" fmla="*/ 36 h 313"/>
                  <a:gd name="T26" fmla="*/ 134 w 302"/>
                  <a:gd name="T27" fmla="*/ 36 h 3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02" h="313">
                    <a:moveTo>
                      <a:pt x="134" y="36"/>
                    </a:moveTo>
                    <a:lnTo>
                      <a:pt x="96" y="74"/>
                    </a:lnTo>
                    <a:lnTo>
                      <a:pt x="117" y="80"/>
                    </a:lnTo>
                    <a:lnTo>
                      <a:pt x="0" y="313"/>
                    </a:lnTo>
                    <a:lnTo>
                      <a:pt x="81" y="252"/>
                    </a:lnTo>
                    <a:lnTo>
                      <a:pt x="122" y="301"/>
                    </a:lnTo>
                    <a:lnTo>
                      <a:pt x="184" y="284"/>
                    </a:lnTo>
                    <a:lnTo>
                      <a:pt x="207" y="220"/>
                    </a:lnTo>
                    <a:lnTo>
                      <a:pt x="302" y="36"/>
                    </a:lnTo>
                    <a:lnTo>
                      <a:pt x="169" y="180"/>
                    </a:lnTo>
                    <a:lnTo>
                      <a:pt x="131" y="92"/>
                    </a:lnTo>
                    <a:lnTo>
                      <a:pt x="164" y="0"/>
                    </a:lnTo>
                    <a:lnTo>
                      <a:pt x="134" y="36"/>
                    </a:lnTo>
                    <a:close/>
                  </a:path>
                </a:pathLst>
              </a:custGeom>
              <a:solidFill>
                <a:srgbClr val="D633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3" name="Freeform 96"/>
              <p:cNvSpPr>
                <a:spLocks/>
              </p:cNvSpPr>
              <p:nvPr/>
            </p:nvSpPr>
            <p:spPr bwMode="auto">
              <a:xfrm>
                <a:off x="2278" y="3240"/>
                <a:ext cx="321" cy="491"/>
              </a:xfrm>
              <a:custGeom>
                <a:avLst/>
                <a:gdLst>
                  <a:gd name="T0" fmla="*/ 51 w 321"/>
                  <a:gd name="T1" fmla="*/ 50 h 491"/>
                  <a:gd name="T2" fmla="*/ 138 w 321"/>
                  <a:gd name="T3" fmla="*/ 93 h 491"/>
                  <a:gd name="T4" fmla="*/ 253 w 321"/>
                  <a:gd name="T5" fmla="*/ 116 h 491"/>
                  <a:gd name="T6" fmla="*/ 250 w 321"/>
                  <a:gd name="T7" fmla="*/ 61 h 491"/>
                  <a:gd name="T8" fmla="*/ 321 w 321"/>
                  <a:gd name="T9" fmla="*/ 96 h 491"/>
                  <a:gd name="T10" fmla="*/ 321 w 321"/>
                  <a:gd name="T11" fmla="*/ 242 h 491"/>
                  <a:gd name="T12" fmla="*/ 288 w 321"/>
                  <a:gd name="T13" fmla="*/ 379 h 491"/>
                  <a:gd name="T14" fmla="*/ 288 w 321"/>
                  <a:gd name="T15" fmla="*/ 491 h 491"/>
                  <a:gd name="T16" fmla="*/ 177 w 321"/>
                  <a:gd name="T17" fmla="*/ 449 h 491"/>
                  <a:gd name="T18" fmla="*/ 91 w 321"/>
                  <a:gd name="T19" fmla="*/ 330 h 491"/>
                  <a:gd name="T20" fmla="*/ 0 w 321"/>
                  <a:gd name="T21" fmla="*/ 0 h 491"/>
                  <a:gd name="T22" fmla="*/ 174 w 321"/>
                  <a:gd name="T23" fmla="*/ 285 h 491"/>
                  <a:gd name="T24" fmla="*/ 112 w 321"/>
                  <a:gd name="T25" fmla="*/ 137 h 491"/>
                  <a:gd name="T26" fmla="*/ 51 w 321"/>
                  <a:gd name="T27" fmla="*/ 50 h 491"/>
                  <a:gd name="T28" fmla="*/ 51 w 321"/>
                  <a:gd name="T29" fmla="*/ 50 h 49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1" h="491">
                    <a:moveTo>
                      <a:pt x="51" y="50"/>
                    </a:moveTo>
                    <a:lnTo>
                      <a:pt x="138" y="93"/>
                    </a:lnTo>
                    <a:lnTo>
                      <a:pt x="253" y="116"/>
                    </a:lnTo>
                    <a:lnTo>
                      <a:pt x="250" y="61"/>
                    </a:lnTo>
                    <a:lnTo>
                      <a:pt x="321" y="96"/>
                    </a:lnTo>
                    <a:lnTo>
                      <a:pt x="321" y="242"/>
                    </a:lnTo>
                    <a:lnTo>
                      <a:pt x="288" y="379"/>
                    </a:lnTo>
                    <a:lnTo>
                      <a:pt x="288" y="491"/>
                    </a:lnTo>
                    <a:lnTo>
                      <a:pt x="177" y="449"/>
                    </a:lnTo>
                    <a:lnTo>
                      <a:pt x="91" y="330"/>
                    </a:lnTo>
                    <a:lnTo>
                      <a:pt x="0" y="0"/>
                    </a:lnTo>
                    <a:lnTo>
                      <a:pt x="174" y="285"/>
                    </a:lnTo>
                    <a:lnTo>
                      <a:pt x="112" y="137"/>
                    </a:lnTo>
                    <a:lnTo>
                      <a:pt x="51" y="50"/>
                    </a:lnTo>
                    <a:close/>
                  </a:path>
                </a:pathLst>
              </a:custGeom>
              <a:solidFill>
                <a:srgbClr val="D633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4" name="Freeform 97"/>
              <p:cNvSpPr>
                <a:spLocks/>
              </p:cNvSpPr>
              <p:nvPr/>
            </p:nvSpPr>
            <p:spPr bwMode="auto">
              <a:xfrm>
                <a:off x="2320" y="2630"/>
                <a:ext cx="202" cy="344"/>
              </a:xfrm>
              <a:custGeom>
                <a:avLst/>
                <a:gdLst>
                  <a:gd name="T0" fmla="*/ 170 w 202"/>
                  <a:gd name="T1" fmla="*/ 344 h 344"/>
                  <a:gd name="T2" fmla="*/ 82 w 202"/>
                  <a:gd name="T3" fmla="*/ 297 h 344"/>
                  <a:gd name="T4" fmla="*/ 49 w 202"/>
                  <a:gd name="T5" fmla="*/ 280 h 344"/>
                  <a:gd name="T6" fmla="*/ 49 w 202"/>
                  <a:gd name="T7" fmla="*/ 247 h 344"/>
                  <a:gd name="T8" fmla="*/ 49 w 202"/>
                  <a:gd name="T9" fmla="*/ 210 h 344"/>
                  <a:gd name="T10" fmla="*/ 49 w 202"/>
                  <a:gd name="T11" fmla="*/ 166 h 344"/>
                  <a:gd name="T12" fmla="*/ 0 w 202"/>
                  <a:gd name="T13" fmla="*/ 128 h 344"/>
                  <a:gd name="T14" fmla="*/ 91 w 202"/>
                  <a:gd name="T15" fmla="*/ 166 h 344"/>
                  <a:gd name="T16" fmla="*/ 132 w 202"/>
                  <a:gd name="T17" fmla="*/ 143 h 344"/>
                  <a:gd name="T18" fmla="*/ 173 w 202"/>
                  <a:gd name="T19" fmla="*/ 0 h 344"/>
                  <a:gd name="T20" fmla="*/ 190 w 202"/>
                  <a:gd name="T21" fmla="*/ 230 h 344"/>
                  <a:gd name="T22" fmla="*/ 202 w 202"/>
                  <a:gd name="T23" fmla="*/ 309 h 344"/>
                  <a:gd name="T24" fmla="*/ 170 w 202"/>
                  <a:gd name="T25" fmla="*/ 344 h 344"/>
                  <a:gd name="T26" fmla="*/ 170 w 202"/>
                  <a:gd name="T27" fmla="*/ 344 h 3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2" h="344">
                    <a:moveTo>
                      <a:pt x="170" y="344"/>
                    </a:moveTo>
                    <a:lnTo>
                      <a:pt x="82" y="297"/>
                    </a:lnTo>
                    <a:lnTo>
                      <a:pt x="49" y="280"/>
                    </a:lnTo>
                    <a:lnTo>
                      <a:pt x="49" y="247"/>
                    </a:lnTo>
                    <a:lnTo>
                      <a:pt x="49" y="210"/>
                    </a:lnTo>
                    <a:lnTo>
                      <a:pt x="49" y="166"/>
                    </a:lnTo>
                    <a:lnTo>
                      <a:pt x="0" y="128"/>
                    </a:lnTo>
                    <a:lnTo>
                      <a:pt x="91" y="166"/>
                    </a:lnTo>
                    <a:lnTo>
                      <a:pt x="132" y="143"/>
                    </a:lnTo>
                    <a:lnTo>
                      <a:pt x="173" y="0"/>
                    </a:lnTo>
                    <a:lnTo>
                      <a:pt x="190" y="230"/>
                    </a:lnTo>
                    <a:lnTo>
                      <a:pt x="202" y="309"/>
                    </a:lnTo>
                    <a:lnTo>
                      <a:pt x="170" y="344"/>
                    </a:lnTo>
                    <a:close/>
                  </a:path>
                </a:pathLst>
              </a:custGeom>
              <a:solidFill>
                <a:srgbClr val="8C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5" name="Freeform 98"/>
              <p:cNvSpPr>
                <a:spLocks/>
              </p:cNvSpPr>
              <p:nvPr/>
            </p:nvSpPr>
            <p:spPr bwMode="auto">
              <a:xfrm>
                <a:off x="2006" y="1746"/>
                <a:ext cx="129" cy="190"/>
              </a:xfrm>
              <a:custGeom>
                <a:avLst/>
                <a:gdLst>
                  <a:gd name="T0" fmla="*/ 10 w 129"/>
                  <a:gd name="T1" fmla="*/ 113 h 190"/>
                  <a:gd name="T2" fmla="*/ 22 w 129"/>
                  <a:gd name="T3" fmla="*/ 113 h 190"/>
                  <a:gd name="T4" fmla="*/ 28 w 129"/>
                  <a:gd name="T5" fmla="*/ 98 h 190"/>
                  <a:gd name="T6" fmla="*/ 44 w 129"/>
                  <a:gd name="T7" fmla="*/ 90 h 190"/>
                  <a:gd name="T8" fmla="*/ 44 w 129"/>
                  <a:gd name="T9" fmla="*/ 66 h 190"/>
                  <a:gd name="T10" fmla="*/ 56 w 129"/>
                  <a:gd name="T11" fmla="*/ 52 h 190"/>
                  <a:gd name="T12" fmla="*/ 72 w 129"/>
                  <a:gd name="T13" fmla="*/ 29 h 190"/>
                  <a:gd name="T14" fmla="*/ 74 w 129"/>
                  <a:gd name="T15" fmla="*/ 0 h 190"/>
                  <a:gd name="T16" fmla="*/ 108 w 129"/>
                  <a:gd name="T17" fmla="*/ 13 h 190"/>
                  <a:gd name="T18" fmla="*/ 129 w 129"/>
                  <a:gd name="T19" fmla="*/ 9 h 190"/>
                  <a:gd name="T20" fmla="*/ 73 w 129"/>
                  <a:gd name="T21" fmla="*/ 52 h 190"/>
                  <a:gd name="T22" fmla="*/ 58 w 129"/>
                  <a:gd name="T23" fmla="*/ 76 h 190"/>
                  <a:gd name="T24" fmla="*/ 65 w 129"/>
                  <a:gd name="T25" fmla="*/ 100 h 190"/>
                  <a:gd name="T26" fmla="*/ 59 w 129"/>
                  <a:gd name="T27" fmla="*/ 123 h 190"/>
                  <a:gd name="T28" fmla="*/ 7 w 129"/>
                  <a:gd name="T29" fmla="*/ 190 h 190"/>
                  <a:gd name="T30" fmla="*/ 29 w 129"/>
                  <a:gd name="T31" fmla="*/ 144 h 190"/>
                  <a:gd name="T32" fmla="*/ 29 w 129"/>
                  <a:gd name="T33" fmla="*/ 124 h 190"/>
                  <a:gd name="T34" fmla="*/ 14 w 129"/>
                  <a:gd name="T35" fmla="*/ 120 h 190"/>
                  <a:gd name="T36" fmla="*/ 0 w 129"/>
                  <a:gd name="T37" fmla="*/ 109 h 190"/>
                  <a:gd name="T38" fmla="*/ 10 w 129"/>
                  <a:gd name="T39" fmla="*/ 113 h 190"/>
                  <a:gd name="T40" fmla="*/ 10 w 129"/>
                  <a:gd name="T41" fmla="*/ 113 h 1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9" h="190">
                    <a:moveTo>
                      <a:pt x="10" y="113"/>
                    </a:moveTo>
                    <a:lnTo>
                      <a:pt x="22" y="113"/>
                    </a:lnTo>
                    <a:lnTo>
                      <a:pt x="28" y="98"/>
                    </a:lnTo>
                    <a:lnTo>
                      <a:pt x="44" y="90"/>
                    </a:lnTo>
                    <a:lnTo>
                      <a:pt x="44" y="66"/>
                    </a:lnTo>
                    <a:lnTo>
                      <a:pt x="56" y="52"/>
                    </a:lnTo>
                    <a:lnTo>
                      <a:pt x="72" y="29"/>
                    </a:lnTo>
                    <a:lnTo>
                      <a:pt x="74" y="0"/>
                    </a:lnTo>
                    <a:lnTo>
                      <a:pt x="108" y="13"/>
                    </a:lnTo>
                    <a:lnTo>
                      <a:pt x="129" y="9"/>
                    </a:lnTo>
                    <a:lnTo>
                      <a:pt x="73" y="52"/>
                    </a:lnTo>
                    <a:lnTo>
                      <a:pt x="58" y="76"/>
                    </a:lnTo>
                    <a:lnTo>
                      <a:pt x="65" y="100"/>
                    </a:lnTo>
                    <a:lnTo>
                      <a:pt x="59" y="123"/>
                    </a:lnTo>
                    <a:lnTo>
                      <a:pt x="7" y="190"/>
                    </a:lnTo>
                    <a:lnTo>
                      <a:pt x="29" y="144"/>
                    </a:lnTo>
                    <a:lnTo>
                      <a:pt x="29" y="124"/>
                    </a:lnTo>
                    <a:lnTo>
                      <a:pt x="14" y="120"/>
                    </a:lnTo>
                    <a:lnTo>
                      <a:pt x="0" y="109"/>
                    </a:lnTo>
                    <a:lnTo>
                      <a:pt x="10" y="1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6" name="Freeform 99"/>
              <p:cNvSpPr>
                <a:spLocks/>
              </p:cNvSpPr>
              <p:nvPr/>
            </p:nvSpPr>
            <p:spPr bwMode="auto">
              <a:xfrm>
                <a:off x="2006" y="1863"/>
                <a:ext cx="81" cy="125"/>
              </a:xfrm>
              <a:custGeom>
                <a:avLst/>
                <a:gdLst>
                  <a:gd name="T0" fmla="*/ 0 w 81"/>
                  <a:gd name="T1" fmla="*/ 112 h 125"/>
                  <a:gd name="T2" fmla="*/ 26 w 81"/>
                  <a:gd name="T3" fmla="*/ 122 h 125"/>
                  <a:gd name="T4" fmla="*/ 40 w 81"/>
                  <a:gd name="T5" fmla="*/ 115 h 125"/>
                  <a:gd name="T6" fmla="*/ 48 w 81"/>
                  <a:gd name="T7" fmla="*/ 120 h 125"/>
                  <a:gd name="T8" fmla="*/ 61 w 81"/>
                  <a:gd name="T9" fmla="*/ 125 h 125"/>
                  <a:gd name="T10" fmla="*/ 72 w 81"/>
                  <a:gd name="T11" fmla="*/ 125 h 125"/>
                  <a:gd name="T12" fmla="*/ 81 w 81"/>
                  <a:gd name="T13" fmla="*/ 117 h 125"/>
                  <a:gd name="T14" fmla="*/ 56 w 81"/>
                  <a:gd name="T15" fmla="*/ 112 h 125"/>
                  <a:gd name="T16" fmla="*/ 46 w 81"/>
                  <a:gd name="T17" fmla="*/ 101 h 125"/>
                  <a:gd name="T18" fmla="*/ 42 w 81"/>
                  <a:gd name="T19" fmla="*/ 85 h 125"/>
                  <a:gd name="T20" fmla="*/ 29 w 81"/>
                  <a:gd name="T21" fmla="*/ 98 h 125"/>
                  <a:gd name="T22" fmla="*/ 20 w 81"/>
                  <a:gd name="T23" fmla="*/ 98 h 125"/>
                  <a:gd name="T24" fmla="*/ 13 w 81"/>
                  <a:gd name="T25" fmla="*/ 92 h 125"/>
                  <a:gd name="T26" fmla="*/ 14 w 81"/>
                  <a:gd name="T27" fmla="*/ 77 h 125"/>
                  <a:gd name="T28" fmla="*/ 35 w 81"/>
                  <a:gd name="T29" fmla="*/ 58 h 125"/>
                  <a:gd name="T30" fmla="*/ 59 w 81"/>
                  <a:gd name="T31" fmla="*/ 21 h 125"/>
                  <a:gd name="T32" fmla="*/ 61 w 81"/>
                  <a:gd name="T33" fmla="*/ 0 h 125"/>
                  <a:gd name="T34" fmla="*/ 24 w 81"/>
                  <a:gd name="T35" fmla="*/ 40 h 125"/>
                  <a:gd name="T36" fmla="*/ 9 w 81"/>
                  <a:gd name="T37" fmla="*/ 77 h 125"/>
                  <a:gd name="T38" fmla="*/ 0 w 81"/>
                  <a:gd name="T39" fmla="*/ 112 h 125"/>
                  <a:gd name="T40" fmla="*/ 0 w 81"/>
                  <a:gd name="T41" fmla="*/ 112 h 1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1" h="125">
                    <a:moveTo>
                      <a:pt x="0" y="112"/>
                    </a:moveTo>
                    <a:lnTo>
                      <a:pt x="26" y="122"/>
                    </a:lnTo>
                    <a:lnTo>
                      <a:pt x="40" y="115"/>
                    </a:lnTo>
                    <a:lnTo>
                      <a:pt x="48" y="120"/>
                    </a:lnTo>
                    <a:lnTo>
                      <a:pt x="61" y="125"/>
                    </a:lnTo>
                    <a:lnTo>
                      <a:pt x="72" y="125"/>
                    </a:lnTo>
                    <a:lnTo>
                      <a:pt x="81" y="117"/>
                    </a:lnTo>
                    <a:lnTo>
                      <a:pt x="56" y="112"/>
                    </a:lnTo>
                    <a:lnTo>
                      <a:pt x="46" y="101"/>
                    </a:lnTo>
                    <a:lnTo>
                      <a:pt x="42" y="85"/>
                    </a:lnTo>
                    <a:lnTo>
                      <a:pt x="29" y="98"/>
                    </a:lnTo>
                    <a:lnTo>
                      <a:pt x="20" y="98"/>
                    </a:lnTo>
                    <a:lnTo>
                      <a:pt x="13" y="92"/>
                    </a:lnTo>
                    <a:lnTo>
                      <a:pt x="14" y="77"/>
                    </a:lnTo>
                    <a:lnTo>
                      <a:pt x="35" y="58"/>
                    </a:lnTo>
                    <a:lnTo>
                      <a:pt x="59" y="21"/>
                    </a:lnTo>
                    <a:lnTo>
                      <a:pt x="61" y="0"/>
                    </a:lnTo>
                    <a:lnTo>
                      <a:pt x="24" y="40"/>
                    </a:lnTo>
                    <a:lnTo>
                      <a:pt x="9" y="77"/>
                    </a:lnTo>
                    <a:lnTo>
                      <a:pt x="0" y="1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7" name="Freeform 100"/>
              <p:cNvSpPr>
                <a:spLocks/>
              </p:cNvSpPr>
              <p:nvPr/>
            </p:nvSpPr>
            <p:spPr bwMode="auto">
              <a:xfrm>
                <a:off x="2097" y="1885"/>
                <a:ext cx="69" cy="43"/>
              </a:xfrm>
              <a:custGeom>
                <a:avLst/>
                <a:gdLst>
                  <a:gd name="T0" fmla="*/ 0 w 69"/>
                  <a:gd name="T1" fmla="*/ 4 h 43"/>
                  <a:gd name="T2" fmla="*/ 28 w 69"/>
                  <a:gd name="T3" fmla="*/ 0 h 43"/>
                  <a:gd name="T4" fmla="*/ 54 w 69"/>
                  <a:gd name="T5" fmla="*/ 21 h 43"/>
                  <a:gd name="T6" fmla="*/ 69 w 69"/>
                  <a:gd name="T7" fmla="*/ 24 h 43"/>
                  <a:gd name="T8" fmla="*/ 52 w 69"/>
                  <a:gd name="T9" fmla="*/ 35 h 43"/>
                  <a:gd name="T10" fmla="*/ 29 w 69"/>
                  <a:gd name="T11" fmla="*/ 43 h 43"/>
                  <a:gd name="T12" fmla="*/ 8 w 69"/>
                  <a:gd name="T13" fmla="*/ 28 h 43"/>
                  <a:gd name="T14" fmla="*/ 0 w 69"/>
                  <a:gd name="T15" fmla="*/ 4 h 43"/>
                  <a:gd name="T16" fmla="*/ 0 w 69"/>
                  <a:gd name="T17" fmla="*/ 4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9" h="43">
                    <a:moveTo>
                      <a:pt x="0" y="4"/>
                    </a:moveTo>
                    <a:lnTo>
                      <a:pt x="28" y="0"/>
                    </a:lnTo>
                    <a:lnTo>
                      <a:pt x="54" y="21"/>
                    </a:lnTo>
                    <a:lnTo>
                      <a:pt x="69" y="24"/>
                    </a:lnTo>
                    <a:lnTo>
                      <a:pt x="52" y="35"/>
                    </a:lnTo>
                    <a:lnTo>
                      <a:pt x="29" y="43"/>
                    </a:lnTo>
                    <a:lnTo>
                      <a:pt x="8" y="28"/>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8" name="Freeform 101"/>
              <p:cNvSpPr>
                <a:spLocks/>
              </p:cNvSpPr>
              <p:nvPr/>
            </p:nvSpPr>
            <p:spPr bwMode="auto">
              <a:xfrm>
                <a:off x="2096" y="1862"/>
                <a:ext cx="68" cy="38"/>
              </a:xfrm>
              <a:custGeom>
                <a:avLst/>
                <a:gdLst>
                  <a:gd name="T0" fmla="*/ 44 w 68"/>
                  <a:gd name="T1" fmla="*/ 38 h 38"/>
                  <a:gd name="T2" fmla="*/ 32 w 68"/>
                  <a:gd name="T3" fmla="*/ 23 h 38"/>
                  <a:gd name="T4" fmla="*/ 46 w 68"/>
                  <a:gd name="T5" fmla="*/ 9 h 38"/>
                  <a:gd name="T6" fmla="*/ 68 w 68"/>
                  <a:gd name="T7" fmla="*/ 24 h 38"/>
                  <a:gd name="T8" fmla="*/ 52 w 68"/>
                  <a:gd name="T9" fmla="*/ 0 h 38"/>
                  <a:gd name="T10" fmla="*/ 38 w 68"/>
                  <a:gd name="T11" fmla="*/ 0 h 38"/>
                  <a:gd name="T12" fmla="*/ 14 w 68"/>
                  <a:gd name="T13" fmla="*/ 4 h 38"/>
                  <a:gd name="T14" fmla="*/ 0 w 68"/>
                  <a:gd name="T15" fmla="*/ 22 h 38"/>
                  <a:gd name="T16" fmla="*/ 0 w 68"/>
                  <a:gd name="T17" fmla="*/ 35 h 38"/>
                  <a:gd name="T18" fmla="*/ 44 w 68"/>
                  <a:gd name="T19" fmla="*/ 38 h 38"/>
                  <a:gd name="T20" fmla="*/ 44 w 68"/>
                  <a:gd name="T21" fmla="*/ 38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8" h="38">
                    <a:moveTo>
                      <a:pt x="44" y="38"/>
                    </a:moveTo>
                    <a:lnTo>
                      <a:pt x="32" y="23"/>
                    </a:lnTo>
                    <a:lnTo>
                      <a:pt x="46" y="9"/>
                    </a:lnTo>
                    <a:lnTo>
                      <a:pt x="68" y="24"/>
                    </a:lnTo>
                    <a:lnTo>
                      <a:pt x="52" y="0"/>
                    </a:lnTo>
                    <a:lnTo>
                      <a:pt x="38" y="0"/>
                    </a:lnTo>
                    <a:lnTo>
                      <a:pt x="14" y="4"/>
                    </a:lnTo>
                    <a:lnTo>
                      <a:pt x="0" y="22"/>
                    </a:lnTo>
                    <a:lnTo>
                      <a:pt x="0" y="35"/>
                    </a:lnTo>
                    <a:lnTo>
                      <a:pt x="44"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79" name="Freeform 102"/>
              <p:cNvSpPr>
                <a:spLocks/>
              </p:cNvSpPr>
              <p:nvPr/>
            </p:nvSpPr>
            <p:spPr bwMode="auto">
              <a:xfrm>
                <a:off x="2099" y="1825"/>
                <a:ext cx="86" cy="37"/>
              </a:xfrm>
              <a:custGeom>
                <a:avLst/>
                <a:gdLst>
                  <a:gd name="T0" fmla="*/ 16 w 86"/>
                  <a:gd name="T1" fmla="*/ 0 h 37"/>
                  <a:gd name="T2" fmla="*/ 44 w 86"/>
                  <a:gd name="T3" fmla="*/ 11 h 37"/>
                  <a:gd name="T4" fmla="*/ 70 w 86"/>
                  <a:gd name="T5" fmla="*/ 14 h 37"/>
                  <a:gd name="T6" fmla="*/ 86 w 86"/>
                  <a:gd name="T7" fmla="*/ 37 h 37"/>
                  <a:gd name="T8" fmla="*/ 68 w 86"/>
                  <a:gd name="T9" fmla="*/ 25 h 37"/>
                  <a:gd name="T10" fmla="*/ 36 w 86"/>
                  <a:gd name="T11" fmla="*/ 19 h 37"/>
                  <a:gd name="T12" fmla="*/ 18 w 86"/>
                  <a:gd name="T13" fmla="*/ 25 h 37"/>
                  <a:gd name="T14" fmla="*/ 0 w 86"/>
                  <a:gd name="T15" fmla="*/ 16 h 37"/>
                  <a:gd name="T16" fmla="*/ 16 w 86"/>
                  <a:gd name="T17" fmla="*/ 0 h 37"/>
                  <a:gd name="T18" fmla="*/ 16 w 86"/>
                  <a:gd name="T19" fmla="*/ 0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6" h="37">
                    <a:moveTo>
                      <a:pt x="16" y="0"/>
                    </a:moveTo>
                    <a:lnTo>
                      <a:pt x="44" y="11"/>
                    </a:lnTo>
                    <a:lnTo>
                      <a:pt x="70" y="14"/>
                    </a:lnTo>
                    <a:lnTo>
                      <a:pt x="86" y="37"/>
                    </a:lnTo>
                    <a:lnTo>
                      <a:pt x="68" y="25"/>
                    </a:lnTo>
                    <a:lnTo>
                      <a:pt x="36" y="19"/>
                    </a:lnTo>
                    <a:lnTo>
                      <a:pt x="18" y="25"/>
                    </a:lnTo>
                    <a:lnTo>
                      <a:pt x="0" y="16"/>
                    </a:lnTo>
                    <a:lnTo>
                      <a:pt x="1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0" name="Freeform 103"/>
              <p:cNvSpPr>
                <a:spLocks/>
              </p:cNvSpPr>
              <p:nvPr/>
            </p:nvSpPr>
            <p:spPr bwMode="auto">
              <a:xfrm>
                <a:off x="2011" y="2004"/>
                <a:ext cx="75" cy="32"/>
              </a:xfrm>
              <a:custGeom>
                <a:avLst/>
                <a:gdLst>
                  <a:gd name="T0" fmla="*/ 21 w 75"/>
                  <a:gd name="T1" fmla="*/ 7 h 32"/>
                  <a:gd name="T2" fmla="*/ 35 w 75"/>
                  <a:gd name="T3" fmla="*/ 5 h 32"/>
                  <a:gd name="T4" fmla="*/ 55 w 75"/>
                  <a:gd name="T5" fmla="*/ 18 h 32"/>
                  <a:gd name="T6" fmla="*/ 75 w 75"/>
                  <a:gd name="T7" fmla="*/ 32 h 32"/>
                  <a:gd name="T8" fmla="*/ 27 w 75"/>
                  <a:gd name="T9" fmla="*/ 24 h 32"/>
                  <a:gd name="T10" fmla="*/ 0 w 75"/>
                  <a:gd name="T11" fmla="*/ 16 h 32"/>
                  <a:gd name="T12" fmla="*/ 9 w 75"/>
                  <a:gd name="T13" fmla="*/ 0 h 32"/>
                  <a:gd name="T14" fmla="*/ 21 w 75"/>
                  <a:gd name="T15" fmla="*/ 7 h 32"/>
                  <a:gd name="T16" fmla="*/ 21 w 75"/>
                  <a:gd name="T17" fmla="*/ 7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 h="32">
                    <a:moveTo>
                      <a:pt x="21" y="7"/>
                    </a:moveTo>
                    <a:lnTo>
                      <a:pt x="35" y="5"/>
                    </a:lnTo>
                    <a:lnTo>
                      <a:pt x="55" y="18"/>
                    </a:lnTo>
                    <a:lnTo>
                      <a:pt x="75" y="32"/>
                    </a:lnTo>
                    <a:lnTo>
                      <a:pt x="27" y="24"/>
                    </a:lnTo>
                    <a:lnTo>
                      <a:pt x="0" y="16"/>
                    </a:lnTo>
                    <a:lnTo>
                      <a:pt x="9" y="0"/>
                    </a:lnTo>
                    <a:lnTo>
                      <a:pt x="21"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1" name="Freeform 104"/>
              <p:cNvSpPr>
                <a:spLocks/>
              </p:cNvSpPr>
              <p:nvPr/>
            </p:nvSpPr>
            <p:spPr bwMode="auto">
              <a:xfrm>
                <a:off x="2005" y="2025"/>
                <a:ext cx="93" cy="37"/>
              </a:xfrm>
              <a:custGeom>
                <a:avLst/>
                <a:gdLst>
                  <a:gd name="T0" fmla="*/ 14 w 93"/>
                  <a:gd name="T1" fmla="*/ 0 h 37"/>
                  <a:gd name="T2" fmla="*/ 18 w 93"/>
                  <a:gd name="T3" fmla="*/ 14 h 37"/>
                  <a:gd name="T4" fmla="*/ 33 w 93"/>
                  <a:gd name="T5" fmla="*/ 17 h 37"/>
                  <a:gd name="T6" fmla="*/ 62 w 93"/>
                  <a:gd name="T7" fmla="*/ 19 h 37"/>
                  <a:gd name="T8" fmla="*/ 83 w 93"/>
                  <a:gd name="T9" fmla="*/ 15 h 37"/>
                  <a:gd name="T10" fmla="*/ 93 w 93"/>
                  <a:gd name="T11" fmla="*/ 27 h 37"/>
                  <a:gd name="T12" fmla="*/ 61 w 93"/>
                  <a:gd name="T13" fmla="*/ 31 h 37"/>
                  <a:gd name="T14" fmla="*/ 50 w 93"/>
                  <a:gd name="T15" fmla="*/ 35 h 37"/>
                  <a:gd name="T16" fmla="*/ 46 w 93"/>
                  <a:gd name="T17" fmla="*/ 37 h 37"/>
                  <a:gd name="T18" fmla="*/ 6 w 93"/>
                  <a:gd name="T19" fmla="*/ 34 h 37"/>
                  <a:gd name="T20" fmla="*/ 0 w 93"/>
                  <a:gd name="T21" fmla="*/ 22 h 37"/>
                  <a:gd name="T22" fmla="*/ 4 w 93"/>
                  <a:gd name="T23" fmla="*/ 14 h 37"/>
                  <a:gd name="T24" fmla="*/ 14 w 93"/>
                  <a:gd name="T25" fmla="*/ 0 h 37"/>
                  <a:gd name="T26" fmla="*/ 14 w 93"/>
                  <a:gd name="T27" fmla="*/ 0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3" h="37">
                    <a:moveTo>
                      <a:pt x="14" y="0"/>
                    </a:moveTo>
                    <a:lnTo>
                      <a:pt x="18" y="14"/>
                    </a:lnTo>
                    <a:lnTo>
                      <a:pt x="33" y="17"/>
                    </a:lnTo>
                    <a:lnTo>
                      <a:pt x="62" y="19"/>
                    </a:lnTo>
                    <a:lnTo>
                      <a:pt x="83" y="15"/>
                    </a:lnTo>
                    <a:lnTo>
                      <a:pt x="93" y="27"/>
                    </a:lnTo>
                    <a:lnTo>
                      <a:pt x="61" y="31"/>
                    </a:lnTo>
                    <a:lnTo>
                      <a:pt x="50" y="35"/>
                    </a:lnTo>
                    <a:lnTo>
                      <a:pt x="46" y="37"/>
                    </a:lnTo>
                    <a:lnTo>
                      <a:pt x="6" y="34"/>
                    </a:lnTo>
                    <a:lnTo>
                      <a:pt x="0" y="22"/>
                    </a:lnTo>
                    <a:lnTo>
                      <a:pt x="4" y="14"/>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2" name="Freeform 105"/>
              <p:cNvSpPr>
                <a:spLocks/>
              </p:cNvSpPr>
              <p:nvPr/>
            </p:nvSpPr>
            <p:spPr bwMode="auto">
              <a:xfrm>
                <a:off x="1996" y="2047"/>
                <a:ext cx="350" cy="486"/>
              </a:xfrm>
              <a:custGeom>
                <a:avLst/>
                <a:gdLst>
                  <a:gd name="T0" fmla="*/ 10 w 350"/>
                  <a:gd name="T1" fmla="*/ 0 h 486"/>
                  <a:gd name="T2" fmla="*/ 45 w 350"/>
                  <a:gd name="T3" fmla="*/ 24 h 486"/>
                  <a:gd name="T4" fmla="*/ 44 w 350"/>
                  <a:gd name="T5" fmla="*/ 35 h 486"/>
                  <a:gd name="T6" fmla="*/ 38 w 350"/>
                  <a:gd name="T7" fmla="*/ 43 h 486"/>
                  <a:gd name="T8" fmla="*/ 23 w 350"/>
                  <a:gd name="T9" fmla="*/ 66 h 486"/>
                  <a:gd name="T10" fmla="*/ 25 w 350"/>
                  <a:gd name="T11" fmla="*/ 75 h 486"/>
                  <a:gd name="T12" fmla="*/ 27 w 350"/>
                  <a:gd name="T13" fmla="*/ 88 h 486"/>
                  <a:gd name="T14" fmla="*/ 59 w 350"/>
                  <a:gd name="T15" fmla="*/ 97 h 486"/>
                  <a:gd name="T16" fmla="*/ 152 w 350"/>
                  <a:gd name="T17" fmla="*/ 93 h 486"/>
                  <a:gd name="T18" fmla="*/ 182 w 350"/>
                  <a:gd name="T19" fmla="*/ 80 h 486"/>
                  <a:gd name="T20" fmla="*/ 223 w 350"/>
                  <a:gd name="T21" fmla="*/ 88 h 486"/>
                  <a:gd name="T22" fmla="*/ 259 w 350"/>
                  <a:gd name="T23" fmla="*/ 87 h 486"/>
                  <a:gd name="T24" fmla="*/ 289 w 350"/>
                  <a:gd name="T25" fmla="*/ 72 h 486"/>
                  <a:gd name="T26" fmla="*/ 249 w 350"/>
                  <a:gd name="T27" fmla="*/ 105 h 486"/>
                  <a:gd name="T28" fmla="*/ 219 w 350"/>
                  <a:gd name="T29" fmla="*/ 111 h 486"/>
                  <a:gd name="T30" fmla="*/ 188 w 350"/>
                  <a:gd name="T31" fmla="*/ 146 h 486"/>
                  <a:gd name="T32" fmla="*/ 188 w 350"/>
                  <a:gd name="T33" fmla="*/ 189 h 486"/>
                  <a:gd name="T34" fmla="*/ 216 w 350"/>
                  <a:gd name="T35" fmla="*/ 221 h 486"/>
                  <a:gd name="T36" fmla="*/ 206 w 350"/>
                  <a:gd name="T37" fmla="*/ 267 h 486"/>
                  <a:gd name="T38" fmla="*/ 177 w 350"/>
                  <a:gd name="T39" fmla="*/ 307 h 486"/>
                  <a:gd name="T40" fmla="*/ 172 w 350"/>
                  <a:gd name="T41" fmla="*/ 356 h 486"/>
                  <a:gd name="T42" fmla="*/ 231 w 350"/>
                  <a:gd name="T43" fmla="*/ 310 h 486"/>
                  <a:gd name="T44" fmla="*/ 299 w 350"/>
                  <a:gd name="T45" fmla="*/ 233 h 486"/>
                  <a:gd name="T46" fmla="*/ 350 w 350"/>
                  <a:gd name="T47" fmla="*/ 195 h 486"/>
                  <a:gd name="T48" fmla="*/ 302 w 350"/>
                  <a:gd name="T49" fmla="*/ 263 h 486"/>
                  <a:gd name="T50" fmla="*/ 239 w 350"/>
                  <a:gd name="T51" fmla="*/ 326 h 486"/>
                  <a:gd name="T52" fmla="*/ 178 w 350"/>
                  <a:gd name="T53" fmla="*/ 445 h 486"/>
                  <a:gd name="T54" fmla="*/ 151 w 350"/>
                  <a:gd name="T55" fmla="*/ 486 h 486"/>
                  <a:gd name="T56" fmla="*/ 152 w 350"/>
                  <a:gd name="T57" fmla="*/ 433 h 486"/>
                  <a:gd name="T58" fmla="*/ 154 w 350"/>
                  <a:gd name="T59" fmla="*/ 368 h 486"/>
                  <a:gd name="T60" fmla="*/ 154 w 350"/>
                  <a:gd name="T61" fmla="*/ 280 h 486"/>
                  <a:gd name="T62" fmla="*/ 155 w 350"/>
                  <a:gd name="T63" fmla="*/ 228 h 486"/>
                  <a:gd name="T64" fmla="*/ 155 w 350"/>
                  <a:gd name="T65" fmla="*/ 204 h 486"/>
                  <a:gd name="T66" fmla="*/ 150 w 350"/>
                  <a:gd name="T67" fmla="*/ 126 h 486"/>
                  <a:gd name="T68" fmla="*/ 117 w 350"/>
                  <a:gd name="T69" fmla="*/ 114 h 486"/>
                  <a:gd name="T70" fmla="*/ 66 w 350"/>
                  <a:gd name="T71" fmla="*/ 113 h 486"/>
                  <a:gd name="T72" fmla="*/ 27 w 350"/>
                  <a:gd name="T73" fmla="*/ 107 h 486"/>
                  <a:gd name="T74" fmla="*/ 5 w 350"/>
                  <a:gd name="T75" fmla="*/ 96 h 486"/>
                  <a:gd name="T76" fmla="*/ 0 w 350"/>
                  <a:gd name="T77" fmla="*/ 77 h 486"/>
                  <a:gd name="T78" fmla="*/ 5 w 350"/>
                  <a:gd name="T79" fmla="*/ 58 h 486"/>
                  <a:gd name="T80" fmla="*/ 12 w 350"/>
                  <a:gd name="T81" fmla="*/ 42 h 486"/>
                  <a:gd name="T82" fmla="*/ 10 w 350"/>
                  <a:gd name="T83" fmla="*/ 0 h 486"/>
                  <a:gd name="T84" fmla="*/ 10 w 350"/>
                  <a:gd name="T85" fmla="*/ 0 h 4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50" h="486">
                    <a:moveTo>
                      <a:pt x="10" y="0"/>
                    </a:moveTo>
                    <a:lnTo>
                      <a:pt x="45" y="24"/>
                    </a:lnTo>
                    <a:lnTo>
                      <a:pt x="44" y="35"/>
                    </a:lnTo>
                    <a:lnTo>
                      <a:pt x="38" y="43"/>
                    </a:lnTo>
                    <a:lnTo>
                      <a:pt x="23" y="66"/>
                    </a:lnTo>
                    <a:lnTo>
                      <a:pt x="25" y="75"/>
                    </a:lnTo>
                    <a:lnTo>
                      <a:pt x="27" y="88"/>
                    </a:lnTo>
                    <a:lnTo>
                      <a:pt x="59" y="97"/>
                    </a:lnTo>
                    <a:lnTo>
                      <a:pt x="152" y="93"/>
                    </a:lnTo>
                    <a:lnTo>
                      <a:pt x="182" y="80"/>
                    </a:lnTo>
                    <a:lnTo>
                      <a:pt x="223" y="88"/>
                    </a:lnTo>
                    <a:lnTo>
                      <a:pt x="259" y="87"/>
                    </a:lnTo>
                    <a:lnTo>
                      <a:pt x="289" y="72"/>
                    </a:lnTo>
                    <a:lnTo>
                      <a:pt x="249" y="105"/>
                    </a:lnTo>
                    <a:lnTo>
                      <a:pt x="219" y="111"/>
                    </a:lnTo>
                    <a:lnTo>
                      <a:pt x="188" y="146"/>
                    </a:lnTo>
                    <a:lnTo>
                      <a:pt x="188" y="189"/>
                    </a:lnTo>
                    <a:lnTo>
                      <a:pt x="216" y="221"/>
                    </a:lnTo>
                    <a:lnTo>
                      <a:pt x="206" y="267"/>
                    </a:lnTo>
                    <a:lnTo>
                      <a:pt x="177" y="307"/>
                    </a:lnTo>
                    <a:lnTo>
                      <a:pt x="172" y="356"/>
                    </a:lnTo>
                    <a:lnTo>
                      <a:pt x="231" y="310"/>
                    </a:lnTo>
                    <a:lnTo>
                      <a:pt x="299" y="233"/>
                    </a:lnTo>
                    <a:lnTo>
                      <a:pt x="350" y="195"/>
                    </a:lnTo>
                    <a:lnTo>
                      <a:pt x="302" y="263"/>
                    </a:lnTo>
                    <a:lnTo>
                      <a:pt x="239" y="326"/>
                    </a:lnTo>
                    <a:lnTo>
                      <a:pt x="178" y="445"/>
                    </a:lnTo>
                    <a:lnTo>
                      <a:pt x="151" y="486"/>
                    </a:lnTo>
                    <a:lnTo>
                      <a:pt x="152" y="433"/>
                    </a:lnTo>
                    <a:lnTo>
                      <a:pt x="154" y="368"/>
                    </a:lnTo>
                    <a:lnTo>
                      <a:pt x="154" y="280"/>
                    </a:lnTo>
                    <a:lnTo>
                      <a:pt x="155" y="228"/>
                    </a:lnTo>
                    <a:lnTo>
                      <a:pt x="155" y="204"/>
                    </a:lnTo>
                    <a:lnTo>
                      <a:pt x="150" y="126"/>
                    </a:lnTo>
                    <a:lnTo>
                      <a:pt x="117" y="114"/>
                    </a:lnTo>
                    <a:lnTo>
                      <a:pt x="66" y="113"/>
                    </a:lnTo>
                    <a:lnTo>
                      <a:pt x="27" y="107"/>
                    </a:lnTo>
                    <a:lnTo>
                      <a:pt x="5" y="96"/>
                    </a:lnTo>
                    <a:lnTo>
                      <a:pt x="0" y="77"/>
                    </a:lnTo>
                    <a:lnTo>
                      <a:pt x="5" y="58"/>
                    </a:lnTo>
                    <a:lnTo>
                      <a:pt x="12" y="42"/>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3" name="Freeform 106"/>
              <p:cNvSpPr>
                <a:spLocks/>
              </p:cNvSpPr>
              <p:nvPr/>
            </p:nvSpPr>
            <p:spPr bwMode="auto">
              <a:xfrm>
                <a:off x="2081" y="1958"/>
                <a:ext cx="36" cy="98"/>
              </a:xfrm>
              <a:custGeom>
                <a:avLst/>
                <a:gdLst>
                  <a:gd name="T0" fmla="*/ 0 w 36"/>
                  <a:gd name="T1" fmla="*/ 0 h 98"/>
                  <a:gd name="T2" fmla="*/ 4 w 36"/>
                  <a:gd name="T3" fmla="*/ 15 h 98"/>
                  <a:gd name="T4" fmla="*/ 0 w 36"/>
                  <a:gd name="T5" fmla="*/ 26 h 98"/>
                  <a:gd name="T6" fmla="*/ 17 w 36"/>
                  <a:gd name="T7" fmla="*/ 49 h 98"/>
                  <a:gd name="T8" fmla="*/ 36 w 36"/>
                  <a:gd name="T9" fmla="*/ 98 h 98"/>
                  <a:gd name="T10" fmla="*/ 35 w 36"/>
                  <a:gd name="T11" fmla="*/ 49 h 98"/>
                  <a:gd name="T12" fmla="*/ 27 w 36"/>
                  <a:gd name="T13" fmla="*/ 28 h 98"/>
                  <a:gd name="T14" fmla="*/ 0 w 36"/>
                  <a:gd name="T15" fmla="*/ 0 h 98"/>
                  <a:gd name="T16" fmla="*/ 0 w 36"/>
                  <a:gd name="T17" fmla="*/ 0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98">
                    <a:moveTo>
                      <a:pt x="0" y="0"/>
                    </a:moveTo>
                    <a:lnTo>
                      <a:pt x="4" y="15"/>
                    </a:lnTo>
                    <a:lnTo>
                      <a:pt x="0" y="26"/>
                    </a:lnTo>
                    <a:lnTo>
                      <a:pt x="17" y="49"/>
                    </a:lnTo>
                    <a:lnTo>
                      <a:pt x="36" y="98"/>
                    </a:lnTo>
                    <a:lnTo>
                      <a:pt x="35" y="49"/>
                    </a:lnTo>
                    <a:lnTo>
                      <a:pt x="27" y="2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4" name="Freeform 107"/>
              <p:cNvSpPr>
                <a:spLocks/>
              </p:cNvSpPr>
              <p:nvPr/>
            </p:nvSpPr>
            <p:spPr bwMode="auto">
              <a:xfrm>
                <a:off x="1995" y="1913"/>
                <a:ext cx="32" cy="110"/>
              </a:xfrm>
              <a:custGeom>
                <a:avLst/>
                <a:gdLst>
                  <a:gd name="T0" fmla="*/ 32 w 32"/>
                  <a:gd name="T1" fmla="*/ 0 h 110"/>
                  <a:gd name="T2" fmla="*/ 6 w 32"/>
                  <a:gd name="T3" fmla="*/ 22 h 110"/>
                  <a:gd name="T4" fmla="*/ 0 w 32"/>
                  <a:gd name="T5" fmla="*/ 48 h 110"/>
                  <a:gd name="T6" fmla="*/ 5 w 32"/>
                  <a:gd name="T7" fmla="*/ 64 h 110"/>
                  <a:gd name="T8" fmla="*/ 21 w 32"/>
                  <a:gd name="T9" fmla="*/ 86 h 110"/>
                  <a:gd name="T10" fmla="*/ 16 w 32"/>
                  <a:gd name="T11" fmla="*/ 110 h 110"/>
                  <a:gd name="T12" fmla="*/ 32 w 32"/>
                  <a:gd name="T13" fmla="*/ 82 h 110"/>
                  <a:gd name="T14" fmla="*/ 16 w 32"/>
                  <a:gd name="T15" fmla="*/ 61 h 110"/>
                  <a:gd name="T16" fmla="*/ 24 w 32"/>
                  <a:gd name="T17" fmla="*/ 49 h 110"/>
                  <a:gd name="T18" fmla="*/ 24 w 32"/>
                  <a:gd name="T19" fmla="*/ 27 h 110"/>
                  <a:gd name="T20" fmla="*/ 32 w 32"/>
                  <a:gd name="T21" fmla="*/ 0 h 110"/>
                  <a:gd name="T22" fmla="*/ 32 w 32"/>
                  <a:gd name="T23" fmla="*/ 0 h 1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2" h="110">
                    <a:moveTo>
                      <a:pt x="32" y="0"/>
                    </a:moveTo>
                    <a:lnTo>
                      <a:pt x="6" y="22"/>
                    </a:lnTo>
                    <a:lnTo>
                      <a:pt x="0" y="48"/>
                    </a:lnTo>
                    <a:lnTo>
                      <a:pt x="5" y="64"/>
                    </a:lnTo>
                    <a:lnTo>
                      <a:pt x="21" y="86"/>
                    </a:lnTo>
                    <a:lnTo>
                      <a:pt x="16" y="110"/>
                    </a:lnTo>
                    <a:lnTo>
                      <a:pt x="32" y="82"/>
                    </a:lnTo>
                    <a:lnTo>
                      <a:pt x="16" y="61"/>
                    </a:lnTo>
                    <a:lnTo>
                      <a:pt x="24" y="49"/>
                    </a:lnTo>
                    <a:lnTo>
                      <a:pt x="24" y="27"/>
                    </a:ln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5" name="Freeform 108"/>
              <p:cNvSpPr>
                <a:spLocks/>
              </p:cNvSpPr>
              <p:nvPr/>
            </p:nvSpPr>
            <p:spPr bwMode="auto">
              <a:xfrm>
                <a:off x="2365" y="1980"/>
                <a:ext cx="34" cy="46"/>
              </a:xfrm>
              <a:custGeom>
                <a:avLst/>
                <a:gdLst>
                  <a:gd name="T0" fmla="*/ 0 w 34"/>
                  <a:gd name="T1" fmla="*/ 2 h 46"/>
                  <a:gd name="T2" fmla="*/ 10 w 34"/>
                  <a:gd name="T3" fmla="*/ 21 h 46"/>
                  <a:gd name="T4" fmla="*/ 18 w 34"/>
                  <a:gd name="T5" fmla="*/ 28 h 46"/>
                  <a:gd name="T6" fmla="*/ 9 w 34"/>
                  <a:gd name="T7" fmla="*/ 46 h 46"/>
                  <a:gd name="T8" fmla="*/ 22 w 34"/>
                  <a:gd name="T9" fmla="*/ 43 h 46"/>
                  <a:gd name="T10" fmla="*/ 34 w 34"/>
                  <a:gd name="T11" fmla="*/ 23 h 46"/>
                  <a:gd name="T12" fmla="*/ 22 w 34"/>
                  <a:gd name="T13" fmla="*/ 0 h 46"/>
                  <a:gd name="T14" fmla="*/ 6 w 34"/>
                  <a:gd name="T15" fmla="*/ 0 h 46"/>
                  <a:gd name="T16" fmla="*/ 0 w 34"/>
                  <a:gd name="T17" fmla="*/ 2 h 46"/>
                  <a:gd name="T18" fmla="*/ 0 w 34"/>
                  <a:gd name="T19" fmla="*/ 2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46">
                    <a:moveTo>
                      <a:pt x="0" y="2"/>
                    </a:moveTo>
                    <a:lnTo>
                      <a:pt x="10" y="21"/>
                    </a:lnTo>
                    <a:lnTo>
                      <a:pt x="18" y="28"/>
                    </a:lnTo>
                    <a:lnTo>
                      <a:pt x="9" y="46"/>
                    </a:lnTo>
                    <a:lnTo>
                      <a:pt x="22" y="43"/>
                    </a:lnTo>
                    <a:lnTo>
                      <a:pt x="34" y="23"/>
                    </a:lnTo>
                    <a:lnTo>
                      <a:pt x="22" y="0"/>
                    </a:lnTo>
                    <a:lnTo>
                      <a:pt x="6"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6" name="Freeform 109"/>
              <p:cNvSpPr>
                <a:spLocks/>
              </p:cNvSpPr>
              <p:nvPr/>
            </p:nvSpPr>
            <p:spPr bwMode="auto">
              <a:xfrm>
                <a:off x="2342" y="1944"/>
                <a:ext cx="28" cy="57"/>
              </a:xfrm>
              <a:custGeom>
                <a:avLst/>
                <a:gdLst>
                  <a:gd name="T0" fmla="*/ 0 w 28"/>
                  <a:gd name="T1" fmla="*/ 42 h 57"/>
                  <a:gd name="T2" fmla="*/ 4 w 28"/>
                  <a:gd name="T3" fmla="*/ 57 h 57"/>
                  <a:gd name="T4" fmla="*/ 12 w 28"/>
                  <a:gd name="T5" fmla="*/ 56 h 57"/>
                  <a:gd name="T6" fmla="*/ 11 w 28"/>
                  <a:gd name="T7" fmla="*/ 43 h 57"/>
                  <a:gd name="T8" fmla="*/ 28 w 28"/>
                  <a:gd name="T9" fmla="*/ 19 h 57"/>
                  <a:gd name="T10" fmla="*/ 14 w 28"/>
                  <a:gd name="T11" fmla="*/ 29 h 57"/>
                  <a:gd name="T12" fmla="*/ 16 w 28"/>
                  <a:gd name="T13" fmla="*/ 0 h 57"/>
                  <a:gd name="T14" fmla="*/ 0 w 28"/>
                  <a:gd name="T15" fmla="*/ 42 h 57"/>
                  <a:gd name="T16" fmla="*/ 0 w 28"/>
                  <a:gd name="T17" fmla="*/ 4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 h="57">
                    <a:moveTo>
                      <a:pt x="0" y="42"/>
                    </a:moveTo>
                    <a:lnTo>
                      <a:pt x="4" y="57"/>
                    </a:lnTo>
                    <a:lnTo>
                      <a:pt x="12" y="56"/>
                    </a:lnTo>
                    <a:lnTo>
                      <a:pt x="11" y="43"/>
                    </a:lnTo>
                    <a:lnTo>
                      <a:pt x="28" y="19"/>
                    </a:lnTo>
                    <a:lnTo>
                      <a:pt x="14" y="29"/>
                    </a:lnTo>
                    <a:lnTo>
                      <a:pt x="16" y="0"/>
                    </a:lnTo>
                    <a:lnTo>
                      <a:pt x="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7" name="Freeform 110"/>
              <p:cNvSpPr>
                <a:spLocks/>
              </p:cNvSpPr>
              <p:nvPr/>
            </p:nvSpPr>
            <p:spPr bwMode="auto">
              <a:xfrm>
                <a:off x="2363" y="1953"/>
                <a:ext cx="58" cy="59"/>
              </a:xfrm>
              <a:custGeom>
                <a:avLst/>
                <a:gdLst>
                  <a:gd name="T0" fmla="*/ 0 w 58"/>
                  <a:gd name="T1" fmla="*/ 14 h 59"/>
                  <a:gd name="T2" fmla="*/ 25 w 58"/>
                  <a:gd name="T3" fmla="*/ 17 h 59"/>
                  <a:gd name="T4" fmla="*/ 35 w 58"/>
                  <a:gd name="T5" fmla="*/ 17 h 59"/>
                  <a:gd name="T6" fmla="*/ 47 w 58"/>
                  <a:gd name="T7" fmla="*/ 11 h 59"/>
                  <a:gd name="T8" fmla="*/ 46 w 58"/>
                  <a:gd name="T9" fmla="*/ 36 h 59"/>
                  <a:gd name="T10" fmla="*/ 40 w 58"/>
                  <a:gd name="T11" fmla="*/ 59 h 59"/>
                  <a:gd name="T12" fmla="*/ 50 w 58"/>
                  <a:gd name="T13" fmla="*/ 47 h 59"/>
                  <a:gd name="T14" fmla="*/ 58 w 58"/>
                  <a:gd name="T15" fmla="*/ 24 h 59"/>
                  <a:gd name="T16" fmla="*/ 52 w 58"/>
                  <a:gd name="T17" fmla="*/ 0 h 59"/>
                  <a:gd name="T18" fmla="*/ 28 w 58"/>
                  <a:gd name="T19" fmla="*/ 4 h 59"/>
                  <a:gd name="T20" fmla="*/ 0 w 58"/>
                  <a:gd name="T21" fmla="*/ 14 h 59"/>
                  <a:gd name="T22" fmla="*/ 0 w 58"/>
                  <a:gd name="T23" fmla="*/ 14 h 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8" h="59">
                    <a:moveTo>
                      <a:pt x="0" y="14"/>
                    </a:moveTo>
                    <a:lnTo>
                      <a:pt x="25" y="17"/>
                    </a:lnTo>
                    <a:lnTo>
                      <a:pt x="35" y="17"/>
                    </a:lnTo>
                    <a:lnTo>
                      <a:pt x="47" y="11"/>
                    </a:lnTo>
                    <a:lnTo>
                      <a:pt x="46" y="36"/>
                    </a:lnTo>
                    <a:lnTo>
                      <a:pt x="40" y="59"/>
                    </a:lnTo>
                    <a:lnTo>
                      <a:pt x="50" y="47"/>
                    </a:lnTo>
                    <a:lnTo>
                      <a:pt x="58" y="24"/>
                    </a:lnTo>
                    <a:lnTo>
                      <a:pt x="52" y="0"/>
                    </a:lnTo>
                    <a:lnTo>
                      <a:pt x="28" y="4"/>
                    </a:lnTo>
                    <a:lnTo>
                      <a:pt x="0"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8" name="Freeform 111"/>
              <p:cNvSpPr>
                <a:spLocks/>
              </p:cNvSpPr>
              <p:nvPr/>
            </p:nvSpPr>
            <p:spPr bwMode="auto">
              <a:xfrm>
                <a:off x="2337" y="1764"/>
                <a:ext cx="212" cy="501"/>
              </a:xfrm>
              <a:custGeom>
                <a:avLst/>
                <a:gdLst>
                  <a:gd name="T0" fmla="*/ 44 w 212"/>
                  <a:gd name="T1" fmla="*/ 181 h 501"/>
                  <a:gd name="T2" fmla="*/ 69 w 212"/>
                  <a:gd name="T3" fmla="*/ 177 h 501"/>
                  <a:gd name="T4" fmla="*/ 88 w 212"/>
                  <a:gd name="T5" fmla="*/ 181 h 501"/>
                  <a:gd name="T6" fmla="*/ 99 w 212"/>
                  <a:gd name="T7" fmla="*/ 198 h 501"/>
                  <a:gd name="T8" fmla="*/ 92 w 212"/>
                  <a:gd name="T9" fmla="*/ 224 h 501"/>
                  <a:gd name="T10" fmla="*/ 82 w 212"/>
                  <a:gd name="T11" fmla="*/ 246 h 501"/>
                  <a:gd name="T12" fmla="*/ 70 w 212"/>
                  <a:gd name="T13" fmla="*/ 259 h 501"/>
                  <a:gd name="T14" fmla="*/ 30 w 212"/>
                  <a:gd name="T15" fmla="*/ 289 h 501"/>
                  <a:gd name="T16" fmla="*/ 7 w 212"/>
                  <a:gd name="T17" fmla="*/ 291 h 501"/>
                  <a:gd name="T18" fmla="*/ 28 w 212"/>
                  <a:gd name="T19" fmla="*/ 303 h 501"/>
                  <a:gd name="T20" fmla="*/ 23 w 212"/>
                  <a:gd name="T21" fmla="*/ 364 h 501"/>
                  <a:gd name="T22" fmla="*/ 24 w 212"/>
                  <a:gd name="T23" fmla="*/ 406 h 501"/>
                  <a:gd name="T24" fmla="*/ 0 w 212"/>
                  <a:gd name="T25" fmla="*/ 501 h 501"/>
                  <a:gd name="T26" fmla="*/ 34 w 212"/>
                  <a:gd name="T27" fmla="*/ 439 h 501"/>
                  <a:gd name="T28" fmla="*/ 40 w 212"/>
                  <a:gd name="T29" fmla="*/ 402 h 501"/>
                  <a:gd name="T30" fmla="*/ 40 w 212"/>
                  <a:gd name="T31" fmla="*/ 364 h 501"/>
                  <a:gd name="T32" fmla="*/ 50 w 212"/>
                  <a:gd name="T33" fmla="*/ 384 h 501"/>
                  <a:gd name="T34" fmla="*/ 54 w 212"/>
                  <a:gd name="T35" fmla="*/ 400 h 501"/>
                  <a:gd name="T36" fmla="*/ 86 w 212"/>
                  <a:gd name="T37" fmla="*/ 412 h 501"/>
                  <a:gd name="T38" fmla="*/ 107 w 212"/>
                  <a:gd name="T39" fmla="*/ 401 h 501"/>
                  <a:gd name="T40" fmla="*/ 120 w 212"/>
                  <a:gd name="T41" fmla="*/ 408 h 501"/>
                  <a:gd name="T42" fmla="*/ 147 w 212"/>
                  <a:gd name="T43" fmla="*/ 375 h 501"/>
                  <a:gd name="T44" fmla="*/ 168 w 212"/>
                  <a:gd name="T45" fmla="*/ 322 h 501"/>
                  <a:gd name="T46" fmla="*/ 202 w 212"/>
                  <a:gd name="T47" fmla="*/ 307 h 501"/>
                  <a:gd name="T48" fmla="*/ 202 w 212"/>
                  <a:gd name="T49" fmla="*/ 263 h 501"/>
                  <a:gd name="T50" fmla="*/ 212 w 212"/>
                  <a:gd name="T51" fmla="*/ 203 h 501"/>
                  <a:gd name="T52" fmla="*/ 176 w 212"/>
                  <a:gd name="T53" fmla="*/ 133 h 501"/>
                  <a:gd name="T54" fmla="*/ 201 w 212"/>
                  <a:gd name="T55" fmla="*/ 108 h 501"/>
                  <a:gd name="T56" fmla="*/ 196 w 212"/>
                  <a:gd name="T57" fmla="*/ 21 h 501"/>
                  <a:gd name="T58" fmla="*/ 134 w 212"/>
                  <a:gd name="T59" fmla="*/ 4 h 501"/>
                  <a:gd name="T60" fmla="*/ 113 w 212"/>
                  <a:gd name="T61" fmla="*/ 33 h 501"/>
                  <a:gd name="T62" fmla="*/ 102 w 212"/>
                  <a:gd name="T63" fmla="*/ 0 h 501"/>
                  <a:gd name="T64" fmla="*/ 76 w 212"/>
                  <a:gd name="T65" fmla="*/ 37 h 501"/>
                  <a:gd name="T66" fmla="*/ 80 w 212"/>
                  <a:gd name="T67" fmla="*/ 58 h 501"/>
                  <a:gd name="T68" fmla="*/ 41 w 212"/>
                  <a:gd name="T69" fmla="*/ 68 h 501"/>
                  <a:gd name="T70" fmla="*/ 54 w 212"/>
                  <a:gd name="T71" fmla="*/ 149 h 501"/>
                  <a:gd name="T72" fmla="*/ 38 w 212"/>
                  <a:gd name="T73" fmla="*/ 153 h 501"/>
                  <a:gd name="T74" fmla="*/ 14 w 212"/>
                  <a:gd name="T75" fmla="*/ 178 h 501"/>
                  <a:gd name="T76" fmla="*/ 20 w 212"/>
                  <a:gd name="T77" fmla="*/ 196 h 501"/>
                  <a:gd name="T78" fmla="*/ 44 w 212"/>
                  <a:gd name="T79" fmla="*/ 181 h 501"/>
                  <a:gd name="T80" fmla="*/ 44 w 212"/>
                  <a:gd name="T81" fmla="*/ 181 h 5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2" h="501">
                    <a:moveTo>
                      <a:pt x="44" y="181"/>
                    </a:moveTo>
                    <a:lnTo>
                      <a:pt x="69" y="177"/>
                    </a:lnTo>
                    <a:lnTo>
                      <a:pt x="88" y="181"/>
                    </a:lnTo>
                    <a:lnTo>
                      <a:pt x="99" y="198"/>
                    </a:lnTo>
                    <a:lnTo>
                      <a:pt x="92" y="224"/>
                    </a:lnTo>
                    <a:lnTo>
                      <a:pt x="82" y="246"/>
                    </a:lnTo>
                    <a:lnTo>
                      <a:pt x="70" y="259"/>
                    </a:lnTo>
                    <a:lnTo>
                      <a:pt x="30" y="289"/>
                    </a:lnTo>
                    <a:lnTo>
                      <a:pt x="7" y="291"/>
                    </a:lnTo>
                    <a:lnTo>
                      <a:pt x="28" y="303"/>
                    </a:lnTo>
                    <a:lnTo>
                      <a:pt x="23" y="364"/>
                    </a:lnTo>
                    <a:lnTo>
                      <a:pt x="24" y="406"/>
                    </a:lnTo>
                    <a:lnTo>
                      <a:pt x="0" y="501"/>
                    </a:lnTo>
                    <a:lnTo>
                      <a:pt x="34" y="439"/>
                    </a:lnTo>
                    <a:lnTo>
                      <a:pt x="40" y="402"/>
                    </a:lnTo>
                    <a:lnTo>
                      <a:pt x="40" y="364"/>
                    </a:lnTo>
                    <a:lnTo>
                      <a:pt x="50" y="384"/>
                    </a:lnTo>
                    <a:lnTo>
                      <a:pt x="54" y="400"/>
                    </a:lnTo>
                    <a:lnTo>
                      <a:pt x="86" y="412"/>
                    </a:lnTo>
                    <a:lnTo>
                      <a:pt x="107" y="401"/>
                    </a:lnTo>
                    <a:lnTo>
                      <a:pt x="120" y="408"/>
                    </a:lnTo>
                    <a:lnTo>
                      <a:pt x="147" y="375"/>
                    </a:lnTo>
                    <a:lnTo>
                      <a:pt x="168" y="322"/>
                    </a:lnTo>
                    <a:lnTo>
                      <a:pt x="202" y="307"/>
                    </a:lnTo>
                    <a:lnTo>
                      <a:pt x="202" y="263"/>
                    </a:lnTo>
                    <a:lnTo>
                      <a:pt x="212" y="203"/>
                    </a:lnTo>
                    <a:lnTo>
                      <a:pt x="176" y="133"/>
                    </a:lnTo>
                    <a:lnTo>
                      <a:pt x="201" y="108"/>
                    </a:lnTo>
                    <a:lnTo>
                      <a:pt x="196" y="21"/>
                    </a:lnTo>
                    <a:lnTo>
                      <a:pt x="134" y="4"/>
                    </a:lnTo>
                    <a:lnTo>
                      <a:pt x="113" y="33"/>
                    </a:lnTo>
                    <a:lnTo>
                      <a:pt x="102" y="0"/>
                    </a:lnTo>
                    <a:lnTo>
                      <a:pt x="76" y="37"/>
                    </a:lnTo>
                    <a:lnTo>
                      <a:pt x="80" y="58"/>
                    </a:lnTo>
                    <a:lnTo>
                      <a:pt x="41" y="68"/>
                    </a:lnTo>
                    <a:lnTo>
                      <a:pt x="54" y="149"/>
                    </a:lnTo>
                    <a:lnTo>
                      <a:pt x="38" y="153"/>
                    </a:lnTo>
                    <a:lnTo>
                      <a:pt x="14" y="178"/>
                    </a:lnTo>
                    <a:lnTo>
                      <a:pt x="20" y="196"/>
                    </a:lnTo>
                    <a:lnTo>
                      <a:pt x="44" y="1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89" name="Freeform 112"/>
              <p:cNvSpPr>
                <a:spLocks/>
              </p:cNvSpPr>
              <p:nvPr/>
            </p:nvSpPr>
            <p:spPr bwMode="auto">
              <a:xfrm>
                <a:off x="2310" y="2041"/>
                <a:ext cx="30" cy="25"/>
              </a:xfrm>
              <a:custGeom>
                <a:avLst/>
                <a:gdLst>
                  <a:gd name="T0" fmla="*/ 4 w 30"/>
                  <a:gd name="T1" fmla="*/ 0 h 25"/>
                  <a:gd name="T2" fmla="*/ 0 w 30"/>
                  <a:gd name="T3" fmla="*/ 12 h 25"/>
                  <a:gd name="T4" fmla="*/ 4 w 30"/>
                  <a:gd name="T5" fmla="*/ 22 h 25"/>
                  <a:gd name="T6" fmla="*/ 18 w 30"/>
                  <a:gd name="T7" fmla="*/ 25 h 25"/>
                  <a:gd name="T8" fmla="*/ 30 w 30"/>
                  <a:gd name="T9" fmla="*/ 12 h 25"/>
                  <a:gd name="T10" fmla="*/ 11 w 30"/>
                  <a:gd name="T11" fmla="*/ 9 h 25"/>
                  <a:gd name="T12" fmla="*/ 4 w 30"/>
                  <a:gd name="T13" fmla="*/ 0 h 25"/>
                  <a:gd name="T14" fmla="*/ 4 w 30"/>
                  <a:gd name="T15" fmla="*/ 0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25">
                    <a:moveTo>
                      <a:pt x="4" y="0"/>
                    </a:moveTo>
                    <a:lnTo>
                      <a:pt x="0" y="12"/>
                    </a:lnTo>
                    <a:lnTo>
                      <a:pt x="4" y="22"/>
                    </a:lnTo>
                    <a:lnTo>
                      <a:pt x="18" y="25"/>
                    </a:lnTo>
                    <a:lnTo>
                      <a:pt x="30" y="12"/>
                    </a:lnTo>
                    <a:lnTo>
                      <a:pt x="11" y="9"/>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0" name="Freeform 113"/>
              <p:cNvSpPr>
                <a:spLocks/>
              </p:cNvSpPr>
              <p:nvPr/>
            </p:nvSpPr>
            <p:spPr bwMode="auto">
              <a:xfrm>
                <a:off x="2074" y="1692"/>
                <a:ext cx="66" cy="81"/>
              </a:xfrm>
              <a:custGeom>
                <a:avLst/>
                <a:gdLst>
                  <a:gd name="T0" fmla="*/ 26 w 66"/>
                  <a:gd name="T1" fmla="*/ 63 h 81"/>
                  <a:gd name="T2" fmla="*/ 0 w 66"/>
                  <a:gd name="T3" fmla="*/ 40 h 81"/>
                  <a:gd name="T4" fmla="*/ 1 w 66"/>
                  <a:gd name="T5" fmla="*/ 15 h 81"/>
                  <a:gd name="T6" fmla="*/ 28 w 66"/>
                  <a:gd name="T7" fmla="*/ 0 h 81"/>
                  <a:gd name="T8" fmla="*/ 51 w 66"/>
                  <a:gd name="T9" fmla="*/ 14 h 81"/>
                  <a:gd name="T10" fmla="*/ 61 w 66"/>
                  <a:gd name="T11" fmla="*/ 24 h 81"/>
                  <a:gd name="T12" fmla="*/ 38 w 66"/>
                  <a:gd name="T13" fmla="*/ 20 h 81"/>
                  <a:gd name="T14" fmla="*/ 25 w 66"/>
                  <a:gd name="T15" fmla="*/ 45 h 81"/>
                  <a:gd name="T16" fmla="*/ 43 w 66"/>
                  <a:gd name="T17" fmla="*/ 56 h 81"/>
                  <a:gd name="T18" fmla="*/ 66 w 66"/>
                  <a:gd name="T19" fmla="*/ 66 h 81"/>
                  <a:gd name="T20" fmla="*/ 13 w 66"/>
                  <a:gd name="T21" fmla="*/ 81 h 81"/>
                  <a:gd name="T22" fmla="*/ 26 w 66"/>
                  <a:gd name="T23" fmla="*/ 63 h 81"/>
                  <a:gd name="T24" fmla="*/ 26 w 66"/>
                  <a:gd name="T25" fmla="*/ 63 h 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6" h="81">
                    <a:moveTo>
                      <a:pt x="26" y="63"/>
                    </a:moveTo>
                    <a:lnTo>
                      <a:pt x="0" y="40"/>
                    </a:lnTo>
                    <a:lnTo>
                      <a:pt x="1" y="15"/>
                    </a:lnTo>
                    <a:lnTo>
                      <a:pt x="28" y="0"/>
                    </a:lnTo>
                    <a:lnTo>
                      <a:pt x="51" y="14"/>
                    </a:lnTo>
                    <a:lnTo>
                      <a:pt x="61" y="24"/>
                    </a:lnTo>
                    <a:lnTo>
                      <a:pt x="38" y="20"/>
                    </a:lnTo>
                    <a:lnTo>
                      <a:pt x="25" y="45"/>
                    </a:lnTo>
                    <a:lnTo>
                      <a:pt x="43" y="56"/>
                    </a:lnTo>
                    <a:lnTo>
                      <a:pt x="66" y="66"/>
                    </a:lnTo>
                    <a:lnTo>
                      <a:pt x="13" y="81"/>
                    </a:lnTo>
                    <a:lnTo>
                      <a:pt x="26"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1" name="Freeform 114"/>
              <p:cNvSpPr>
                <a:spLocks/>
              </p:cNvSpPr>
              <p:nvPr/>
            </p:nvSpPr>
            <p:spPr bwMode="auto">
              <a:xfrm>
                <a:off x="2052" y="1556"/>
                <a:ext cx="415" cy="414"/>
              </a:xfrm>
              <a:custGeom>
                <a:avLst/>
                <a:gdLst>
                  <a:gd name="T0" fmla="*/ 21 w 415"/>
                  <a:gd name="T1" fmla="*/ 99 h 414"/>
                  <a:gd name="T2" fmla="*/ 0 w 415"/>
                  <a:gd name="T3" fmla="*/ 133 h 414"/>
                  <a:gd name="T4" fmla="*/ 28 w 415"/>
                  <a:gd name="T5" fmla="*/ 175 h 414"/>
                  <a:gd name="T6" fmla="*/ 12 w 415"/>
                  <a:gd name="T7" fmla="*/ 120 h 414"/>
                  <a:gd name="T8" fmla="*/ 42 w 415"/>
                  <a:gd name="T9" fmla="*/ 120 h 414"/>
                  <a:gd name="T10" fmla="*/ 30 w 415"/>
                  <a:gd name="T11" fmla="*/ 155 h 414"/>
                  <a:gd name="T12" fmla="*/ 50 w 415"/>
                  <a:gd name="T13" fmla="*/ 191 h 414"/>
                  <a:gd name="T14" fmla="*/ 83 w 415"/>
                  <a:gd name="T15" fmla="*/ 207 h 414"/>
                  <a:gd name="T16" fmla="*/ 222 w 415"/>
                  <a:gd name="T17" fmla="*/ 198 h 414"/>
                  <a:gd name="T18" fmla="*/ 199 w 415"/>
                  <a:gd name="T19" fmla="*/ 249 h 414"/>
                  <a:gd name="T20" fmla="*/ 222 w 415"/>
                  <a:gd name="T21" fmla="*/ 253 h 414"/>
                  <a:gd name="T22" fmla="*/ 227 w 415"/>
                  <a:gd name="T23" fmla="*/ 262 h 414"/>
                  <a:gd name="T24" fmla="*/ 236 w 415"/>
                  <a:gd name="T25" fmla="*/ 267 h 414"/>
                  <a:gd name="T26" fmla="*/ 242 w 415"/>
                  <a:gd name="T27" fmla="*/ 272 h 414"/>
                  <a:gd name="T28" fmla="*/ 282 w 415"/>
                  <a:gd name="T29" fmla="*/ 296 h 414"/>
                  <a:gd name="T30" fmla="*/ 287 w 415"/>
                  <a:gd name="T31" fmla="*/ 354 h 414"/>
                  <a:gd name="T32" fmla="*/ 256 w 415"/>
                  <a:gd name="T33" fmla="*/ 414 h 414"/>
                  <a:gd name="T34" fmla="*/ 282 w 415"/>
                  <a:gd name="T35" fmla="*/ 411 h 414"/>
                  <a:gd name="T36" fmla="*/ 367 w 415"/>
                  <a:gd name="T37" fmla="*/ 340 h 414"/>
                  <a:gd name="T38" fmla="*/ 369 w 415"/>
                  <a:gd name="T39" fmla="*/ 191 h 414"/>
                  <a:gd name="T40" fmla="*/ 415 w 415"/>
                  <a:gd name="T41" fmla="*/ 186 h 414"/>
                  <a:gd name="T42" fmla="*/ 388 w 415"/>
                  <a:gd name="T43" fmla="*/ 151 h 414"/>
                  <a:gd name="T44" fmla="*/ 340 w 415"/>
                  <a:gd name="T45" fmla="*/ 168 h 414"/>
                  <a:gd name="T46" fmla="*/ 349 w 415"/>
                  <a:gd name="T47" fmla="*/ 149 h 414"/>
                  <a:gd name="T48" fmla="*/ 366 w 415"/>
                  <a:gd name="T49" fmla="*/ 117 h 414"/>
                  <a:gd name="T50" fmla="*/ 320 w 415"/>
                  <a:gd name="T51" fmla="*/ 110 h 414"/>
                  <a:gd name="T52" fmla="*/ 331 w 415"/>
                  <a:gd name="T53" fmla="*/ 101 h 414"/>
                  <a:gd name="T54" fmla="*/ 360 w 415"/>
                  <a:gd name="T55" fmla="*/ 88 h 414"/>
                  <a:gd name="T56" fmla="*/ 334 w 415"/>
                  <a:gd name="T57" fmla="*/ 66 h 414"/>
                  <a:gd name="T58" fmla="*/ 279 w 415"/>
                  <a:gd name="T59" fmla="*/ 39 h 414"/>
                  <a:gd name="T60" fmla="*/ 360 w 415"/>
                  <a:gd name="T61" fmla="*/ 46 h 414"/>
                  <a:gd name="T62" fmla="*/ 364 w 415"/>
                  <a:gd name="T63" fmla="*/ 28 h 414"/>
                  <a:gd name="T64" fmla="*/ 302 w 415"/>
                  <a:gd name="T65" fmla="*/ 0 h 414"/>
                  <a:gd name="T66" fmla="*/ 232 w 415"/>
                  <a:gd name="T67" fmla="*/ 14 h 414"/>
                  <a:gd name="T68" fmla="*/ 188 w 415"/>
                  <a:gd name="T69" fmla="*/ 0 h 414"/>
                  <a:gd name="T70" fmla="*/ 139 w 415"/>
                  <a:gd name="T71" fmla="*/ 5 h 414"/>
                  <a:gd name="T72" fmla="*/ 83 w 415"/>
                  <a:gd name="T73" fmla="*/ 37 h 414"/>
                  <a:gd name="T74" fmla="*/ 37 w 415"/>
                  <a:gd name="T75" fmla="*/ 71 h 414"/>
                  <a:gd name="T76" fmla="*/ 84 w 415"/>
                  <a:gd name="T77" fmla="*/ 48 h 414"/>
                  <a:gd name="T78" fmla="*/ 50 w 415"/>
                  <a:gd name="T79" fmla="*/ 90 h 414"/>
                  <a:gd name="T80" fmla="*/ 46 w 415"/>
                  <a:gd name="T81" fmla="*/ 100 h 4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15" h="414">
                    <a:moveTo>
                      <a:pt x="46" y="100"/>
                    </a:moveTo>
                    <a:lnTo>
                      <a:pt x="21" y="99"/>
                    </a:lnTo>
                    <a:lnTo>
                      <a:pt x="6" y="117"/>
                    </a:lnTo>
                    <a:lnTo>
                      <a:pt x="0" y="133"/>
                    </a:lnTo>
                    <a:lnTo>
                      <a:pt x="3" y="150"/>
                    </a:lnTo>
                    <a:lnTo>
                      <a:pt x="28" y="175"/>
                    </a:lnTo>
                    <a:lnTo>
                      <a:pt x="4" y="139"/>
                    </a:lnTo>
                    <a:lnTo>
                      <a:pt x="12" y="120"/>
                    </a:lnTo>
                    <a:lnTo>
                      <a:pt x="30" y="112"/>
                    </a:lnTo>
                    <a:lnTo>
                      <a:pt x="42" y="120"/>
                    </a:lnTo>
                    <a:lnTo>
                      <a:pt x="30" y="126"/>
                    </a:lnTo>
                    <a:lnTo>
                      <a:pt x="30" y="155"/>
                    </a:lnTo>
                    <a:lnTo>
                      <a:pt x="48" y="173"/>
                    </a:lnTo>
                    <a:lnTo>
                      <a:pt x="50" y="191"/>
                    </a:lnTo>
                    <a:lnTo>
                      <a:pt x="72" y="203"/>
                    </a:lnTo>
                    <a:lnTo>
                      <a:pt x="83" y="207"/>
                    </a:lnTo>
                    <a:lnTo>
                      <a:pt x="119" y="192"/>
                    </a:lnTo>
                    <a:lnTo>
                      <a:pt x="222" y="198"/>
                    </a:lnTo>
                    <a:lnTo>
                      <a:pt x="214" y="223"/>
                    </a:lnTo>
                    <a:lnTo>
                      <a:pt x="199" y="249"/>
                    </a:lnTo>
                    <a:lnTo>
                      <a:pt x="229" y="229"/>
                    </a:lnTo>
                    <a:lnTo>
                      <a:pt x="222" y="253"/>
                    </a:lnTo>
                    <a:lnTo>
                      <a:pt x="246" y="240"/>
                    </a:lnTo>
                    <a:lnTo>
                      <a:pt x="227" y="262"/>
                    </a:lnTo>
                    <a:lnTo>
                      <a:pt x="251" y="249"/>
                    </a:lnTo>
                    <a:lnTo>
                      <a:pt x="236" y="267"/>
                    </a:lnTo>
                    <a:lnTo>
                      <a:pt x="254" y="255"/>
                    </a:lnTo>
                    <a:lnTo>
                      <a:pt x="242" y="272"/>
                    </a:lnTo>
                    <a:lnTo>
                      <a:pt x="272" y="267"/>
                    </a:lnTo>
                    <a:lnTo>
                      <a:pt x="282" y="296"/>
                    </a:lnTo>
                    <a:lnTo>
                      <a:pt x="279" y="327"/>
                    </a:lnTo>
                    <a:lnTo>
                      <a:pt x="287" y="354"/>
                    </a:lnTo>
                    <a:lnTo>
                      <a:pt x="273" y="389"/>
                    </a:lnTo>
                    <a:lnTo>
                      <a:pt x="256" y="414"/>
                    </a:lnTo>
                    <a:lnTo>
                      <a:pt x="288" y="391"/>
                    </a:lnTo>
                    <a:lnTo>
                      <a:pt x="282" y="411"/>
                    </a:lnTo>
                    <a:lnTo>
                      <a:pt x="323" y="367"/>
                    </a:lnTo>
                    <a:lnTo>
                      <a:pt x="367" y="340"/>
                    </a:lnTo>
                    <a:lnTo>
                      <a:pt x="355" y="268"/>
                    </a:lnTo>
                    <a:lnTo>
                      <a:pt x="369" y="191"/>
                    </a:lnTo>
                    <a:lnTo>
                      <a:pt x="393" y="166"/>
                    </a:lnTo>
                    <a:lnTo>
                      <a:pt x="415" y="186"/>
                    </a:lnTo>
                    <a:lnTo>
                      <a:pt x="406" y="160"/>
                    </a:lnTo>
                    <a:lnTo>
                      <a:pt x="388" y="151"/>
                    </a:lnTo>
                    <a:lnTo>
                      <a:pt x="369" y="151"/>
                    </a:lnTo>
                    <a:lnTo>
                      <a:pt x="340" y="168"/>
                    </a:lnTo>
                    <a:lnTo>
                      <a:pt x="328" y="179"/>
                    </a:lnTo>
                    <a:lnTo>
                      <a:pt x="349" y="149"/>
                    </a:lnTo>
                    <a:lnTo>
                      <a:pt x="371" y="131"/>
                    </a:lnTo>
                    <a:lnTo>
                      <a:pt x="366" y="117"/>
                    </a:lnTo>
                    <a:lnTo>
                      <a:pt x="347" y="111"/>
                    </a:lnTo>
                    <a:lnTo>
                      <a:pt x="320" y="110"/>
                    </a:lnTo>
                    <a:lnTo>
                      <a:pt x="306" y="110"/>
                    </a:lnTo>
                    <a:lnTo>
                      <a:pt x="331" y="101"/>
                    </a:lnTo>
                    <a:lnTo>
                      <a:pt x="360" y="101"/>
                    </a:lnTo>
                    <a:lnTo>
                      <a:pt x="360" y="88"/>
                    </a:lnTo>
                    <a:lnTo>
                      <a:pt x="349" y="77"/>
                    </a:lnTo>
                    <a:lnTo>
                      <a:pt x="334" y="66"/>
                    </a:lnTo>
                    <a:lnTo>
                      <a:pt x="266" y="53"/>
                    </a:lnTo>
                    <a:lnTo>
                      <a:pt x="279" y="39"/>
                    </a:lnTo>
                    <a:lnTo>
                      <a:pt x="334" y="40"/>
                    </a:lnTo>
                    <a:lnTo>
                      <a:pt x="360" y="46"/>
                    </a:lnTo>
                    <a:lnTo>
                      <a:pt x="377" y="46"/>
                    </a:lnTo>
                    <a:lnTo>
                      <a:pt x="364" y="28"/>
                    </a:lnTo>
                    <a:lnTo>
                      <a:pt x="328" y="8"/>
                    </a:lnTo>
                    <a:lnTo>
                      <a:pt x="302" y="0"/>
                    </a:lnTo>
                    <a:lnTo>
                      <a:pt x="247" y="0"/>
                    </a:lnTo>
                    <a:lnTo>
                      <a:pt x="232" y="14"/>
                    </a:lnTo>
                    <a:lnTo>
                      <a:pt x="209" y="15"/>
                    </a:lnTo>
                    <a:lnTo>
                      <a:pt x="188" y="0"/>
                    </a:lnTo>
                    <a:lnTo>
                      <a:pt x="155" y="4"/>
                    </a:lnTo>
                    <a:lnTo>
                      <a:pt x="139" y="5"/>
                    </a:lnTo>
                    <a:lnTo>
                      <a:pt x="126" y="31"/>
                    </a:lnTo>
                    <a:lnTo>
                      <a:pt x="83" y="37"/>
                    </a:lnTo>
                    <a:lnTo>
                      <a:pt x="48" y="56"/>
                    </a:lnTo>
                    <a:lnTo>
                      <a:pt x="37" y="71"/>
                    </a:lnTo>
                    <a:lnTo>
                      <a:pt x="54" y="57"/>
                    </a:lnTo>
                    <a:lnTo>
                      <a:pt x="84" y="48"/>
                    </a:lnTo>
                    <a:lnTo>
                      <a:pt x="69" y="68"/>
                    </a:lnTo>
                    <a:lnTo>
                      <a:pt x="50" y="90"/>
                    </a:lnTo>
                    <a:lnTo>
                      <a:pt x="46"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2" name="Freeform 115"/>
              <p:cNvSpPr>
                <a:spLocks/>
              </p:cNvSpPr>
              <p:nvPr/>
            </p:nvSpPr>
            <p:spPr bwMode="auto">
              <a:xfrm>
                <a:off x="2386" y="1609"/>
                <a:ext cx="55" cy="52"/>
              </a:xfrm>
              <a:custGeom>
                <a:avLst/>
                <a:gdLst>
                  <a:gd name="T0" fmla="*/ 0 w 55"/>
                  <a:gd name="T1" fmla="*/ 0 h 52"/>
                  <a:gd name="T2" fmla="*/ 43 w 55"/>
                  <a:gd name="T3" fmla="*/ 1 h 52"/>
                  <a:gd name="T4" fmla="*/ 55 w 55"/>
                  <a:gd name="T5" fmla="*/ 24 h 52"/>
                  <a:gd name="T6" fmla="*/ 55 w 55"/>
                  <a:gd name="T7" fmla="*/ 39 h 52"/>
                  <a:gd name="T8" fmla="*/ 39 w 55"/>
                  <a:gd name="T9" fmla="*/ 52 h 52"/>
                  <a:gd name="T10" fmla="*/ 33 w 55"/>
                  <a:gd name="T11" fmla="*/ 29 h 52"/>
                  <a:gd name="T12" fmla="*/ 18 w 55"/>
                  <a:gd name="T13" fmla="*/ 7 h 52"/>
                  <a:gd name="T14" fmla="*/ 0 w 55"/>
                  <a:gd name="T15" fmla="*/ 0 h 52"/>
                  <a:gd name="T16" fmla="*/ 0 w 55"/>
                  <a:gd name="T17" fmla="*/ 0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52">
                    <a:moveTo>
                      <a:pt x="0" y="0"/>
                    </a:moveTo>
                    <a:lnTo>
                      <a:pt x="43" y="1"/>
                    </a:lnTo>
                    <a:lnTo>
                      <a:pt x="55" y="24"/>
                    </a:lnTo>
                    <a:lnTo>
                      <a:pt x="55" y="39"/>
                    </a:lnTo>
                    <a:lnTo>
                      <a:pt x="39" y="52"/>
                    </a:lnTo>
                    <a:lnTo>
                      <a:pt x="33" y="29"/>
                    </a:lnTo>
                    <a:lnTo>
                      <a:pt x="18"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3" name="Freeform 116"/>
              <p:cNvSpPr>
                <a:spLocks/>
              </p:cNvSpPr>
              <p:nvPr/>
            </p:nvSpPr>
            <p:spPr bwMode="auto">
              <a:xfrm>
                <a:off x="2348" y="1581"/>
                <a:ext cx="242" cy="202"/>
              </a:xfrm>
              <a:custGeom>
                <a:avLst/>
                <a:gdLst>
                  <a:gd name="T0" fmla="*/ 82 w 242"/>
                  <a:gd name="T1" fmla="*/ 23 h 202"/>
                  <a:gd name="T2" fmla="*/ 110 w 242"/>
                  <a:gd name="T3" fmla="*/ 14 h 202"/>
                  <a:gd name="T4" fmla="*/ 124 w 242"/>
                  <a:gd name="T5" fmla="*/ 19 h 202"/>
                  <a:gd name="T6" fmla="*/ 144 w 242"/>
                  <a:gd name="T7" fmla="*/ 36 h 202"/>
                  <a:gd name="T8" fmla="*/ 146 w 242"/>
                  <a:gd name="T9" fmla="*/ 59 h 202"/>
                  <a:gd name="T10" fmla="*/ 142 w 242"/>
                  <a:gd name="T11" fmla="*/ 69 h 202"/>
                  <a:gd name="T12" fmla="*/ 135 w 242"/>
                  <a:gd name="T13" fmla="*/ 78 h 202"/>
                  <a:gd name="T14" fmla="*/ 119 w 242"/>
                  <a:gd name="T15" fmla="*/ 75 h 202"/>
                  <a:gd name="T16" fmla="*/ 135 w 242"/>
                  <a:gd name="T17" fmla="*/ 91 h 202"/>
                  <a:gd name="T18" fmla="*/ 155 w 242"/>
                  <a:gd name="T19" fmla="*/ 66 h 202"/>
                  <a:gd name="T20" fmla="*/ 180 w 242"/>
                  <a:gd name="T21" fmla="*/ 76 h 202"/>
                  <a:gd name="T22" fmla="*/ 191 w 242"/>
                  <a:gd name="T23" fmla="*/ 89 h 202"/>
                  <a:gd name="T24" fmla="*/ 191 w 242"/>
                  <a:gd name="T25" fmla="*/ 100 h 202"/>
                  <a:gd name="T26" fmla="*/ 221 w 242"/>
                  <a:gd name="T27" fmla="*/ 131 h 202"/>
                  <a:gd name="T28" fmla="*/ 223 w 242"/>
                  <a:gd name="T29" fmla="*/ 157 h 202"/>
                  <a:gd name="T30" fmla="*/ 242 w 242"/>
                  <a:gd name="T31" fmla="*/ 183 h 202"/>
                  <a:gd name="T32" fmla="*/ 223 w 242"/>
                  <a:gd name="T33" fmla="*/ 202 h 202"/>
                  <a:gd name="T34" fmla="*/ 224 w 242"/>
                  <a:gd name="T35" fmla="*/ 179 h 202"/>
                  <a:gd name="T36" fmla="*/ 196 w 242"/>
                  <a:gd name="T37" fmla="*/ 170 h 202"/>
                  <a:gd name="T38" fmla="*/ 166 w 242"/>
                  <a:gd name="T39" fmla="*/ 182 h 202"/>
                  <a:gd name="T40" fmla="*/ 152 w 242"/>
                  <a:gd name="T41" fmla="*/ 187 h 202"/>
                  <a:gd name="T42" fmla="*/ 168 w 242"/>
                  <a:gd name="T43" fmla="*/ 163 h 202"/>
                  <a:gd name="T44" fmla="*/ 152 w 242"/>
                  <a:gd name="T45" fmla="*/ 131 h 202"/>
                  <a:gd name="T46" fmla="*/ 125 w 242"/>
                  <a:gd name="T47" fmla="*/ 114 h 202"/>
                  <a:gd name="T48" fmla="*/ 104 w 242"/>
                  <a:gd name="T49" fmla="*/ 112 h 202"/>
                  <a:gd name="T50" fmla="*/ 82 w 242"/>
                  <a:gd name="T51" fmla="*/ 108 h 202"/>
                  <a:gd name="T52" fmla="*/ 98 w 242"/>
                  <a:gd name="T53" fmla="*/ 93 h 202"/>
                  <a:gd name="T54" fmla="*/ 104 w 242"/>
                  <a:gd name="T55" fmla="*/ 74 h 202"/>
                  <a:gd name="T56" fmla="*/ 104 w 242"/>
                  <a:gd name="T57" fmla="*/ 52 h 202"/>
                  <a:gd name="T58" fmla="*/ 68 w 242"/>
                  <a:gd name="T59" fmla="*/ 31 h 202"/>
                  <a:gd name="T60" fmla="*/ 0 w 242"/>
                  <a:gd name="T61" fmla="*/ 0 h 202"/>
                  <a:gd name="T62" fmla="*/ 82 w 242"/>
                  <a:gd name="T63" fmla="*/ 23 h 202"/>
                  <a:gd name="T64" fmla="*/ 82 w 242"/>
                  <a:gd name="T65" fmla="*/ 23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2" h="202">
                    <a:moveTo>
                      <a:pt x="82" y="23"/>
                    </a:moveTo>
                    <a:lnTo>
                      <a:pt x="110" y="14"/>
                    </a:lnTo>
                    <a:lnTo>
                      <a:pt x="124" y="19"/>
                    </a:lnTo>
                    <a:lnTo>
                      <a:pt x="144" y="36"/>
                    </a:lnTo>
                    <a:lnTo>
                      <a:pt x="146" y="59"/>
                    </a:lnTo>
                    <a:lnTo>
                      <a:pt x="142" y="69"/>
                    </a:lnTo>
                    <a:lnTo>
                      <a:pt x="135" y="78"/>
                    </a:lnTo>
                    <a:lnTo>
                      <a:pt x="119" y="75"/>
                    </a:lnTo>
                    <a:lnTo>
                      <a:pt x="135" y="91"/>
                    </a:lnTo>
                    <a:lnTo>
                      <a:pt x="155" y="66"/>
                    </a:lnTo>
                    <a:lnTo>
                      <a:pt x="180" y="76"/>
                    </a:lnTo>
                    <a:lnTo>
                      <a:pt x="191" y="89"/>
                    </a:lnTo>
                    <a:lnTo>
                      <a:pt x="191" y="100"/>
                    </a:lnTo>
                    <a:lnTo>
                      <a:pt x="221" y="131"/>
                    </a:lnTo>
                    <a:lnTo>
                      <a:pt x="223" y="157"/>
                    </a:lnTo>
                    <a:lnTo>
                      <a:pt x="242" y="183"/>
                    </a:lnTo>
                    <a:lnTo>
                      <a:pt x="223" y="202"/>
                    </a:lnTo>
                    <a:lnTo>
                      <a:pt x="224" y="179"/>
                    </a:lnTo>
                    <a:lnTo>
                      <a:pt x="196" y="170"/>
                    </a:lnTo>
                    <a:lnTo>
                      <a:pt x="166" y="182"/>
                    </a:lnTo>
                    <a:lnTo>
                      <a:pt x="152" y="187"/>
                    </a:lnTo>
                    <a:lnTo>
                      <a:pt x="168" y="163"/>
                    </a:lnTo>
                    <a:lnTo>
                      <a:pt x="152" y="131"/>
                    </a:lnTo>
                    <a:lnTo>
                      <a:pt x="125" y="114"/>
                    </a:lnTo>
                    <a:lnTo>
                      <a:pt x="104" y="112"/>
                    </a:lnTo>
                    <a:lnTo>
                      <a:pt x="82" y="108"/>
                    </a:lnTo>
                    <a:lnTo>
                      <a:pt x="98" y="93"/>
                    </a:lnTo>
                    <a:lnTo>
                      <a:pt x="104" y="74"/>
                    </a:lnTo>
                    <a:lnTo>
                      <a:pt x="104" y="52"/>
                    </a:lnTo>
                    <a:lnTo>
                      <a:pt x="68" y="31"/>
                    </a:lnTo>
                    <a:lnTo>
                      <a:pt x="0" y="0"/>
                    </a:lnTo>
                    <a:lnTo>
                      <a:pt x="82"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4" name="Freeform 117"/>
              <p:cNvSpPr>
                <a:spLocks/>
              </p:cNvSpPr>
              <p:nvPr/>
            </p:nvSpPr>
            <p:spPr bwMode="auto">
              <a:xfrm>
                <a:off x="2487" y="1797"/>
                <a:ext cx="125" cy="247"/>
              </a:xfrm>
              <a:custGeom>
                <a:avLst/>
                <a:gdLst>
                  <a:gd name="T0" fmla="*/ 59 w 125"/>
                  <a:gd name="T1" fmla="*/ 0 h 247"/>
                  <a:gd name="T2" fmla="*/ 106 w 125"/>
                  <a:gd name="T3" fmla="*/ 10 h 247"/>
                  <a:gd name="T4" fmla="*/ 119 w 125"/>
                  <a:gd name="T5" fmla="*/ 39 h 247"/>
                  <a:gd name="T6" fmla="*/ 119 w 125"/>
                  <a:gd name="T7" fmla="*/ 69 h 247"/>
                  <a:gd name="T8" fmla="*/ 125 w 125"/>
                  <a:gd name="T9" fmla="*/ 96 h 247"/>
                  <a:gd name="T10" fmla="*/ 105 w 125"/>
                  <a:gd name="T11" fmla="*/ 122 h 247"/>
                  <a:gd name="T12" fmla="*/ 98 w 125"/>
                  <a:gd name="T13" fmla="*/ 161 h 247"/>
                  <a:gd name="T14" fmla="*/ 78 w 125"/>
                  <a:gd name="T15" fmla="*/ 177 h 247"/>
                  <a:gd name="T16" fmla="*/ 78 w 125"/>
                  <a:gd name="T17" fmla="*/ 196 h 247"/>
                  <a:gd name="T18" fmla="*/ 78 w 125"/>
                  <a:gd name="T19" fmla="*/ 206 h 247"/>
                  <a:gd name="T20" fmla="*/ 77 w 125"/>
                  <a:gd name="T21" fmla="*/ 213 h 247"/>
                  <a:gd name="T22" fmla="*/ 64 w 125"/>
                  <a:gd name="T23" fmla="*/ 233 h 247"/>
                  <a:gd name="T24" fmla="*/ 0 w 125"/>
                  <a:gd name="T25" fmla="*/ 247 h 247"/>
                  <a:gd name="T26" fmla="*/ 55 w 125"/>
                  <a:gd name="T27" fmla="*/ 187 h 247"/>
                  <a:gd name="T28" fmla="*/ 59 w 125"/>
                  <a:gd name="T29" fmla="*/ 137 h 247"/>
                  <a:gd name="T30" fmla="*/ 40 w 125"/>
                  <a:gd name="T31" fmla="*/ 107 h 247"/>
                  <a:gd name="T32" fmla="*/ 96 w 125"/>
                  <a:gd name="T33" fmla="*/ 114 h 247"/>
                  <a:gd name="T34" fmla="*/ 96 w 125"/>
                  <a:gd name="T35" fmla="*/ 93 h 247"/>
                  <a:gd name="T36" fmla="*/ 87 w 125"/>
                  <a:gd name="T37" fmla="*/ 62 h 247"/>
                  <a:gd name="T38" fmla="*/ 84 w 125"/>
                  <a:gd name="T39" fmla="*/ 96 h 247"/>
                  <a:gd name="T40" fmla="*/ 70 w 125"/>
                  <a:gd name="T41" fmla="*/ 101 h 247"/>
                  <a:gd name="T42" fmla="*/ 53 w 125"/>
                  <a:gd name="T43" fmla="*/ 87 h 247"/>
                  <a:gd name="T44" fmla="*/ 64 w 125"/>
                  <a:gd name="T45" fmla="*/ 48 h 247"/>
                  <a:gd name="T46" fmla="*/ 31 w 125"/>
                  <a:gd name="T47" fmla="*/ 21 h 247"/>
                  <a:gd name="T48" fmla="*/ 59 w 125"/>
                  <a:gd name="T49" fmla="*/ 0 h 247"/>
                  <a:gd name="T50" fmla="*/ 59 w 125"/>
                  <a:gd name="T51" fmla="*/ 0 h 24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5" h="247">
                    <a:moveTo>
                      <a:pt x="59" y="0"/>
                    </a:moveTo>
                    <a:lnTo>
                      <a:pt x="106" y="10"/>
                    </a:lnTo>
                    <a:lnTo>
                      <a:pt x="119" y="39"/>
                    </a:lnTo>
                    <a:lnTo>
                      <a:pt x="119" y="69"/>
                    </a:lnTo>
                    <a:lnTo>
                      <a:pt x="125" y="96"/>
                    </a:lnTo>
                    <a:lnTo>
                      <a:pt x="105" y="122"/>
                    </a:lnTo>
                    <a:lnTo>
                      <a:pt x="98" y="161"/>
                    </a:lnTo>
                    <a:lnTo>
                      <a:pt x="78" y="177"/>
                    </a:lnTo>
                    <a:lnTo>
                      <a:pt x="78" y="196"/>
                    </a:lnTo>
                    <a:lnTo>
                      <a:pt x="78" y="206"/>
                    </a:lnTo>
                    <a:lnTo>
                      <a:pt x="77" y="213"/>
                    </a:lnTo>
                    <a:lnTo>
                      <a:pt x="64" y="233"/>
                    </a:lnTo>
                    <a:lnTo>
                      <a:pt x="0" y="247"/>
                    </a:lnTo>
                    <a:lnTo>
                      <a:pt x="55" y="187"/>
                    </a:lnTo>
                    <a:lnTo>
                      <a:pt x="59" y="137"/>
                    </a:lnTo>
                    <a:lnTo>
                      <a:pt x="40" y="107"/>
                    </a:lnTo>
                    <a:lnTo>
                      <a:pt x="96" y="114"/>
                    </a:lnTo>
                    <a:lnTo>
                      <a:pt x="96" y="93"/>
                    </a:lnTo>
                    <a:lnTo>
                      <a:pt x="87" y="62"/>
                    </a:lnTo>
                    <a:lnTo>
                      <a:pt x="84" y="96"/>
                    </a:lnTo>
                    <a:lnTo>
                      <a:pt x="70" y="101"/>
                    </a:lnTo>
                    <a:lnTo>
                      <a:pt x="53" y="87"/>
                    </a:lnTo>
                    <a:lnTo>
                      <a:pt x="64" y="48"/>
                    </a:lnTo>
                    <a:lnTo>
                      <a:pt x="31" y="21"/>
                    </a:lnTo>
                    <a:lnTo>
                      <a:pt x="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5" name="Freeform 118"/>
              <p:cNvSpPr>
                <a:spLocks/>
              </p:cNvSpPr>
              <p:nvPr/>
            </p:nvSpPr>
            <p:spPr bwMode="auto">
              <a:xfrm>
                <a:off x="2561" y="1731"/>
                <a:ext cx="45" cy="95"/>
              </a:xfrm>
              <a:custGeom>
                <a:avLst/>
                <a:gdLst>
                  <a:gd name="T0" fmla="*/ 6 w 45"/>
                  <a:gd name="T1" fmla="*/ 0 h 95"/>
                  <a:gd name="T2" fmla="*/ 28 w 45"/>
                  <a:gd name="T3" fmla="*/ 4 h 95"/>
                  <a:gd name="T4" fmla="*/ 31 w 45"/>
                  <a:gd name="T5" fmla="*/ 30 h 95"/>
                  <a:gd name="T6" fmla="*/ 45 w 45"/>
                  <a:gd name="T7" fmla="*/ 56 h 95"/>
                  <a:gd name="T8" fmla="*/ 45 w 45"/>
                  <a:gd name="T9" fmla="*/ 57 h 95"/>
                  <a:gd name="T10" fmla="*/ 45 w 45"/>
                  <a:gd name="T11" fmla="*/ 59 h 95"/>
                  <a:gd name="T12" fmla="*/ 45 w 45"/>
                  <a:gd name="T13" fmla="*/ 65 h 95"/>
                  <a:gd name="T14" fmla="*/ 42 w 45"/>
                  <a:gd name="T15" fmla="*/ 80 h 95"/>
                  <a:gd name="T16" fmla="*/ 0 w 45"/>
                  <a:gd name="T17" fmla="*/ 95 h 95"/>
                  <a:gd name="T18" fmla="*/ 24 w 45"/>
                  <a:gd name="T19" fmla="*/ 54 h 95"/>
                  <a:gd name="T20" fmla="*/ 17 w 45"/>
                  <a:gd name="T21" fmla="*/ 36 h 95"/>
                  <a:gd name="T22" fmla="*/ 6 w 45"/>
                  <a:gd name="T23" fmla="*/ 0 h 95"/>
                  <a:gd name="T24" fmla="*/ 6 w 45"/>
                  <a:gd name="T25" fmla="*/ 0 h 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5" h="95">
                    <a:moveTo>
                      <a:pt x="6" y="0"/>
                    </a:moveTo>
                    <a:lnTo>
                      <a:pt x="28" y="4"/>
                    </a:lnTo>
                    <a:lnTo>
                      <a:pt x="31" y="30"/>
                    </a:lnTo>
                    <a:lnTo>
                      <a:pt x="45" y="56"/>
                    </a:lnTo>
                    <a:lnTo>
                      <a:pt x="45" y="57"/>
                    </a:lnTo>
                    <a:lnTo>
                      <a:pt x="45" y="59"/>
                    </a:lnTo>
                    <a:lnTo>
                      <a:pt x="45" y="65"/>
                    </a:lnTo>
                    <a:lnTo>
                      <a:pt x="42" y="80"/>
                    </a:lnTo>
                    <a:lnTo>
                      <a:pt x="0" y="95"/>
                    </a:lnTo>
                    <a:lnTo>
                      <a:pt x="24" y="54"/>
                    </a:lnTo>
                    <a:lnTo>
                      <a:pt x="17" y="36"/>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6" name="Freeform 119"/>
              <p:cNvSpPr>
                <a:spLocks/>
              </p:cNvSpPr>
              <p:nvPr/>
            </p:nvSpPr>
            <p:spPr bwMode="auto">
              <a:xfrm>
                <a:off x="2011" y="2017"/>
                <a:ext cx="85" cy="34"/>
              </a:xfrm>
              <a:custGeom>
                <a:avLst/>
                <a:gdLst>
                  <a:gd name="T0" fmla="*/ 9 w 85"/>
                  <a:gd name="T1" fmla="*/ 16 h 34"/>
                  <a:gd name="T2" fmla="*/ 11 w 85"/>
                  <a:gd name="T3" fmla="*/ 10 h 34"/>
                  <a:gd name="T4" fmla="*/ 16 w 85"/>
                  <a:gd name="T5" fmla="*/ 9 h 34"/>
                  <a:gd name="T6" fmla="*/ 19 w 85"/>
                  <a:gd name="T7" fmla="*/ 11 h 34"/>
                  <a:gd name="T8" fmla="*/ 19 w 85"/>
                  <a:gd name="T9" fmla="*/ 14 h 34"/>
                  <a:gd name="T10" fmla="*/ 23 w 85"/>
                  <a:gd name="T11" fmla="*/ 12 h 34"/>
                  <a:gd name="T12" fmla="*/ 28 w 85"/>
                  <a:gd name="T13" fmla="*/ 13 h 34"/>
                  <a:gd name="T14" fmla="*/ 31 w 85"/>
                  <a:gd name="T15" fmla="*/ 18 h 34"/>
                  <a:gd name="T16" fmla="*/ 34 w 85"/>
                  <a:gd name="T17" fmla="*/ 16 h 34"/>
                  <a:gd name="T18" fmla="*/ 41 w 85"/>
                  <a:gd name="T19" fmla="*/ 14 h 34"/>
                  <a:gd name="T20" fmla="*/ 44 w 85"/>
                  <a:gd name="T21" fmla="*/ 18 h 34"/>
                  <a:gd name="T22" fmla="*/ 45 w 85"/>
                  <a:gd name="T23" fmla="*/ 21 h 34"/>
                  <a:gd name="T24" fmla="*/ 47 w 85"/>
                  <a:gd name="T25" fmla="*/ 19 h 34"/>
                  <a:gd name="T26" fmla="*/ 50 w 85"/>
                  <a:gd name="T27" fmla="*/ 18 h 34"/>
                  <a:gd name="T28" fmla="*/ 53 w 85"/>
                  <a:gd name="T29" fmla="*/ 18 h 34"/>
                  <a:gd name="T30" fmla="*/ 58 w 85"/>
                  <a:gd name="T31" fmla="*/ 19 h 34"/>
                  <a:gd name="T32" fmla="*/ 59 w 85"/>
                  <a:gd name="T33" fmla="*/ 23 h 34"/>
                  <a:gd name="T34" fmla="*/ 85 w 85"/>
                  <a:gd name="T35" fmla="*/ 34 h 34"/>
                  <a:gd name="T36" fmla="*/ 73 w 85"/>
                  <a:gd name="T37" fmla="*/ 18 h 34"/>
                  <a:gd name="T38" fmla="*/ 24 w 85"/>
                  <a:gd name="T39" fmla="*/ 4 h 34"/>
                  <a:gd name="T40" fmla="*/ 2 w 85"/>
                  <a:gd name="T41" fmla="*/ 0 h 34"/>
                  <a:gd name="T42" fmla="*/ 0 w 85"/>
                  <a:gd name="T43" fmla="*/ 5 h 34"/>
                  <a:gd name="T44" fmla="*/ 0 w 85"/>
                  <a:gd name="T45" fmla="*/ 11 h 34"/>
                  <a:gd name="T46" fmla="*/ 5 w 85"/>
                  <a:gd name="T47" fmla="*/ 19 h 34"/>
                  <a:gd name="T48" fmla="*/ 9 w 85"/>
                  <a:gd name="T49" fmla="*/ 16 h 34"/>
                  <a:gd name="T50" fmla="*/ 9 w 85"/>
                  <a:gd name="T51" fmla="*/ 16 h 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5" h="34">
                    <a:moveTo>
                      <a:pt x="9" y="16"/>
                    </a:moveTo>
                    <a:lnTo>
                      <a:pt x="11" y="10"/>
                    </a:lnTo>
                    <a:lnTo>
                      <a:pt x="16" y="9"/>
                    </a:lnTo>
                    <a:lnTo>
                      <a:pt x="19" y="11"/>
                    </a:lnTo>
                    <a:lnTo>
                      <a:pt x="19" y="14"/>
                    </a:lnTo>
                    <a:lnTo>
                      <a:pt x="23" y="12"/>
                    </a:lnTo>
                    <a:lnTo>
                      <a:pt x="28" y="13"/>
                    </a:lnTo>
                    <a:lnTo>
                      <a:pt x="31" y="18"/>
                    </a:lnTo>
                    <a:lnTo>
                      <a:pt x="34" y="16"/>
                    </a:lnTo>
                    <a:lnTo>
                      <a:pt x="41" y="14"/>
                    </a:lnTo>
                    <a:lnTo>
                      <a:pt x="44" y="18"/>
                    </a:lnTo>
                    <a:lnTo>
                      <a:pt x="45" y="21"/>
                    </a:lnTo>
                    <a:lnTo>
                      <a:pt x="47" y="19"/>
                    </a:lnTo>
                    <a:lnTo>
                      <a:pt x="50" y="18"/>
                    </a:lnTo>
                    <a:lnTo>
                      <a:pt x="53" y="18"/>
                    </a:lnTo>
                    <a:lnTo>
                      <a:pt x="58" y="19"/>
                    </a:lnTo>
                    <a:lnTo>
                      <a:pt x="59" y="23"/>
                    </a:lnTo>
                    <a:lnTo>
                      <a:pt x="85" y="34"/>
                    </a:lnTo>
                    <a:lnTo>
                      <a:pt x="73" y="18"/>
                    </a:lnTo>
                    <a:lnTo>
                      <a:pt x="24" y="4"/>
                    </a:lnTo>
                    <a:lnTo>
                      <a:pt x="2" y="0"/>
                    </a:lnTo>
                    <a:lnTo>
                      <a:pt x="0" y="5"/>
                    </a:lnTo>
                    <a:lnTo>
                      <a:pt x="0" y="11"/>
                    </a:lnTo>
                    <a:lnTo>
                      <a:pt x="5" y="19"/>
                    </a:lnTo>
                    <a:lnTo>
                      <a:pt x="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7" name="Freeform 120"/>
              <p:cNvSpPr>
                <a:spLocks/>
              </p:cNvSpPr>
              <p:nvPr/>
            </p:nvSpPr>
            <p:spPr bwMode="auto">
              <a:xfrm>
                <a:off x="2218" y="2737"/>
                <a:ext cx="161" cy="247"/>
              </a:xfrm>
              <a:custGeom>
                <a:avLst/>
                <a:gdLst>
                  <a:gd name="T0" fmla="*/ 36 w 161"/>
                  <a:gd name="T1" fmla="*/ 21 h 247"/>
                  <a:gd name="T2" fmla="*/ 55 w 161"/>
                  <a:gd name="T3" fmla="*/ 8 h 247"/>
                  <a:gd name="T4" fmla="*/ 111 w 161"/>
                  <a:gd name="T5" fmla="*/ 31 h 247"/>
                  <a:gd name="T6" fmla="*/ 148 w 161"/>
                  <a:gd name="T7" fmla="*/ 56 h 247"/>
                  <a:gd name="T8" fmla="*/ 143 w 161"/>
                  <a:gd name="T9" fmla="*/ 86 h 247"/>
                  <a:gd name="T10" fmla="*/ 154 w 161"/>
                  <a:gd name="T11" fmla="*/ 108 h 247"/>
                  <a:gd name="T12" fmla="*/ 152 w 161"/>
                  <a:gd name="T13" fmla="*/ 125 h 247"/>
                  <a:gd name="T14" fmla="*/ 141 w 161"/>
                  <a:gd name="T15" fmla="*/ 132 h 247"/>
                  <a:gd name="T16" fmla="*/ 148 w 161"/>
                  <a:gd name="T17" fmla="*/ 148 h 247"/>
                  <a:gd name="T18" fmla="*/ 148 w 161"/>
                  <a:gd name="T19" fmla="*/ 166 h 247"/>
                  <a:gd name="T20" fmla="*/ 137 w 161"/>
                  <a:gd name="T21" fmla="*/ 177 h 247"/>
                  <a:gd name="T22" fmla="*/ 77 w 161"/>
                  <a:gd name="T23" fmla="*/ 174 h 247"/>
                  <a:gd name="T24" fmla="*/ 45 w 161"/>
                  <a:gd name="T25" fmla="*/ 174 h 247"/>
                  <a:gd name="T26" fmla="*/ 19 w 161"/>
                  <a:gd name="T27" fmla="*/ 168 h 247"/>
                  <a:gd name="T28" fmla="*/ 0 w 161"/>
                  <a:gd name="T29" fmla="*/ 158 h 247"/>
                  <a:gd name="T30" fmla="*/ 0 w 161"/>
                  <a:gd name="T31" fmla="*/ 183 h 247"/>
                  <a:gd name="T32" fmla="*/ 13 w 161"/>
                  <a:gd name="T33" fmla="*/ 175 h 247"/>
                  <a:gd name="T34" fmla="*/ 50 w 161"/>
                  <a:gd name="T35" fmla="*/ 179 h 247"/>
                  <a:gd name="T36" fmla="*/ 129 w 161"/>
                  <a:gd name="T37" fmla="*/ 186 h 247"/>
                  <a:gd name="T38" fmla="*/ 134 w 161"/>
                  <a:gd name="T39" fmla="*/ 201 h 247"/>
                  <a:gd name="T40" fmla="*/ 135 w 161"/>
                  <a:gd name="T41" fmla="*/ 223 h 247"/>
                  <a:gd name="T42" fmla="*/ 146 w 161"/>
                  <a:gd name="T43" fmla="*/ 230 h 247"/>
                  <a:gd name="T44" fmla="*/ 154 w 161"/>
                  <a:gd name="T45" fmla="*/ 247 h 247"/>
                  <a:gd name="T46" fmla="*/ 161 w 161"/>
                  <a:gd name="T47" fmla="*/ 214 h 247"/>
                  <a:gd name="T48" fmla="*/ 161 w 161"/>
                  <a:gd name="T49" fmla="*/ 190 h 247"/>
                  <a:gd name="T50" fmla="*/ 161 w 161"/>
                  <a:gd name="T51" fmla="*/ 109 h 247"/>
                  <a:gd name="T52" fmla="*/ 156 w 161"/>
                  <a:gd name="T53" fmla="*/ 76 h 247"/>
                  <a:gd name="T54" fmla="*/ 157 w 161"/>
                  <a:gd name="T55" fmla="*/ 50 h 247"/>
                  <a:gd name="T56" fmla="*/ 122 w 161"/>
                  <a:gd name="T57" fmla="*/ 28 h 247"/>
                  <a:gd name="T58" fmla="*/ 69 w 161"/>
                  <a:gd name="T59" fmla="*/ 0 h 247"/>
                  <a:gd name="T60" fmla="*/ 50 w 161"/>
                  <a:gd name="T61" fmla="*/ 0 h 247"/>
                  <a:gd name="T62" fmla="*/ 22 w 161"/>
                  <a:gd name="T63" fmla="*/ 20 h 247"/>
                  <a:gd name="T64" fmla="*/ 33 w 161"/>
                  <a:gd name="T65" fmla="*/ 35 h 247"/>
                  <a:gd name="T66" fmla="*/ 52 w 161"/>
                  <a:gd name="T67" fmla="*/ 52 h 247"/>
                  <a:gd name="T68" fmla="*/ 36 w 161"/>
                  <a:gd name="T69" fmla="*/ 21 h 247"/>
                  <a:gd name="T70" fmla="*/ 36 w 161"/>
                  <a:gd name="T71" fmla="*/ 21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1" h="247">
                    <a:moveTo>
                      <a:pt x="36" y="21"/>
                    </a:moveTo>
                    <a:lnTo>
                      <a:pt x="55" y="8"/>
                    </a:lnTo>
                    <a:lnTo>
                      <a:pt x="111" y="31"/>
                    </a:lnTo>
                    <a:lnTo>
                      <a:pt x="148" y="56"/>
                    </a:lnTo>
                    <a:lnTo>
                      <a:pt x="143" y="86"/>
                    </a:lnTo>
                    <a:lnTo>
                      <a:pt x="154" y="108"/>
                    </a:lnTo>
                    <a:lnTo>
                      <a:pt x="152" y="125"/>
                    </a:lnTo>
                    <a:lnTo>
                      <a:pt x="141" y="132"/>
                    </a:lnTo>
                    <a:lnTo>
                      <a:pt x="148" y="148"/>
                    </a:lnTo>
                    <a:lnTo>
                      <a:pt x="148" y="166"/>
                    </a:lnTo>
                    <a:lnTo>
                      <a:pt x="137" y="177"/>
                    </a:lnTo>
                    <a:lnTo>
                      <a:pt x="77" y="174"/>
                    </a:lnTo>
                    <a:lnTo>
                      <a:pt x="45" y="174"/>
                    </a:lnTo>
                    <a:lnTo>
                      <a:pt x="19" y="168"/>
                    </a:lnTo>
                    <a:lnTo>
                      <a:pt x="0" y="158"/>
                    </a:lnTo>
                    <a:lnTo>
                      <a:pt x="0" y="183"/>
                    </a:lnTo>
                    <a:lnTo>
                      <a:pt x="13" y="175"/>
                    </a:lnTo>
                    <a:lnTo>
                      <a:pt x="50" y="179"/>
                    </a:lnTo>
                    <a:lnTo>
                      <a:pt x="129" y="186"/>
                    </a:lnTo>
                    <a:lnTo>
                      <a:pt x="134" y="201"/>
                    </a:lnTo>
                    <a:lnTo>
                      <a:pt x="135" y="223"/>
                    </a:lnTo>
                    <a:lnTo>
                      <a:pt x="146" y="230"/>
                    </a:lnTo>
                    <a:lnTo>
                      <a:pt x="154" y="247"/>
                    </a:lnTo>
                    <a:lnTo>
                      <a:pt x="161" y="214"/>
                    </a:lnTo>
                    <a:lnTo>
                      <a:pt x="161" y="190"/>
                    </a:lnTo>
                    <a:lnTo>
                      <a:pt x="161" y="109"/>
                    </a:lnTo>
                    <a:lnTo>
                      <a:pt x="156" y="76"/>
                    </a:lnTo>
                    <a:lnTo>
                      <a:pt x="157" y="50"/>
                    </a:lnTo>
                    <a:lnTo>
                      <a:pt x="122" y="28"/>
                    </a:lnTo>
                    <a:lnTo>
                      <a:pt x="69" y="0"/>
                    </a:lnTo>
                    <a:lnTo>
                      <a:pt x="50" y="0"/>
                    </a:lnTo>
                    <a:lnTo>
                      <a:pt x="22" y="20"/>
                    </a:lnTo>
                    <a:lnTo>
                      <a:pt x="33" y="35"/>
                    </a:lnTo>
                    <a:lnTo>
                      <a:pt x="52" y="52"/>
                    </a:lnTo>
                    <a:lnTo>
                      <a:pt x="36"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8" name="Freeform 121"/>
              <p:cNvSpPr>
                <a:spLocks/>
              </p:cNvSpPr>
              <p:nvPr/>
            </p:nvSpPr>
            <p:spPr bwMode="auto">
              <a:xfrm>
                <a:off x="2251" y="2713"/>
                <a:ext cx="39" cy="34"/>
              </a:xfrm>
              <a:custGeom>
                <a:avLst/>
                <a:gdLst>
                  <a:gd name="T0" fmla="*/ 0 w 39"/>
                  <a:gd name="T1" fmla="*/ 34 h 34"/>
                  <a:gd name="T2" fmla="*/ 0 w 39"/>
                  <a:gd name="T3" fmla="*/ 15 h 34"/>
                  <a:gd name="T4" fmla="*/ 12 w 39"/>
                  <a:gd name="T5" fmla="*/ 0 h 34"/>
                  <a:gd name="T6" fmla="*/ 25 w 39"/>
                  <a:gd name="T7" fmla="*/ 0 h 34"/>
                  <a:gd name="T8" fmla="*/ 35 w 39"/>
                  <a:gd name="T9" fmla="*/ 5 h 34"/>
                  <a:gd name="T10" fmla="*/ 39 w 39"/>
                  <a:gd name="T11" fmla="*/ 26 h 34"/>
                  <a:gd name="T12" fmla="*/ 33 w 39"/>
                  <a:gd name="T13" fmla="*/ 26 h 34"/>
                  <a:gd name="T14" fmla="*/ 31 w 39"/>
                  <a:gd name="T15" fmla="*/ 11 h 34"/>
                  <a:gd name="T16" fmla="*/ 19 w 39"/>
                  <a:gd name="T17" fmla="*/ 6 h 34"/>
                  <a:gd name="T18" fmla="*/ 8 w 39"/>
                  <a:gd name="T19" fmla="*/ 14 h 34"/>
                  <a:gd name="T20" fmla="*/ 0 w 39"/>
                  <a:gd name="T21" fmla="*/ 34 h 34"/>
                  <a:gd name="T22" fmla="*/ 0 w 39"/>
                  <a:gd name="T23" fmla="*/ 34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 h="34">
                    <a:moveTo>
                      <a:pt x="0" y="34"/>
                    </a:moveTo>
                    <a:lnTo>
                      <a:pt x="0" y="15"/>
                    </a:lnTo>
                    <a:lnTo>
                      <a:pt x="12" y="0"/>
                    </a:lnTo>
                    <a:lnTo>
                      <a:pt x="25" y="0"/>
                    </a:lnTo>
                    <a:lnTo>
                      <a:pt x="35" y="5"/>
                    </a:lnTo>
                    <a:lnTo>
                      <a:pt x="39" y="26"/>
                    </a:lnTo>
                    <a:lnTo>
                      <a:pt x="33" y="26"/>
                    </a:lnTo>
                    <a:lnTo>
                      <a:pt x="31" y="11"/>
                    </a:lnTo>
                    <a:lnTo>
                      <a:pt x="19" y="6"/>
                    </a:lnTo>
                    <a:lnTo>
                      <a:pt x="8" y="14"/>
                    </a:lnTo>
                    <a:lnTo>
                      <a:pt x="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399" name="Freeform 122"/>
              <p:cNvSpPr>
                <a:spLocks/>
              </p:cNvSpPr>
              <p:nvPr/>
            </p:nvSpPr>
            <p:spPr bwMode="auto">
              <a:xfrm>
                <a:off x="1706" y="2763"/>
                <a:ext cx="614" cy="275"/>
              </a:xfrm>
              <a:custGeom>
                <a:avLst/>
                <a:gdLst>
                  <a:gd name="T0" fmla="*/ 142 w 614"/>
                  <a:gd name="T1" fmla="*/ 18 h 275"/>
                  <a:gd name="T2" fmla="*/ 0 w 614"/>
                  <a:gd name="T3" fmla="*/ 185 h 275"/>
                  <a:gd name="T4" fmla="*/ 16 w 614"/>
                  <a:gd name="T5" fmla="*/ 217 h 275"/>
                  <a:gd name="T6" fmla="*/ 96 w 614"/>
                  <a:gd name="T7" fmla="*/ 240 h 275"/>
                  <a:gd name="T8" fmla="*/ 306 w 614"/>
                  <a:gd name="T9" fmla="*/ 268 h 275"/>
                  <a:gd name="T10" fmla="*/ 360 w 614"/>
                  <a:gd name="T11" fmla="*/ 275 h 275"/>
                  <a:gd name="T12" fmla="*/ 518 w 614"/>
                  <a:gd name="T13" fmla="*/ 144 h 275"/>
                  <a:gd name="T14" fmla="*/ 512 w 614"/>
                  <a:gd name="T15" fmla="*/ 123 h 275"/>
                  <a:gd name="T16" fmla="*/ 519 w 614"/>
                  <a:gd name="T17" fmla="*/ 101 h 275"/>
                  <a:gd name="T18" fmla="*/ 557 w 614"/>
                  <a:gd name="T19" fmla="*/ 106 h 275"/>
                  <a:gd name="T20" fmla="*/ 610 w 614"/>
                  <a:gd name="T21" fmla="*/ 110 h 275"/>
                  <a:gd name="T22" fmla="*/ 538 w 614"/>
                  <a:gd name="T23" fmla="*/ 97 h 275"/>
                  <a:gd name="T24" fmla="*/ 512 w 614"/>
                  <a:gd name="T25" fmla="*/ 86 h 275"/>
                  <a:gd name="T26" fmla="*/ 512 w 614"/>
                  <a:gd name="T27" fmla="*/ 64 h 275"/>
                  <a:gd name="T28" fmla="*/ 525 w 614"/>
                  <a:gd name="T29" fmla="*/ 56 h 275"/>
                  <a:gd name="T30" fmla="*/ 579 w 614"/>
                  <a:gd name="T31" fmla="*/ 62 h 275"/>
                  <a:gd name="T32" fmla="*/ 614 w 614"/>
                  <a:gd name="T33" fmla="*/ 62 h 275"/>
                  <a:gd name="T34" fmla="*/ 570 w 614"/>
                  <a:gd name="T35" fmla="*/ 30 h 275"/>
                  <a:gd name="T36" fmla="*/ 535 w 614"/>
                  <a:gd name="T37" fmla="*/ 2 h 275"/>
                  <a:gd name="T38" fmla="*/ 407 w 614"/>
                  <a:gd name="T39" fmla="*/ 0 h 275"/>
                  <a:gd name="T40" fmla="*/ 233 w 614"/>
                  <a:gd name="T41" fmla="*/ 0 h 275"/>
                  <a:gd name="T42" fmla="*/ 142 w 614"/>
                  <a:gd name="T43" fmla="*/ 18 h 275"/>
                  <a:gd name="T44" fmla="*/ 142 w 614"/>
                  <a:gd name="T45" fmla="*/ 18 h 27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14" h="275">
                    <a:moveTo>
                      <a:pt x="142" y="18"/>
                    </a:moveTo>
                    <a:lnTo>
                      <a:pt x="0" y="185"/>
                    </a:lnTo>
                    <a:lnTo>
                      <a:pt x="16" y="217"/>
                    </a:lnTo>
                    <a:lnTo>
                      <a:pt x="96" y="240"/>
                    </a:lnTo>
                    <a:lnTo>
                      <a:pt x="306" y="268"/>
                    </a:lnTo>
                    <a:lnTo>
                      <a:pt x="360" y="275"/>
                    </a:lnTo>
                    <a:lnTo>
                      <a:pt x="518" y="144"/>
                    </a:lnTo>
                    <a:lnTo>
                      <a:pt x="512" y="123"/>
                    </a:lnTo>
                    <a:lnTo>
                      <a:pt x="519" y="101"/>
                    </a:lnTo>
                    <a:lnTo>
                      <a:pt x="557" y="106"/>
                    </a:lnTo>
                    <a:lnTo>
                      <a:pt x="610" y="110"/>
                    </a:lnTo>
                    <a:lnTo>
                      <a:pt x="538" y="97"/>
                    </a:lnTo>
                    <a:lnTo>
                      <a:pt x="512" y="86"/>
                    </a:lnTo>
                    <a:lnTo>
                      <a:pt x="512" y="64"/>
                    </a:lnTo>
                    <a:lnTo>
                      <a:pt x="525" y="56"/>
                    </a:lnTo>
                    <a:lnTo>
                      <a:pt x="579" y="62"/>
                    </a:lnTo>
                    <a:lnTo>
                      <a:pt x="614" y="62"/>
                    </a:lnTo>
                    <a:lnTo>
                      <a:pt x="570" y="30"/>
                    </a:lnTo>
                    <a:lnTo>
                      <a:pt x="535" y="2"/>
                    </a:lnTo>
                    <a:lnTo>
                      <a:pt x="407" y="0"/>
                    </a:lnTo>
                    <a:lnTo>
                      <a:pt x="233" y="0"/>
                    </a:lnTo>
                    <a:lnTo>
                      <a:pt x="142"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0" name="Freeform 123"/>
              <p:cNvSpPr>
                <a:spLocks/>
              </p:cNvSpPr>
              <p:nvPr/>
            </p:nvSpPr>
            <p:spPr bwMode="auto">
              <a:xfrm>
                <a:off x="2212" y="2911"/>
                <a:ext cx="141" cy="117"/>
              </a:xfrm>
              <a:custGeom>
                <a:avLst/>
                <a:gdLst>
                  <a:gd name="T0" fmla="*/ 0 w 141"/>
                  <a:gd name="T1" fmla="*/ 1 h 117"/>
                  <a:gd name="T2" fmla="*/ 2 w 141"/>
                  <a:gd name="T3" fmla="*/ 35 h 117"/>
                  <a:gd name="T4" fmla="*/ 16 w 141"/>
                  <a:gd name="T5" fmla="*/ 48 h 117"/>
                  <a:gd name="T6" fmla="*/ 38 w 141"/>
                  <a:gd name="T7" fmla="*/ 53 h 117"/>
                  <a:gd name="T8" fmla="*/ 51 w 141"/>
                  <a:gd name="T9" fmla="*/ 73 h 117"/>
                  <a:gd name="T10" fmla="*/ 67 w 141"/>
                  <a:gd name="T11" fmla="*/ 94 h 117"/>
                  <a:gd name="T12" fmla="*/ 95 w 141"/>
                  <a:gd name="T13" fmla="*/ 117 h 117"/>
                  <a:gd name="T14" fmla="*/ 119 w 141"/>
                  <a:gd name="T15" fmla="*/ 113 h 117"/>
                  <a:gd name="T16" fmla="*/ 141 w 141"/>
                  <a:gd name="T17" fmla="*/ 87 h 117"/>
                  <a:gd name="T18" fmla="*/ 136 w 141"/>
                  <a:gd name="T19" fmla="*/ 66 h 117"/>
                  <a:gd name="T20" fmla="*/ 119 w 141"/>
                  <a:gd name="T21" fmla="*/ 65 h 117"/>
                  <a:gd name="T22" fmla="*/ 109 w 141"/>
                  <a:gd name="T23" fmla="*/ 42 h 117"/>
                  <a:gd name="T24" fmla="*/ 88 w 141"/>
                  <a:gd name="T25" fmla="*/ 47 h 117"/>
                  <a:gd name="T26" fmla="*/ 69 w 141"/>
                  <a:gd name="T27" fmla="*/ 47 h 117"/>
                  <a:gd name="T28" fmla="*/ 43 w 141"/>
                  <a:gd name="T29" fmla="*/ 36 h 117"/>
                  <a:gd name="T30" fmla="*/ 17 w 141"/>
                  <a:gd name="T31" fmla="*/ 35 h 117"/>
                  <a:gd name="T32" fmla="*/ 8 w 141"/>
                  <a:gd name="T33" fmla="*/ 17 h 117"/>
                  <a:gd name="T34" fmla="*/ 8 w 141"/>
                  <a:gd name="T35" fmla="*/ 0 h 117"/>
                  <a:gd name="T36" fmla="*/ 0 w 141"/>
                  <a:gd name="T37" fmla="*/ 1 h 117"/>
                  <a:gd name="T38" fmla="*/ 0 w 141"/>
                  <a:gd name="T39" fmla="*/ 1 h 1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1" h="117">
                    <a:moveTo>
                      <a:pt x="0" y="1"/>
                    </a:moveTo>
                    <a:lnTo>
                      <a:pt x="2" y="35"/>
                    </a:lnTo>
                    <a:lnTo>
                      <a:pt x="16" y="48"/>
                    </a:lnTo>
                    <a:lnTo>
                      <a:pt x="38" y="53"/>
                    </a:lnTo>
                    <a:lnTo>
                      <a:pt x="51" y="73"/>
                    </a:lnTo>
                    <a:lnTo>
                      <a:pt x="67" y="94"/>
                    </a:lnTo>
                    <a:lnTo>
                      <a:pt x="95" y="117"/>
                    </a:lnTo>
                    <a:lnTo>
                      <a:pt x="119" y="113"/>
                    </a:lnTo>
                    <a:lnTo>
                      <a:pt x="141" y="87"/>
                    </a:lnTo>
                    <a:lnTo>
                      <a:pt x="136" y="66"/>
                    </a:lnTo>
                    <a:lnTo>
                      <a:pt x="119" y="65"/>
                    </a:lnTo>
                    <a:lnTo>
                      <a:pt x="109" y="42"/>
                    </a:lnTo>
                    <a:lnTo>
                      <a:pt x="88" y="47"/>
                    </a:lnTo>
                    <a:lnTo>
                      <a:pt x="69" y="47"/>
                    </a:lnTo>
                    <a:lnTo>
                      <a:pt x="43" y="36"/>
                    </a:lnTo>
                    <a:lnTo>
                      <a:pt x="17" y="35"/>
                    </a:lnTo>
                    <a:lnTo>
                      <a:pt x="8" y="17"/>
                    </a:lnTo>
                    <a:lnTo>
                      <a:pt x="8" y="0"/>
                    </a:ln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1" name="Freeform 124"/>
              <p:cNvSpPr>
                <a:spLocks/>
              </p:cNvSpPr>
              <p:nvPr/>
            </p:nvSpPr>
            <p:spPr bwMode="auto">
              <a:xfrm>
                <a:off x="2334" y="2954"/>
                <a:ext cx="38" cy="54"/>
              </a:xfrm>
              <a:custGeom>
                <a:avLst/>
                <a:gdLst>
                  <a:gd name="T0" fmla="*/ 26 w 38"/>
                  <a:gd name="T1" fmla="*/ 4 h 54"/>
                  <a:gd name="T2" fmla="*/ 0 w 38"/>
                  <a:gd name="T3" fmla="*/ 54 h 54"/>
                  <a:gd name="T4" fmla="*/ 19 w 38"/>
                  <a:gd name="T5" fmla="*/ 47 h 54"/>
                  <a:gd name="T6" fmla="*/ 35 w 38"/>
                  <a:gd name="T7" fmla="*/ 27 h 54"/>
                  <a:gd name="T8" fmla="*/ 38 w 38"/>
                  <a:gd name="T9" fmla="*/ 0 h 54"/>
                  <a:gd name="T10" fmla="*/ 26 w 38"/>
                  <a:gd name="T11" fmla="*/ 4 h 54"/>
                  <a:gd name="T12" fmla="*/ 26 w 38"/>
                  <a:gd name="T13" fmla="*/ 4 h 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54">
                    <a:moveTo>
                      <a:pt x="26" y="4"/>
                    </a:moveTo>
                    <a:lnTo>
                      <a:pt x="0" y="54"/>
                    </a:lnTo>
                    <a:lnTo>
                      <a:pt x="19" y="47"/>
                    </a:lnTo>
                    <a:lnTo>
                      <a:pt x="35" y="27"/>
                    </a:lnTo>
                    <a:lnTo>
                      <a:pt x="38" y="0"/>
                    </a:lnTo>
                    <a:lnTo>
                      <a:pt x="2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2" name="Freeform 125"/>
              <p:cNvSpPr>
                <a:spLocks/>
              </p:cNvSpPr>
              <p:nvPr/>
            </p:nvSpPr>
            <p:spPr bwMode="auto">
              <a:xfrm>
                <a:off x="2316" y="2927"/>
                <a:ext cx="149" cy="250"/>
              </a:xfrm>
              <a:custGeom>
                <a:avLst/>
                <a:gdLst>
                  <a:gd name="T0" fmla="*/ 0 w 149"/>
                  <a:gd name="T1" fmla="*/ 100 h 250"/>
                  <a:gd name="T2" fmla="*/ 27 w 149"/>
                  <a:gd name="T3" fmla="*/ 111 h 250"/>
                  <a:gd name="T4" fmla="*/ 74 w 149"/>
                  <a:gd name="T5" fmla="*/ 75 h 250"/>
                  <a:gd name="T6" fmla="*/ 91 w 149"/>
                  <a:gd name="T7" fmla="*/ 72 h 250"/>
                  <a:gd name="T8" fmla="*/ 96 w 149"/>
                  <a:gd name="T9" fmla="*/ 54 h 250"/>
                  <a:gd name="T10" fmla="*/ 93 w 149"/>
                  <a:gd name="T11" fmla="*/ 40 h 250"/>
                  <a:gd name="T12" fmla="*/ 85 w 149"/>
                  <a:gd name="T13" fmla="*/ 28 h 250"/>
                  <a:gd name="T14" fmla="*/ 85 w 149"/>
                  <a:gd name="T15" fmla="*/ 0 h 250"/>
                  <a:gd name="T16" fmla="*/ 107 w 149"/>
                  <a:gd name="T17" fmla="*/ 15 h 250"/>
                  <a:gd name="T18" fmla="*/ 135 w 149"/>
                  <a:gd name="T19" fmla="*/ 32 h 250"/>
                  <a:gd name="T20" fmla="*/ 149 w 149"/>
                  <a:gd name="T21" fmla="*/ 88 h 250"/>
                  <a:gd name="T22" fmla="*/ 133 w 149"/>
                  <a:gd name="T23" fmla="*/ 53 h 250"/>
                  <a:gd name="T24" fmla="*/ 102 w 149"/>
                  <a:gd name="T25" fmla="*/ 26 h 250"/>
                  <a:gd name="T26" fmla="*/ 107 w 149"/>
                  <a:gd name="T27" fmla="*/ 66 h 250"/>
                  <a:gd name="T28" fmla="*/ 96 w 149"/>
                  <a:gd name="T29" fmla="*/ 85 h 250"/>
                  <a:gd name="T30" fmla="*/ 67 w 149"/>
                  <a:gd name="T31" fmla="*/ 88 h 250"/>
                  <a:gd name="T32" fmla="*/ 79 w 149"/>
                  <a:gd name="T33" fmla="*/ 104 h 250"/>
                  <a:gd name="T34" fmla="*/ 106 w 149"/>
                  <a:gd name="T35" fmla="*/ 110 h 250"/>
                  <a:gd name="T36" fmla="*/ 129 w 149"/>
                  <a:gd name="T37" fmla="*/ 133 h 250"/>
                  <a:gd name="T38" fmla="*/ 143 w 149"/>
                  <a:gd name="T39" fmla="*/ 98 h 250"/>
                  <a:gd name="T40" fmla="*/ 145 w 149"/>
                  <a:gd name="T41" fmla="*/ 137 h 250"/>
                  <a:gd name="T42" fmla="*/ 132 w 149"/>
                  <a:gd name="T43" fmla="*/ 217 h 250"/>
                  <a:gd name="T44" fmla="*/ 113 w 149"/>
                  <a:gd name="T45" fmla="*/ 250 h 250"/>
                  <a:gd name="T46" fmla="*/ 85 w 149"/>
                  <a:gd name="T47" fmla="*/ 217 h 250"/>
                  <a:gd name="T48" fmla="*/ 65 w 149"/>
                  <a:gd name="T49" fmla="*/ 167 h 250"/>
                  <a:gd name="T50" fmla="*/ 35 w 149"/>
                  <a:gd name="T51" fmla="*/ 123 h 250"/>
                  <a:gd name="T52" fmla="*/ 0 w 149"/>
                  <a:gd name="T53" fmla="*/ 100 h 250"/>
                  <a:gd name="T54" fmla="*/ 0 w 149"/>
                  <a:gd name="T55" fmla="*/ 100 h 2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49" h="250">
                    <a:moveTo>
                      <a:pt x="0" y="100"/>
                    </a:moveTo>
                    <a:lnTo>
                      <a:pt x="27" y="111"/>
                    </a:lnTo>
                    <a:lnTo>
                      <a:pt x="74" y="75"/>
                    </a:lnTo>
                    <a:lnTo>
                      <a:pt x="91" y="72"/>
                    </a:lnTo>
                    <a:lnTo>
                      <a:pt x="96" y="54"/>
                    </a:lnTo>
                    <a:lnTo>
                      <a:pt x="93" y="40"/>
                    </a:lnTo>
                    <a:lnTo>
                      <a:pt x="85" y="28"/>
                    </a:lnTo>
                    <a:lnTo>
                      <a:pt x="85" y="0"/>
                    </a:lnTo>
                    <a:lnTo>
                      <a:pt x="107" y="15"/>
                    </a:lnTo>
                    <a:lnTo>
                      <a:pt x="135" y="32"/>
                    </a:lnTo>
                    <a:lnTo>
                      <a:pt x="149" y="88"/>
                    </a:lnTo>
                    <a:lnTo>
                      <a:pt x="133" y="53"/>
                    </a:lnTo>
                    <a:lnTo>
                      <a:pt x="102" y="26"/>
                    </a:lnTo>
                    <a:lnTo>
                      <a:pt x="107" y="66"/>
                    </a:lnTo>
                    <a:lnTo>
                      <a:pt x="96" y="85"/>
                    </a:lnTo>
                    <a:lnTo>
                      <a:pt x="67" y="88"/>
                    </a:lnTo>
                    <a:lnTo>
                      <a:pt x="79" y="104"/>
                    </a:lnTo>
                    <a:lnTo>
                      <a:pt x="106" y="110"/>
                    </a:lnTo>
                    <a:lnTo>
                      <a:pt x="129" y="133"/>
                    </a:lnTo>
                    <a:lnTo>
                      <a:pt x="143" y="98"/>
                    </a:lnTo>
                    <a:lnTo>
                      <a:pt x="145" y="137"/>
                    </a:lnTo>
                    <a:lnTo>
                      <a:pt x="132" y="217"/>
                    </a:lnTo>
                    <a:lnTo>
                      <a:pt x="113" y="250"/>
                    </a:lnTo>
                    <a:lnTo>
                      <a:pt x="85" y="217"/>
                    </a:lnTo>
                    <a:lnTo>
                      <a:pt x="65" y="167"/>
                    </a:lnTo>
                    <a:lnTo>
                      <a:pt x="35" y="123"/>
                    </a:lnTo>
                    <a:lnTo>
                      <a:pt x="0" y="1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3" name="Freeform 126"/>
              <p:cNvSpPr>
                <a:spLocks/>
              </p:cNvSpPr>
              <p:nvPr/>
            </p:nvSpPr>
            <p:spPr bwMode="auto">
              <a:xfrm>
                <a:off x="2004" y="2195"/>
                <a:ext cx="157" cy="545"/>
              </a:xfrm>
              <a:custGeom>
                <a:avLst/>
                <a:gdLst>
                  <a:gd name="T0" fmla="*/ 75 w 157"/>
                  <a:gd name="T1" fmla="*/ 94 h 545"/>
                  <a:gd name="T2" fmla="*/ 20 w 157"/>
                  <a:gd name="T3" fmla="*/ 180 h 545"/>
                  <a:gd name="T4" fmla="*/ 8 w 157"/>
                  <a:gd name="T5" fmla="*/ 212 h 545"/>
                  <a:gd name="T6" fmla="*/ 30 w 157"/>
                  <a:gd name="T7" fmla="*/ 212 h 545"/>
                  <a:gd name="T8" fmla="*/ 36 w 157"/>
                  <a:gd name="T9" fmla="*/ 237 h 545"/>
                  <a:gd name="T10" fmla="*/ 69 w 157"/>
                  <a:gd name="T11" fmla="*/ 277 h 545"/>
                  <a:gd name="T12" fmla="*/ 58 w 157"/>
                  <a:gd name="T13" fmla="*/ 327 h 545"/>
                  <a:gd name="T14" fmla="*/ 100 w 157"/>
                  <a:gd name="T15" fmla="*/ 429 h 545"/>
                  <a:gd name="T16" fmla="*/ 116 w 157"/>
                  <a:gd name="T17" fmla="*/ 515 h 545"/>
                  <a:gd name="T18" fmla="*/ 100 w 157"/>
                  <a:gd name="T19" fmla="*/ 545 h 545"/>
                  <a:gd name="T20" fmla="*/ 98 w 157"/>
                  <a:gd name="T21" fmla="*/ 515 h 545"/>
                  <a:gd name="T22" fmla="*/ 93 w 157"/>
                  <a:gd name="T23" fmla="*/ 471 h 545"/>
                  <a:gd name="T24" fmla="*/ 85 w 157"/>
                  <a:gd name="T25" fmla="*/ 414 h 545"/>
                  <a:gd name="T26" fmla="*/ 47 w 157"/>
                  <a:gd name="T27" fmla="*/ 347 h 545"/>
                  <a:gd name="T28" fmla="*/ 29 w 157"/>
                  <a:gd name="T29" fmla="*/ 473 h 545"/>
                  <a:gd name="T30" fmla="*/ 30 w 157"/>
                  <a:gd name="T31" fmla="*/ 276 h 545"/>
                  <a:gd name="T32" fmla="*/ 1 w 157"/>
                  <a:gd name="T33" fmla="*/ 294 h 545"/>
                  <a:gd name="T34" fmla="*/ 0 w 157"/>
                  <a:gd name="T35" fmla="*/ 200 h 545"/>
                  <a:gd name="T36" fmla="*/ 40 w 157"/>
                  <a:gd name="T37" fmla="*/ 105 h 545"/>
                  <a:gd name="T38" fmla="*/ 74 w 157"/>
                  <a:gd name="T39" fmla="*/ 81 h 545"/>
                  <a:gd name="T40" fmla="*/ 113 w 157"/>
                  <a:gd name="T41" fmla="*/ 35 h 545"/>
                  <a:gd name="T42" fmla="*/ 157 w 157"/>
                  <a:gd name="T43" fmla="*/ 0 h 545"/>
                  <a:gd name="T44" fmla="*/ 115 w 157"/>
                  <a:gd name="T45" fmla="*/ 55 h 545"/>
                  <a:gd name="T46" fmla="*/ 75 w 157"/>
                  <a:gd name="T47" fmla="*/ 94 h 545"/>
                  <a:gd name="T48" fmla="*/ 75 w 157"/>
                  <a:gd name="T49" fmla="*/ 94 h 5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7" h="545">
                    <a:moveTo>
                      <a:pt x="75" y="94"/>
                    </a:moveTo>
                    <a:lnTo>
                      <a:pt x="20" y="180"/>
                    </a:lnTo>
                    <a:lnTo>
                      <a:pt x="8" y="212"/>
                    </a:lnTo>
                    <a:lnTo>
                      <a:pt x="30" y="212"/>
                    </a:lnTo>
                    <a:lnTo>
                      <a:pt x="36" y="237"/>
                    </a:lnTo>
                    <a:lnTo>
                      <a:pt x="69" y="277"/>
                    </a:lnTo>
                    <a:lnTo>
                      <a:pt x="58" y="327"/>
                    </a:lnTo>
                    <a:lnTo>
                      <a:pt x="100" y="429"/>
                    </a:lnTo>
                    <a:lnTo>
                      <a:pt x="116" y="515"/>
                    </a:lnTo>
                    <a:lnTo>
                      <a:pt x="100" y="545"/>
                    </a:lnTo>
                    <a:lnTo>
                      <a:pt x="98" y="515"/>
                    </a:lnTo>
                    <a:lnTo>
                      <a:pt x="93" y="471"/>
                    </a:lnTo>
                    <a:lnTo>
                      <a:pt x="85" y="414"/>
                    </a:lnTo>
                    <a:lnTo>
                      <a:pt x="47" y="347"/>
                    </a:lnTo>
                    <a:lnTo>
                      <a:pt x="29" y="473"/>
                    </a:lnTo>
                    <a:lnTo>
                      <a:pt x="30" y="276"/>
                    </a:lnTo>
                    <a:lnTo>
                      <a:pt x="1" y="294"/>
                    </a:lnTo>
                    <a:lnTo>
                      <a:pt x="0" y="200"/>
                    </a:lnTo>
                    <a:lnTo>
                      <a:pt x="40" y="105"/>
                    </a:lnTo>
                    <a:lnTo>
                      <a:pt x="74" y="81"/>
                    </a:lnTo>
                    <a:lnTo>
                      <a:pt x="113" y="35"/>
                    </a:lnTo>
                    <a:lnTo>
                      <a:pt x="157" y="0"/>
                    </a:lnTo>
                    <a:lnTo>
                      <a:pt x="115" y="55"/>
                    </a:lnTo>
                    <a:lnTo>
                      <a:pt x="75"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4" name="Freeform 127"/>
              <p:cNvSpPr>
                <a:spLocks/>
              </p:cNvSpPr>
              <p:nvPr/>
            </p:nvSpPr>
            <p:spPr bwMode="auto">
              <a:xfrm>
                <a:off x="2144" y="2414"/>
                <a:ext cx="23" cy="269"/>
              </a:xfrm>
              <a:custGeom>
                <a:avLst/>
                <a:gdLst>
                  <a:gd name="T0" fmla="*/ 0 w 23"/>
                  <a:gd name="T1" fmla="*/ 97 h 269"/>
                  <a:gd name="T2" fmla="*/ 1 w 23"/>
                  <a:gd name="T3" fmla="*/ 269 h 269"/>
                  <a:gd name="T4" fmla="*/ 23 w 23"/>
                  <a:gd name="T5" fmla="*/ 54 h 269"/>
                  <a:gd name="T6" fmla="*/ 11 w 23"/>
                  <a:gd name="T7" fmla="*/ 0 h 269"/>
                  <a:gd name="T8" fmla="*/ 0 w 23"/>
                  <a:gd name="T9" fmla="*/ 97 h 269"/>
                  <a:gd name="T10" fmla="*/ 0 w 23"/>
                  <a:gd name="T11" fmla="*/ 97 h 26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 h="269">
                    <a:moveTo>
                      <a:pt x="0" y="97"/>
                    </a:moveTo>
                    <a:lnTo>
                      <a:pt x="1" y="269"/>
                    </a:lnTo>
                    <a:lnTo>
                      <a:pt x="23" y="54"/>
                    </a:lnTo>
                    <a:lnTo>
                      <a:pt x="11" y="0"/>
                    </a:lnTo>
                    <a:lnTo>
                      <a:pt x="0" y="9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5" name="Freeform 128"/>
              <p:cNvSpPr>
                <a:spLocks/>
              </p:cNvSpPr>
              <p:nvPr/>
            </p:nvSpPr>
            <p:spPr bwMode="auto">
              <a:xfrm>
                <a:off x="2148" y="2154"/>
                <a:ext cx="301" cy="604"/>
              </a:xfrm>
              <a:custGeom>
                <a:avLst/>
                <a:gdLst>
                  <a:gd name="T0" fmla="*/ 11 w 301"/>
                  <a:gd name="T1" fmla="*/ 504 h 604"/>
                  <a:gd name="T2" fmla="*/ 57 w 301"/>
                  <a:gd name="T3" fmla="*/ 357 h 604"/>
                  <a:gd name="T4" fmla="*/ 102 w 301"/>
                  <a:gd name="T5" fmla="*/ 307 h 604"/>
                  <a:gd name="T6" fmla="*/ 131 w 301"/>
                  <a:gd name="T7" fmla="*/ 248 h 604"/>
                  <a:gd name="T8" fmla="*/ 176 w 301"/>
                  <a:gd name="T9" fmla="*/ 227 h 604"/>
                  <a:gd name="T10" fmla="*/ 176 w 301"/>
                  <a:gd name="T11" fmla="*/ 202 h 604"/>
                  <a:gd name="T12" fmla="*/ 270 w 301"/>
                  <a:gd name="T13" fmla="*/ 203 h 604"/>
                  <a:gd name="T14" fmla="*/ 293 w 301"/>
                  <a:gd name="T15" fmla="*/ 82 h 604"/>
                  <a:gd name="T16" fmla="*/ 291 w 301"/>
                  <a:gd name="T17" fmla="*/ 61 h 604"/>
                  <a:gd name="T18" fmla="*/ 282 w 301"/>
                  <a:gd name="T19" fmla="*/ 11 h 604"/>
                  <a:gd name="T20" fmla="*/ 296 w 301"/>
                  <a:gd name="T21" fmla="*/ 0 h 604"/>
                  <a:gd name="T22" fmla="*/ 301 w 301"/>
                  <a:gd name="T23" fmla="*/ 90 h 604"/>
                  <a:gd name="T24" fmla="*/ 289 w 301"/>
                  <a:gd name="T25" fmla="*/ 193 h 604"/>
                  <a:gd name="T26" fmla="*/ 284 w 301"/>
                  <a:gd name="T27" fmla="*/ 262 h 604"/>
                  <a:gd name="T28" fmla="*/ 233 w 301"/>
                  <a:gd name="T29" fmla="*/ 343 h 604"/>
                  <a:gd name="T30" fmla="*/ 238 w 301"/>
                  <a:gd name="T31" fmla="*/ 300 h 604"/>
                  <a:gd name="T32" fmla="*/ 244 w 301"/>
                  <a:gd name="T33" fmla="*/ 235 h 604"/>
                  <a:gd name="T34" fmla="*/ 196 w 301"/>
                  <a:gd name="T35" fmla="*/ 217 h 604"/>
                  <a:gd name="T36" fmla="*/ 178 w 301"/>
                  <a:gd name="T37" fmla="*/ 238 h 604"/>
                  <a:gd name="T38" fmla="*/ 137 w 301"/>
                  <a:gd name="T39" fmla="*/ 262 h 604"/>
                  <a:gd name="T40" fmla="*/ 77 w 301"/>
                  <a:gd name="T41" fmla="*/ 394 h 604"/>
                  <a:gd name="T42" fmla="*/ 27 w 301"/>
                  <a:gd name="T43" fmla="*/ 505 h 604"/>
                  <a:gd name="T44" fmla="*/ 105 w 301"/>
                  <a:gd name="T45" fmla="*/ 417 h 604"/>
                  <a:gd name="T46" fmla="*/ 0 w 301"/>
                  <a:gd name="T47" fmla="*/ 604 h 604"/>
                  <a:gd name="T48" fmla="*/ 4 w 301"/>
                  <a:gd name="T49" fmla="*/ 521 h 604"/>
                  <a:gd name="T50" fmla="*/ 11 w 301"/>
                  <a:gd name="T51" fmla="*/ 504 h 604"/>
                  <a:gd name="T52" fmla="*/ 11 w 301"/>
                  <a:gd name="T53" fmla="*/ 504 h 60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1" h="604">
                    <a:moveTo>
                      <a:pt x="11" y="504"/>
                    </a:moveTo>
                    <a:lnTo>
                      <a:pt x="57" y="357"/>
                    </a:lnTo>
                    <a:lnTo>
                      <a:pt x="102" y="307"/>
                    </a:lnTo>
                    <a:lnTo>
                      <a:pt x="131" y="248"/>
                    </a:lnTo>
                    <a:lnTo>
                      <a:pt x="176" y="227"/>
                    </a:lnTo>
                    <a:lnTo>
                      <a:pt x="176" y="202"/>
                    </a:lnTo>
                    <a:lnTo>
                      <a:pt x="270" y="203"/>
                    </a:lnTo>
                    <a:lnTo>
                      <a:pt x="293" y="82"/>
                    </a:lnTo>
                    <a:lnTo>
                      <a:pt x="291" y="61"/>
                    </a:lnTo>
                    <a:lnTo>
                      <a:pt x="282" y="11"/>
                    </a:lnTo>
                    <a:lnTo>
                      <a:pt x="296" y="0"/>
                    </a:lnTo>
                    <a:lnTo>
                      <a:pt x="301" y="90"/>
                    </a:lnTo>
                    <a:lnTo>
                      <a:pt x="289" y="193"/>
                    </a:lnTo>
                    <a:lnTo>
                      <a:pt x="284" y="262"/>
                    </a:lnTo>
                    <a:lnTo>
                      <a:pt x="233" y="343"/>
                    </a:lnTo>
                    <a:lnTo>
                      <a:pt x="238" y="300"/>
                    </a:lnTo>
                    <a:lnTo>
                      <a:pt x="244" y="235"/>
                    </a:lnTo>
                    <a:lnTo>
                      <a:pt x="196" y="217"/>
                    </a:lnTo>
                    <a:lnTo>
                      <a:pt x="178" y="238"/>
                    </a:lnTo>
                    <a:lnTo>
                      <a:pt x="137" y="262"/>
                    </a:lnTo>
                    <a:lnTo>
                      <a:pt x="77" y="394"/>
                    </a:lnTo>
                    <a:lnTo>
                      <a:pt x="27" y="505"/>
                    </a:lnTo>
                    <a:lnTo>
                      <a:pt x="105" y="417"/>
                    </a:lnTo>
                    <a:lnTo>
                      <a:pt x="0" y="604"/>
                    </a:lnTo>
                    <a:lnTo>
                      <a:pt x="4" y="521"/>
                    </a:lnTo>
                    <a:lnTo>
                      <a:pt x="11" y="5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6" name="Freeform 129"/>
              <p:cNvSpPr>
                <a:spLocks/>
              </p:cNvSpPr>
              <p:nvPr/>
            </p:nvSpPr>
            <p:spPr bwMode="auto">
              <a:xfrm>
                <a:off x="2444" y="2228"/>
                <a:ext cx="261" cy="128"/>
              </a:xfrm>
              <a:custGeom>
                <a:avLst/>
                <a:gdLst>
                  <a:gd name="T0" fmla="*/ 5 w 261"/>
                  <a:gd name="T1" fmla="*/ 22 h 128"/>
                  <a:gd name="T2" fmla="*/ 177 w 261"/>
                  <a:gd name="T3" fmla="*/ 68 h 128"/>
                  <a:gd name="T4" fmla="*/ 227 w 261"/>
                  <a:gd name="T5" fmla="*/ 78 h 128"/>
                  <a:gd name="T6" fmla="*/ 261 w 261"/>
                  <a:gd name="T7" fmla="*/ 128 h 128"/>
                  <a:gd name="T8" fmla="*/ 252 w 261"/>
                  <a:gd name="T9" fmla="*/ 78 h 128"/>
                  <a:gd name="T10" fmla="*/ 230 w 261"/>
                  <a:gd name="T11" fmla="*/ 69 h 128"/>
                  <a:gd name="T12" fmla="*/ 132 w 261"/>
                  <a:gd name="T13" fmla="*/ 46 h 128"/>
                  <a:gd name="T14" fmla="*/ 0 w 261"/>
                  <a:gd name="T15" fmla="*/ 0 h 128"/>
                  <a:gd name="T16" fmla="*/ 5 w 261"/>
                  <a:gd name="T17" fmla="*/ 22 h 128"/>
                  <a:gd name="T18" fmla="*/ 5 w 261"/>
                  <a:gd name="T19" fmla="*/ 22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1" h="128">
                    <a:moveTo>
                      <a:pt x="5" y="22"/>
                    </a:moveTo>
                    <a:lnTo>
                      <a:pt x="177" y="68"/>
                    </a:lnTo>
                    <a:lnTo>
                      <a:pt x="227" y="78"/>
                    </a:lnTo>
                    <a:lnTo>
                      <a:pt x="261" y="128"/>
                    </a:lnTo>
                    <a:lnTo>
                      <a:pt x="252" y="78"/>
                    </a:lnTo>
                    <a:lnTo>
                      <a:pt x="230" y="69"/>
                    </a:lnTo>
                    <a:lnTo>
                      <a:pt x="132" y="46"/>
                    </a:lnTo>
                    <a:lnTo>
                      <a:pt x="0" y="0"/>
                    </a:lnTo>
                    <a:lnTo>
                      <a:pt x="5"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7" name="Freeform 130"/>
              <p:cNvSpPr>
                <a:spLocks/>
              </p:cNvSpPr>
              <p:nvPr/>
            </p:nvSpPr>
            <p:spPr bwMode="auto">
              <a:xfrm>
                <a:off x="1807" y="2284"/>
                <a:ext cx="268" cy="475"/>
              </a:xfrm>
              <a:custGeom>
                <a:avLst/>
                <a:gdLst>
                  <a:gd name="T0" fmla="*/ 240 w 268"/>
                  <a:gd name="T1" fmla="*/ 21 h 475"/>
                  <a:gd name="T2" fmla="*/ 180 w 268"/>
                  <a:gd name="T3" fmla="*/ 37 h 475"/>
                  <a:gd name="T4" fmla="*/ 125 w 268"/>
                  <a:gd name="T5" fmla="*/ 56 h 475"/>
                  <a:gd name="T6" fmla="*/ 73 w 268"/>
                  <a:gd name="T7" fmla="*/ 85 h 475"/>
                  <a:gd name="T8" fmla="*/ 35 w 268"/>
                  <a:gd name="T9" fmla="*/ 123 h 475"/>
                  <a:gd name="T10" fmla="*/ 17 w 268"/>
                  <a:gd name="T11" fmla="*/ 221 h 475"/>
                  <a:gd name="T12" fmla="*/ 16 w 268"/>
                  <a:gd name="T13" fmla="*/ 264 h 475"/>
                  <a:gd name="T14" fmla="*/ 59 w 268"/>
                  <a:gd name="T15" fmla="*/ 161 h 475"/>
                  <a:gd name="T16" fmla="*/ 76 w 268"/>
                  <a:gd name="T17" fmla="*/ 190 h 475"/>
                  <a:gd name="T18" fmla="*/ 25 w 268"/>
                  <a:gd name="T19" fmla="*/ 270 h 475"/>
                  <a:gd name="T20" fmla="*/ 29 w 268"/>
                  <a:gd name="T21" fmla="*/ 308 h 475"/>
                  <a:gd name="T22" fmla="*/ 47 w 268"/>
                  <a:gd name="T23" fmla="*/ 358 h 475"/>
                  <a:gd name="T24" fmla="*/ 70 w 268"/>
                  <a:gd name="T25" fmla="*/ 279 h 475"/>
                  <a:gd name="T26" fmla="*/ 77 w 268"/>
                  <a:gd name="T27" fmla="*/ 322 h 475"/>
                  <a:gd name="T28" fmla="*/ 47 w 268"/>
                  <a:gd name="T29" fmla="*/ 409 h 475"/>
                  <a:gd name="T30" fmla="*/ 141 w 268"/>
                  <a:gd name="T31" fmla="*/ 379 h 475"/>
                  <a:gd name="T32" fmla="*/ 171 w 268"/>
                  <a:gd name="T33" fmla="*/ 327 h 475"/>
                  <a:gd name="T34" fmla="*/ 156 w 268"/>
                  <a:gd name="T35" fmla="*/ 413 h 475"/>
                  <a:gd name="T36" fmla="*/ 59 w 268"/>
                  <a:gd name="T37" fmla="*/ 455 h 475"/>
                  <a:gd name="T38" fmla="*/ 39 w 268"/>
                  <a:gd name="T39" fmla="*/ 475 h 475"/>
                  <a:gd name="T40" fmla="*/ 24 w 268"/>
                  <a:gd name="T41" fmla="*/ 400 h 475"/>
                  <a:gd name="T42" fmla="*/ 25 w 268"/>
                  <a:gd name="T43" fmla="*/ 338 h 475"/>
                  <a:gd name="T44" fmla="*/ 0 w 268"/>
                  <a:gd name="T45" fmla="*/ 245 h 475"/>
                  <a:gd name="T46" fmla="*/ 26 w 268"/>
                  <a:gd name="T47" fmla="*/ 108 h 475"/>
                  <a:gd name="T48" fmla="*/ 95 w 268"/>
                  <a:gd name="T49" fmla="*/ 61 h 475"/>
                  <a:gd name="T50" fmla="*/ 198 w 268"/>
                  <a:gd name="T51" fmla="*/ 21 h 475"/>
                  <a:gd name="T52" fmla="*/ 268 w 268"/>
                  <a:gd name="T53" fmla="*/ 0 h 475"/>
                  <a:gd name="T54" fmla="*/ 240 w 268"/>
                  <a:gd name="T55" fmla="*/ 21 h 475"/>
                  <a:gd name="T56" fmla="*/ 240 w 268"/>
                  <a:gd name="T57" fmla="*/ 21 h 4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68" h="475">
                    <a:moveTo>
                      <a:pt x="240" y="21"/>
                    </a:moveTo>
                    <a:lnTo>
                      <a:pt x="180" y="37"/>
                    </a:lnTo>
                    <a:lnTo>
                      <a:pt x="125" y="56"/>
                    </a:lnTo>
                    <a:lnTo>
                      <a:pt x="73" y="85"/>
                    </a:lnTo>
                    <a:lnTo>
                      <a:pt x="35" y="123"/>
                    </a:lnTo>
                    <a:lnTo>
                      <a:pt x="17" y="221"/>
                    </a:lnTo>
                    <a:lnTo>
                      <a:pt x="16" y="264"/>
                    </a:lnTo>
                    <a:lnTo>
                      <a:pt x="59" y="161"/>
                    </a:lnTo>
                    <a:lnTo>
                      <a:pt x="76" y="190"/>
                    </a:lnTo>
                    <a:lnTo>
                      <a:pt x="25" y="270"/>
                    </a:lnTo>
                    <a:lnTo>
                      <a:pt x="29" y="308"/>
                    </a:lnTo>
                    <a:lnTo>
                      <a:pt x="47" y="358"/>
                    </a:lnTo>
                    <a:lnTo>
                      <a:pt x="70" y="279"/>
                    </a:lnTo>
                    <a:lnTo>
                      <a:pt x="77" y="322"/>
                    </a:lnTo>
                    <a:lnTo>
                      <a:pt x="47" y="409"/>
                    </a:lnTo>
                    <a:lnTo>
                      <a:pt x="141" y="379"/>
                    </a:lnTo>
                    <a:lnTo>
                      <a:pt x="171" y="327"/>
                    </a:lnTo>
                    <a:lnTo>
                      <a:pt x="156" y="413"/>
                    </a:lnTo>
                    <a:lnTo>
                      <a:pt x="59" y="455"/>
                    </a:lnTo>
                    <a:lnTo>
                      <a:pt x="39" y="475"/>
                    </a:lnTo>
                    <a:lnTo>
                      <a:pt x="24" y="400"/>
                    </a:lnTo>
                    <a:lnTo>
                      <a:pt x="25" y="338"/>
                    </a:lnTo>
                    <a:lnTo>
                      <a:pt x="0" y="245"/>
                    </a:lnTo>
                    <a:lnTo>
                      <a:pt x="26" y="108"/>
                    </a:lnTo>
                    <a:lnTo>
                      <a:pt x="95" y="61"/>
                    </a:lnTo>
                    <a:lnTo>
                      <a:pt x="198" y="21"/>
                    </a:lnTo>
                    <a:lnTo>
                      <a:pt x="268" y="0"/>
                    </a:lnTo>
                    <a:lnTo>
                      <a:pt x="240"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8" name="Freeform 131"/>
              <p:cNvSpPr>
                <a:spLocks/>
              </p:cNvSpPr>
              <p:nvPr/>
            </p:nvSpPr>
            <p:spPr bwMode="auto">
              <a:xfrm>
                <a:off x="1907" y="2410"/>
                <a:ext cx="177" cy="352"/>
              </a:xfrm>
              <a:custGeom>
                <a:avLst/>
                <a:gdLst>
                  <a:gd name="T0" fmla="*/ 120 w 177"/>
                  <a:gd name="T1" fmla="*/ 231 h 352"/>
                  <a:gd name="T2" fmla="*/ 56 w 177"/>
                  <a:gd name="T3" fmla="*/ 75 h 352"/>
                  <a:gd name="T4" fmla="*/ 62 w 177"/>
                  <a:gd name="T5" fmla="*/ 0 h 352"/>
                  <a:gd name="T6" fmla="*/ 8 w 177"/>
                  <a:gd name="T7" fmla="*/ 125 h 352"/>
                  <a:gd name="T8" fmla="*/ 30 w 177"/>
                  <a:gd name="T9" fmla="*/ 109 h 352"/>
                  <a:gd name="T10" fmla="*/ 0 w 177"/>
                  <a:gd name="T11" fmla="*/ 236 h 352"/>
                  <a:gd name="T12" fmla="*/ 61 w 177"/>
                  <a:gd name="T13" fmla="*/ 138 h 352"/>
                  <a:gd name="T14" fmla="*/ 105 w 177"/>
                  <a:gd name="T15" fmla="*/ 251 h 352"/>
                  <a:gd name="T16" fmla="*/ 88 w 177"/>
                  <a:gd name="T17" fmla="*/ 352 h 352"/>
                  <a:gd name="T18" fmla="*/ 117 w 177"/>
                  <a:gd name="T19" fmla="*/ 347 h 352"/>
                  <a:gd name="T20" fmla="*/ 177 w 177"/>
                  <a:gd name="T21" fmla="*/ 177 h 352"/>
                  <a:gd name="T22" fmla="*/ 141 w 177"/>
                  <a:gd name="T23" fmla="*/ 99 h 352"/>
                  <a:gd name="T24" fmla="*/ 120 w 177"/>
                  <a:gd name="T25" fmla="*/ 231 h 352"/>
                  <a:gd name="T26" fmla="*/ 120 w 177"/>
                  <a:gd name="T27" fmla="*/ 231 h 3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7" h="352">
                    <a:moveTo>
                      <a:pt x="120" y="231"/>
                    </a:moveTo>
                    <a:lnTo>
                      <a:pt x="56" y="75"/>
                    </a:lnTo>
                    <a:lnTo>
                      <a:pt x="62" y="0"/>
                    </a:lnTo>
                    <a:lnTo>
                      <a:pt x="8" y="125"/>
                    </a:lnTo>
                    <a:lnTo>
                      <a:pt x="30" y="109"/>
                    </a:lnTo>
                    <a:lnTo>
                      <a:pt x="0" y="236"/>
                    </a:lnTo>
                    <a:lnTo>
                      <a:pt x="61" y="138"/>
                    </a:lnTo>
                    <a:lnTo>
                      <a:pt x="105" y="251"/>
                    </a:lnTo>
                    <a:lnTo>
                      <a:pt x="88" y="352"/>
                    </a:lnTo>
                    <a:lnTo>
                      <a:pt x="117" y="347"/>
                    </a:lnTo>
                    <a:lnTo>
                      <a:pt x="177" y="177"/>
                    </a:lnTo>
                    <a:lnTo>
                      <a:pt x="141" y="99"/>
                    </a:lnTo>
                    <a:lnTo>
                      <a:pt x="120" y="2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09" name="Freeform 132"/>
              <p:cNvSpPr>
                <a:spLocks/>
              </p:cNvSpPr>
              <p:nvPr/>
            </p:nvSpPr>
            <p:spPr bwMode="auto">
              <a:xfrm>
                <a:off x="2497" y="2510"/>
                <a:ext cx="48" cy="284"/>
              </a:xfrm>
              <a:custGeom>
                <a:avLst/>
                <a:gdLst>
                  <a:gd name="T0" fmla="*/ 6 w 48"/>
                  <a:gd name="T1" fmla="*/ 284 h 284"/>
                  <a:gd name="T2" fmla="*/ 0 w 48"/>
                  <a:gd name="T3" fmla="*/ 114 h 284"/>
                  <a:gd name="T4" fmla="*/ 47 w 48"/>
                  <a:gd name="T5" fmla="*/ 0 h 284"/>
                  <a:gd name="T6" fmla="*/ 48 w 48"/>
                  <a:gd name="T7" fmla="*/ 109 h 284"/>
                  <a:gd name="T8" fmla="*/ 19 w 48"/>
                  <a:gd name="T9" fmla="*/ 153 h 284"/>
                  <a:gd name="T10" fmla="*/ 11 w 48"/>
                  <a:gd name="T11" fmla="*/ 221 h 284"/>
                  <a:gd name="T12" fmla="*/ 6 w 48"/>
                  <a:gd name="T13" fmla="*/ 284 h 284"/>
                  <a:gd name="T14" fmla="*/ 6 w 48"/>
                  <a:gd name="T15" fmla="*/ 284 h 2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284">
                    <a:moveTo>
                      <a:pt x="6" y="284"/>
                    </a:moveTo>
                    <a:lnTo>
                      <a:pt x="0" y="114"/>
                    </a:lnTo>
                    <a:lnTo>
                      <a:pt x="47" y="0"/>
                    </a:lnTo>
                    <a:lnTo>
                      <a:pt x="48" y="109"/>
                    </a:lnTo>
                    <a:lnTo>
                      <a:pt x="19" y="153"/>
                    </a:lnTo>
                    <a:lnTo>
                      <a:pt x="11" y="221"/>
                    </a:lnTo>
                    <a:lnTo>
                      <a:pt x="6" y="2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10" name="Freeform 133"/>
              <p:cNvSpPr>
                <a:spLocks/>
              </p:cNvSpPr>
              <p:nvPr/>
            </p:nvSpPr>
            <p:spPr bwMode="auto">
              <a:xfrm>
                <a:off x="2550" y="2570"/>
                <a:ext cx="54" cy="187"/>
              </a:xfrm>
              <a:custGeom>
                <a:avLst/>
                <a:gdLst>
                  <a:gd name="T0" fmla="*/ 0 w 54"/>
                  <a:gd name="T1" fmla="*/ 187 h 187"/>
                  <a:gd name="T2" fmla="*/ 5 w 54"/>
                  <a:gd name="T3" fmla="*/ 130 h 187"/>
                  <a:gd name="T4" fmla="*/ 38 w 54"/>
                  <a:gd name="T5" fmla="*/ 67 h 187"/>
                  <a:gd name="T6" fmla="*/ 42 w 54"/>
                  <a:gd name="T7" fmla="*/ 30 h 187"/>
                  <a:gd name="T8" fmla="*/ 42 w 54"/>
                  <a:gd name="T9" fmla="*/ 29 h 187"/>
                  <a:gd name="T10" fmla="*/ 42 w 54"/>
                  <a:gd name="T11" fmla="*/ 29 h 187"/>
                  <a:gd name="T12" fmla="*/ 42 w 54"/>
                  <a:gd name="T13" fmla="*/ 27 h 187"/>
                  <a:gd name="T14" fmla="*/ 42 w 54"/>
                  <a:gd name="T15" fmla="*/ 25 h 187"/>
                  <a:gd name="T16" fmla="*/ 43 w 54"/>
                  <a:gd name="T17" fmla="*/ 18 h 187"/>
                  <a:gd name="T18" fmla="*/ 43 w 54"/>
                  <a:gd name="T19" fmla="*/ 16 h 187"/>
                  <a:gd name="T20" fmla="*/ 43 w 54"/>
                  <a:gd name="T21" fmla="*/ 14 h 187"/>
                  <a:gd name="T22" fmla="*/ 43 w 54"/>
                  <a:gd name="T23" fmla="*/ 13 h 187"/>
                  <a:gd name="T24" fmla="*/ 43 w 54"/>
                  <a:gd name="T25" fmla="*/ 12 h 187"/>
                  <a:gd name="T26" fmla="*/ 43 w 54"/>
                  <a:gd name="T27" fmla="*/ 11 h 187"/>
                  <a:gd name="T28" fmla="*/ 43 w 54"/>
                  <a:gd name="T29" fmla="*/ 10 h 187"/>
                  <a:gd name="T30" fmla="*/ 45 w 54"/>
                  <a:gd name="T31" fmla="*/ 10 h 187"/>
                  <a:gd name="T32" fmla="*/ 45 w 54"/>
                  <a:gd name="T33" fmla="*/ 9 h 187"/>
                  <a:gd name="T34" fmla="*/ 45 w 54"/>
                  <a:gd name="T35" fmla="*/ 0 h 187"/>
                  <a:gd name="T36" fmla="*/ 52 w 54"/>
                  <a:gd name="T37" fmla="*/ 50 h 187"/>
                  <a:gd name="T38" fmla="*/ 54 w 54"/>
                  <a:gd name="T39" fmla="*/ 105 h 187"/>
                  <a:gd name="T40" fmla="*/ 0 w 54"/>
                  <a:gd name="T41" fmla="*/ 187 h 187"/>
                  <a:gd name="T42" fmla="*/ 0 w 54"/>
                  <a:gd name="T43" fmla="*/ 187 h 1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4" h="187">
                    <a:moveTo>
                      <a:pt x="0" y="187"/>
                    </a:moveTo>
                    <a:lnTo>
                      <a:pt x="5" y="130"/>
                    </a:lnTo>
                    <a:lnTo>
                      <a:pt x="38" y="67"/>
                    </a:lnTo>
                    <a:lnTo>
                      <a:pt x="42" y="30"/>
                    </a:lnTo>
                    <a:lnTo>
                      <a:pt x="42" y="29"/>
                    </a:lnTo>
                    <a:lnTo>
                      <a:pt x="42" y="27"/>
                    </a:lnTo>
                    <a:lnTo>
                      <a:pt x="42" y="25"/>
                    </a:lnTo>
                    <a:lnTo>
                      <a:pt x="43" y="18"/>
                    </a:lnTo>
                    <a:lnTo>
                      <a:pt x="43" y="16"/>
                    </a:lnTo>
                    <a:lnTo>
                      <a:pt x="43" y="14"/>
                    </a:lnTo>
                    <a:lnTo>
                      <a:pt x="43" y="13"/>
                    </a:lnTo>
                    <a:lnTo>
                      <a:pt x="43" y="12"/>
                    </a:lnTo>
                    <a:lnTo>
                      <a:pt x="43" y="11"/>
                    </a:lnTo>
                    <a:lnTo>
                      <a:pt x="43" y="10"/>
                    </a:lnTo>
                    <a:lnTo>
                      <a:pt x="45" y="10"/>
                    </a:lnTo>
                    <a:lnTo>
                      <a:pt x="45" y="9"/>
                    </a:lnTo>
                    <a:lnTo>
                      <a:pt x="45" y="0"/>
                    </a:lnTo>
                    <a:lnTo>
                      <a:pt x="52" y="50"/>
                    </a:lnTo>
                    <a:lnTo>
                      <a:pt x="54" y="105"/>
                    </a:lnTo>
                    <a:lnTo>
                      <a:pt x="0" y="1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11" name="Freeform 134"/>
              <p:cNvSpPr>
                <a:spLocks/>
              </p:cNvSpPr>
              <p:nvPr/>
            </p:nvSpPr>
            <p:spPr bwMode="auto">
              <a:xfrm>
                <a:off x="2363" y="3065"/>
                <a:ext cx="395" cy="190"/>
              </a:xfrm>
              <a:custGeom>
                <a:avLst/>
                <a:gdLst>
                  <a:gd name="T0" fmla="*/ 11 w 395"/>
                  <a:gd name="T1" fmla="*/ 33 h 190"/>
                  <a:gd name="T2" fmla="*/ 13 w 395"/>
                  <a:gd name="T3" fmla="*/ 81 h 190"/>
                  <a:gd name="T4" fmla="*/ 61 w 395"/>
                  <a:gd name="T5" fmla="*/ 127 h 190"/>
                  <a:gd name="T6" fmla="*/ 171 w 395"/>
                  <a:gd name="T7" fmla="*/ 131 h 190"/>
                  <a:gd name="T8" fmla="*/ 169 w 395"/>
                  <a:gd name="T9" fmla="*/ 28 h 190"/>
                  <a:gd name="T10" fmla="*/ 203 w 395"/>
                  <a:gd name="T11" fmla="*/ 75 h 190"/>
                  <a:gd name="T12" fmla="*/ 201 w 395"/>
                  <a:gd name="T13" fmla="*/ 125 h 190"/>
                  <a:gd name="T14" fmla="*/ 271 w 395"/>
                  <a:gd name="T15" fmla="*/ 173 h 190"/>
                  <a:gd name="T16" fmla="*/ 269 w 395"/>
                  <a:gd name="T17" fmla="*/ 144 h 190"/>
                  <a:gd name="T18" fmla="*/ 264 w 395"/>
                  <a:gd name="T19" fmla="*/ 95 h 190"/>
                  <a:gd name="T20" fmla="*/ 302 w 395"/>
                  <a:gd name="T21" fmla="*/ 166 h 190"/>
                  <a:gd name="T22" fmla="*/ 362 w 395"/>
                  <a:gd name="T23" fmla="*/ 131 h 190"/>
                  <a:gd name="T24" fmla="*/ 377 w 395"/>
                  <a:gd name="T25" fmla="*/ 99 h 190"/>
                  <a:gd name="T26" fmla="*/ 362 w 395"/>
                  <a:gd name="T27" fmla="*/ 26 h 190"/>
                  <a:gd name="T28" fmla="*/ 395 w 395"/>
                  <a:gd name="T29" fmla="*/ 86 h 190"/>
                  <a:gd name="T30" fmla="*/ 386 w 395"/>
                  <a:gd name="T31" fmla="*/ 129 h 190"/>
                  <a:gd name="T32" fmla="*/ 316 w 395"/>
                  <a:gd name="T33" fmla="*/ 190 h 190"/>
                  <a:gd name="T34" fmla="*/ 258 w 395"/>
                  <a:gd name="T35" fmla="*/ 184 h 190"/>
                  <a:gd name="T36" fmla="*/ 152 w 395"/>
                  <a:gd name="T37" fmla="*/ 166 h 190"/>
                  <a:gd name="T38" fmla="*/ 37 w 395"/>
                  <a:gd name="T39" fmla="*/ 142 h 190"/>
                  <a:gd name="T40" fmla="*/ 6 w 395"/>
                  <a:gd name="T41" fmla="*/ 79 h 190"/>
                  <a:gd name="T42" fmla="*/ 0 w 395"/>
                  <a:gd name="T43" fmla="*/ 0 h 190"/>
                  <a:gd name="T44" fmla="*/ 24 w 395"/>
                  <a:gd name="T45" fmla="*/ 17 h 190"/>
                  <a:gd name="T46" fmla="*/ 11 w 395"/>
                  <a:gd name="T47" fmla="*/ 33 h 190"/>
                  <a:gd name="T48" fmla="*/ 11 w 395"/>
                  <a:gd name="T49" fmla="*/ 33 h 19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5" h="190">
                    <a:moveTo>
                      <a:pt x="11" y="33"/>
                    </a:moveTo>
                    <a:lnTo>
                      <a:pt x="13" y="81"/>
                    </a:lnTo>
                    <a:lnTo>
                      <a:pt x="61" y="127"/>
                    </a:lnTo>
                    <a:lnTo>
                      <a:pt x="171" y="131"/>
                    </a:lnTo>
                    <a:lnTo>
                      <a:pt x="169" y="28"/>
                    </a:lnTo>
                    <a:lnTo>
                      <a:pt x="203" y="75"/>
                    </a:lnTo>
                    <a:lnTo>
                      <a:pt x="201" y="125"/>
                    </a:lnTo>
                    <a:lnTo>
                      <a:pt x="271" y="173"/>
                    </a:lnTo>
                    <a:lnTo>
                      <a:pt x="269" y="144"/>
                    </a:lnTo>
                    <a:lnTo>
                      <a:pt x="264" y="95"/>
                    </a:lnTo>
                    <a:lnTo>
                      <a:pt x="302" y="166"/>
                    </a:lnTo>
                    <a:lnTo>
                      <a:pt x="362" y="131"/>
                    </a:lnTo>
                    <a:lnTo>
                      <a:pt x="377" y="99"/>
                    </a:lnTo>
                    <a:lnTo>
                      <a:pt x="362" y="26"/>
                    </a:lnTo>
                    <a:lnTo>
                      <a:pt x="395" y="86"/>
                    </a:lnTo>
                    <a:lnTo>
                      <a:pt x="386" y="129"/>
                    </a:lnTo>
                    <a:lnTo>
                      <a:pt x="316" y="190"/>
                    </a:lnTo>
                    <a:lnTo>
                      <a:pt x="258" y="184"/>
                    </a:lnTo>
                    <a:lnTo>
                      <a:pt x="152" y="166"/>
                    </a:lnTo>
                    <a:lnTo>
                      <a:pt x="37" y="142"/>
                    </a:lnTo>
                    <a:lnTo>
                      <a:pt x="6" y="79"/>
                    </a:lnTo>
                    <a:lnTo>
                      <a:pt x="0" y="0"/>
                    </a:lnTo>
                    <a:lnTo>
                      <a:pt x="24" y="17"/>
                    </a:lnTo>
                    <a:lnTo>
                      <a:pt x="11"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12" name="Freeform 135"/>
              <p:cNvSpPr>
                <a:spLocks/>
              </p:cNvSpPr>
              <p:nvPr/>
            </p:nvSpPr>
            <p:spPr bwMode="auto">
              <a:xfrm>
                <a:off x="2376" y="2638"/>
                <a:ext cx="353" cy="423"/>
              </a:xfrm>
              <a:custGeom>
                <a:avLst/>
                <a:gdLst>
                  <a:gd name="T0" fmla="*/ 156 w 353"/>
                  <a:gd name="T1" fmla="*/ 340 h 423"/>
                  <a:gd name="T2" fmla="*/ 156 w 353"/>
                  <a:gd name="T3" fmla="*/ 233 h 423"/>
                  <a:gd name="T4" fmla="*/ 147 w 353"/>
                  <a:gd name="T5" fmla="*/ 147 h 423"/>
                  <a:gd name="T6" fmla="*/ 119 w 353"/>
                  <a:gd name="T7" fmla="*/ 0 h 423"/>
                  <a:gd name="T8" fmla="*/ 119 w 353"/>
                  <a:gd name="T9" fmla="*/ 153 h 423"/>
                  <a:gd name="T10" fmla="*/ 121 w 353"/>
                  <a:gd name="T11" fmla="*/ 241 h 423"/>
                  <a:gd name="T12" fmla="*/ 134 w 353"/>
                  <a:gd name="T13" fmla="*/ 259 h 423"/>
                  <a:gd name="T14" fmla="*/ 119 w 353"/>
                  <a:gd name="T15" fmla="*/ 302 h 423"/>
                  <a:gd name="T16" fmla="*/ 115 w 353"/>
                  <a:gd name="T17" fmla="*/ 322 h 423"/>
                  <a:gd name="T18" fmla="*/ 0 w 353"/>
                  <a:gd name="T19" fmla="*/ 267 h 423"/>
                  <a:gd name="T20" fmla="*/ 0 w 353"/>
                  <a:gd name="T21" fmla="*/ 278 h 423"/>
                  <a:gd name="T22" fmla="*/ 134 w 353"/>
                  <a:gd name="T23" fmla="*/ 347 h 423"/>
                  <a:gd name="T24" fmla="*/ 178 w 353"/>
                  <a:gd name="T25" fmla="*/ 368 h 423"/>
                  <a:gd name="T26" fmla="*/ 269 w 353"/>
                  <a:gd name="T27" fmla="*/ 384 h 423"/>
                  <a:gd name="T28" fmla="*/ 353 w 353"/>
                  <a:gd name="T29" fmla="*/ 423 h 423"/>
                  <a:gd name="T30" fmla="*/ 302 w 353"/>
                  <a:gd name="T31" fmla="*/ 377 h 423"/>
                  <a:gd name="T32" fmla="*/ 184 w 353"/>
                  <a:gd name="T33" fmla="*/ 355 h 423"/>
                  <a:gd name="T34" fmla="*/ 190 w 353"/>
                  <a:gd name="T35" fmla="*/ 335 h 423"/>
                  <a:gd name="T36" fmla="*/ 247 w 353"/>
                  <a:gd name="T37" fmla="*/ 328 h 423"/>
                  <a:gd name="T38" fmla="*/ 195 w 353"/>
                  <a:gd name="T39" fmla="*/ 304 h 423"/>
                  <a:gd name="T40" fmla="*/ 186 w 353"/>
                  <a:gd name="T41" fmla="*/ 209 h 423"/>
                  <a:gd name="T42" fmla="*/ 247 w 353"/>
                  <a:gd name="T43" fmla="*/ 95 h 423"/>
                  <a:gd name="T44" fmla="*/ 180 w 353"/>
                  <a:gd name="T45" fmla="*/ 147 h 423"/>
                  <a:gd name="T46" fmla="*/ 156 w 353"/>
                  <a:gd name="T47" fmla="*/ 340 h 423"/>
                  <a:gd name="T48" fmla="*/ 156 w 353"/>
                  <a:gd name="T49" fmla="*/ 340 h 4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53" h="423">
                    <a:moveTo>
                      <a:pt x="156" y="340"/>
                    </a:moveTo>
                    <a:lnTo>
                      <a:pt x="156" y="233"/>
                    </a:lnTo>
                    <a:lnTo>
                      <a:pt x="147" y="147"/>
                    </a:lnTo>
                    <a:lnTo>
                      <a:pt x="119" y="0"/>
                    </a:lnTo>
                    <a:lnTo>
                      <a:pt x="119" y="153"/>
                    </a:lnTo>
                    <a:lnTo>
                      <a:pt x="121" y="241"/>
                    </a:lnTo>
                    <a:lnTo>
                      <a:pt x="134" y="259"/>
                    </a:lnTo>
                    <a:lnTo>
                      <a:pt x="119" y="302"/>
                    </a:lnTo>
                    <a:lnTo>
                      <a:pt x="115" y="322"/>
                    </a:lnTo>
                    <a:lnTo>
                      <a:pt x="0" y="267"/>
                    </a:lnTo>
                    <a:lnTo>
                      <a:pt x="0" y="278"/>
                    </a:lnTo>
                    <a:lnTo>
                      <a:pt x="134" y="347"/>
                    </a:lnTo>
                    <a:lnTo>
                      <a:pt x="178" y="368"/>
                    </a:lnTo>
                    <a:lnTo>
                      <a:pt x="269" y="384"/>
                    </a:lnTo>
                    <a:lnTo>
                      <a:pt x="353" y="423"/>
                    </a:lnTo>
                    <a:lnTo>
                      <a:pt x="302" y="377"/>
                    </a:lnTo>
                    <a:lnTo>
                      <a:pt x="184" y="355"/>
                    </a:lnTo>
                    <a:lnTo>
                      <a:pt x="190" y="335"/>
                    </a:lnTo>
                    <a:lnTo>
                      <a:pt x="247" y="328"/>
                    </a:lnTo>
                    <a:lnTo>
                      <a:pt x="195" y="304"/>
                    </a:lnTo>
                    <a:lnTo>
                      <a:pt x="186" y="209"/>
                    </a:lnTo>
                    <a:lnTo>
                      <a:pt x="247" y="95"/>
                    </a:lnTo>
                    <a:lnTo>
                      <a:pt x="180" y="147"/>
                    </a:lnTo>
                    <a:lnTo>
                      <a:pt x="156" y="3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13" name="Freeform 136"/>
              <p:cNvSpPr>
                <a:spLocks/>
              </p:cNvSpPr>
              <p:nvPr/>
            </p:nvSpPr>
            <p:spPr bwMode="auto">
              <a:xfrm>
                <a:off x="2671" y="2991"/>
                <a:ext cx="95" cy="78"/>
              </a:xfrm>
              <a:custGeom>
                <a:avLst/>
                <a:gdLst>
                  <a:gd name="T0" fmla="*/ 0 w 95"/>
                  <a:gd name="T1" fmla="*/ 0 h 78"/>
                  <a:gd name="T2" fmla="*/ 65 w 95"/>
                  <a:gd name="T3" fmla="*/ 37 h 78"/>
                  <a:gd name="T4" fmla="*/ 95 w 95"/>
                  <a:gd name="T5" fmla="*/ 78 h 78"/>
                  <a:gd name="T6" fmla="*/ 93 w 95"/>
                  <a:gd name="T7" fmla="*/ 46 h 78"/>
                  <a:gd name="T8" fmla="*/ 36 w 95"/>
                  <a:gd name="T9" fmla="*/ 2 h 78"/>
                  <a:gd name="T10" fmla="*/ 0 w 95"/>
                  <a:gd name="T11" fmla="*/ 0 h 78"/>
                  <a:gd name="T12" fmla="*/ 0 w 95"/>
                  <a:gd name="T13" fmla="*/ 0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5" h="78">
                    <a:moveTo>
                      <a:pt x="0" y="0"/>
                    </a:moveTo>
                    <a:lnTo>
                      <a:pt x="65" y="37"/>
                    </a:lnTo>
                    <a:lnTo>
                      <a:pt x="95" y="78"/>
                    </a:lnTo>
                    <a:lnTo>
                      <a:pt x="93" y="46"/>
                    </a:lnTo>
                    <a:lnTo>
                      <a:pt x="3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14" name="Freeform 137"/>
              <p:cNvSpPr>
                <a:spLocks/>
              </p:cNvSpPr>
              <p:nvPr/>
            </p:nvSpPr>
            <p:spPr bwMode="auto">
              <a:xfrm>
                <a:off x="2545" y="2319"/>
                <a:ext cx="241" cy="729"/>
              </a:xfrm>
              <a:custGeom>
                <a:avLst/>
                <a:gdLst>
                  <a:gd name="T0" fmla="*/ 122 w 241"/>
                  <a:gd name="T1" fmla="*/ 623 h 729"/>
                  <a:gd name="T2" fmla="*/ 200 w 241"/>
                  <a:gd name="T3" fmla="*/ 672 h 729"/>
                  <a:gd name="T4" fmla="*/ 217 w 241"/>
                  <a:gd name="T5" fmla="*/ 729 h 729"/>
                  <a:gd name="T6" fmla="*/ 241 w 241"/>
                  <a:gd name="T7" fmla="*/ 687 h 729"/>
                  <a:gd name="T8" fmla="*/ 224 w 241"/>
                  <a:gd name="T9" fmla="*/ 652 h 729"/>
                  <a:gd name="T10" fmla="*/ 230 w 241"/>
                  <a:gd name="T11" fmla="*/ 608 h 729"/>
                  <a:gd name="T12" fmla="*/ 241 w 241"/>
                  <a:gd name="T13" fmla="*/ 522 h 729"/>
                  <a:gd name="T14" fmla="*/ 239 w 241"/>
                  <a:gd name="T15" fmla="*/ 446 h 729"/>
                  <a:gd name="T16" fmla="*/ 232 w 241"/>
                  <a:gd name="T17" fmla="*/ 394 h 729"/>
                  <a:gd name="T18" fmla="*/ 226 w 241"/>
                  <a:gd name="T19" fmla="*/ 339 h 729"/>
                  <a:gd name="T20" fmla="*/ 241 w 241"/>
                  <a:gd name="T21" fmla="*/ 224 h 729"/>
                  <a:gd name="T22" fmla="*/ 224 w 241"/>
                  <a:gd name="T23" fmla="*/ 162 h 729"/>
                  <a:gd name="T24" fmla="*/ 224 w 241"/>
                  <a:gd name="T25" fmla="*/ 97 h 729"/>
                  <a:gd name="T26" fmla="*/ 173 w 241"/>
                  <a:gd name="T27" fmla="*/ 33 h 729"/>
                  <a:gd name="T28" fmla="*/ 145 w 241"/>
                  <a:gd name="T29" fmla="*/ 0 h 729"/>
                  <a:gd name="T30" fmla="*/ 58 w 241"/>
                  <a:gd name="T31" fmla="*/ 0 h 729"/>
                  <a:gd name="T32" fmla="*/ 0 w 241"/>
                  <a:gd name="T33" fmla="*/ 67 h 729"/>
                  <a:gd name="T34" fmla="*/ 67 w 241"/>
                  <a:gd name="T35" fmla="*/ 31 h 729"/>
                  <a:gd name="T36" fmla="*/ 162 w 241"/>
                  <a:gd name="T37" fmla="*/ 39 h 729"/>
                  <a:gd name="T38" fmla="*/ 200 w 241"/>
                  <a:gd name="T39" fmla="*/ 112 h 729"/>
                  <a:gd name="T40" fmla="*/ 208 w 241"/>
                  <a:gd name="T41" fmla="*/ 190 h 729"/>
                  <a:gd name="T42" fmla="*/ 137 w 241"/>
                  <a:gd name="T43" fmla="*/ 227 h 729"/>
                  <a:gd name="T44" fmla="*/ 78 w 241"/>
                  <a:gd name="T45" fmla="*/ 304 h 729"/>
                  <a:gd name="T46" fmla="*/ 180 w 241"/>
                  <a:gd name="T47" fmla="*/ 230 h 729"/>
                  <a:gd name="T48" fmla="*/ 217 w 241"/>
                  <a:gd name="T49" fmla="*/ 237 h 729"/>
                  <a:gd name="T50" fmla="*/ 202 w 241"/>
                  <a:gd name="T51" fmla="*/ 412 h 729"/>
                  <a:gd name="T52" fmla="*/ 126 w 241"/>
                  <a:gd name="T53" fmla="*/ 490 h 729"/>
                  <a:gd name="T54" fmla="*/ 134 w 241"/>
                  <a:gd name="T55" fmla="*/ 567 h 729"/>
                  <a:gd name="T56" fmla="*/ 180 w 241"/>
                  <a:gd name="T57" fmla="*/ 475 h 729"/>
                  <a:gd name="T58" fmla="*/ 210 w 241"/>
                  <a:gd name="T59" fmla="*/ 446 h 729"/>
                  <a:gd name="T60" fmla="*/ 224 w 241"/>
                  <a:gd name="T61" fmla="*/ 550 h 729"/>
                  <a:gd name="T62" fmla="*/ 208 w 241"/>
                  <a:gd name="T63" fmla="*/ 636 h 729"/>
                  <a:gd name="T64" fmla="*/ 189 w 241"/>
                  <a:gd name="T65" fmla="*/ 636 h 729"/>
                  <a:gd name="T66" fmla="*/ 98 w 241"/>
                  <a:gd name="T67" fmla="*/ 599 h 729"/>
                  <a:gd name="T68" fmla="*/ 69 w 241"/>
                  <a:gd name="T69" fmla="*/ 610 h 729"/>
                  <a:gd name="T70" fmla="*/ 122 w 241"/>
                  <a:gd name="T71" fmla="*/ 623 h 729"/>
                  <a:gd name="T72" fmla="*/ 122 w 241"/>
                  <a:gd name="T73" fmla="*/ 623 h 7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1" h="729">
                    <a:moveTo>
                      <a:pt x="122" y="623"/>
                    </a:moveTo>
                    <a:lnTo>
                      <a:pt x="200" y="672"/>
                    </a:lnTo>
                    <a:lnTo>
                      <a:pt x="217" y="729"/>
                    </a:lnTo>
                    <a:lnTo>
                      <a:pt x="241" y="687"/>
                    </a:lnTo>
                    <a:lnTo>
                      <a:pt x="224" y="652"/>
                    </a:lnTo>
                    <a:lnTo>
                      <a:pt x="230" y="608"/>
                    </a:lnTo>
                    <a:lnTo>
                      <a:pt x="241" y="522"/>
                    </a:lnTo>
                    <a:lnTo>
                      <a:pt x="239" y="446"/>
                    </a:lnTo>
                    <a:lnTo>
                      <a:pt x="232" y="394"/>
                    </a:lnTo>
                    <a:lnTo>
                      <a:pt x="226" y="339"/>
                    </a:lnTo>
                    <a:lnTo>
                      <a:pt x="241" y="224"/>
                    </a:lnTo>
                    <a:lnTo>
                      <a:pt x="224" y="162"/>
                    </a:lnTo>
                    <a:lnTo>
                      <a:pt x="224" y="97"/>
                    </a:lnTo>
                    <a:lnTo>
                      <a:pt x="173" y="33"/>
                    </a:lnTo>
                    <a:lnTo>
                      <a:pt x="145" y="0"/>
                    </a:lnTo>
                    <a:lnTo>
                      <a:pt x="58" y="0"/>
                    </a:lnTo>
                    <a:lnTo>
                      <a:pt x="0" y="67"/>
                    </a:lnTo>
                    <a:lnTo>
                      <a:pt x="67" y="31"/>
                    </a:lnTo>
                    <a:lnTo>
                      <a:pt x="162" y="39"/>
                    </a:lnTo>
                    <a:lnTo>
                      <a:pt x="200" y="112"/>
                    </a:lnTo>
                    <a:lnTo>
                      <a:pt x="208" y="190"/>
                    </a:lnTo>
                    <a:lnTo>
                      <a:pt x="137" y="227"/>
                    </a:lnTo>
                    <a:lnTo>
                      <a:pt x="78" y="304"/>
                    </a:lnTo>
                    <a:lnTo>
                      <a:pt x="180" y="230"/>
                    </a:lnTo>
                    <a:lnTo>
                      <a:pt x="217" y="237"/>
                    </a:lnTo>
                    <a:lnTo>
                      <a:pt x="202" y="412"/>
                    </a:lnTo>
                    <a:lnTo>
                      <a:pt x="126" y="490"/>
                    </a:lnTo>
                    <a:lnTo>
                      <a:pt x="134" y="567"/>
                    </a:lnTo>
                    <a:lnTo>
                      <a:pt x="180" y="475"/>
                    </a:lnTo>
                    <a:lnTo>
                      <a:pt x="210" y="446"/>
                    </a:lnTo>
                    <a:lnTo>
                      <a:pt x="224" y="550"/>
                    </a:lnTo>
                    <a:lnTo>
                      <a:pt x="208" y="636"/>
                    </a:lnTo>
                    <a:lnTo>
                      <a:pt x="189" y="636"/>
                    </a:lnTo>
                    <a:lnTo>
                      <a:pt x="98" y="599"/>
                    </a:lnTo>
                    <a:lnTo>
                      <a:pt x="69" y="610"/>
                    </a:lnTo>
                    <a:lnTo>
                      <a:pt x="122" y="6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15" name="Freeform 138"/>
              <p:cNvSpPr>
                <a:spLocks/>
              </p:cNvSpPr>
              <p:nvPr/>
            </p:nvSpPr>
            <p:spPr bwMode="auto">
              <a:xfrm>
                <a:off x="2621" y="3224"/>
                <a:ext cx="67" cy="444"/>
              </a:xfrm>
              <a:custGeom>
                <a:avLst/>
                <a:gdLst>
                  <a:gd name="T0" fmla="*/ 31 w 67"/>
                  <a:gd name="T1" fmla="*/ 31 h 444"/>
                  <a:gd name="T2" fmla="*/ 0 w 67"/>
                  <a:gd name="T3" fmla="*/ 444 h 444"/>
                  <a:gd name="T4" fmla="*/ 58 w 67"/>
                  <a:gd name="T5" fmla="*/ 211 h 444"/>
                  <a:gd name="T6" fmla="*/ 67 w 67"/>
                  <a:gd name="T7" fmla="*/ 0 h 444"/>
                  <a:gd name="T8" fmla="*/ 31 w 67"/>
                  <a:gd name="T9" fmla="*/ 31 h 444"/>
                  <a:gd name="T10" fmla="*/ 31 w 67"/>
                  <a:gd name="T11" fmla="*/ 31 h 44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7" h="444">
                    <a:moveTo>
                      <a:pt x="31" y="31"/>
                    </a:moveTo>
                    <a:lnTo>
                      <a:pt x="0" y="444"/>
                    </a:lnTo>
                    <a:lnTo>
                      <a:pt x="58" y="211"/>
                    </a:lnTo>
                    <a:lnTo>
                      <a:pt x="67" y="0"/>
                    </a:lnTo>
                    <a:lnTo>
                      <a:pt x="31"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16" name="Freeform 139"/>
              <p:cNvSpPr>
                <a:spLocks/>
              </p:cNvSpPr>
              <p:nvPr/>
            </p:nvSpPr>
            <p:spPr bwMode="auto">
              <a:xfrm>
                <a:off x="2138" y="2903"/>
                <a:ext cx="465" cy="875"/>
              </a:xfrm>
              <a:custGeom>
                <a:avLst/>
                <a:gdLst>
                  <a:gd name="T0" fmla="*/ 0 w 465"/>
                  <a:gd name="T1" fmla="*/ 65 h 875"/>
                  <a:gd name="T2" fmla="*/ 28 w 465"/>
                  <a:gd name="T3" fmla="*/ 756 h 875"/>
                  <a:gd name="T4" fmla="*/ 76 w 465"/>
                  <a:gd name="T5" fmla="*/ 857 h 875"/>
                  <a:gd name="T6" fmla="*/ 465 w 465"/>
                  <a:gd name="T7" fmla="*/ 875 h 875"/>
                  <a:gd name="T8" fmla="*/ 138 w 465"/>
                  <a:gd name="T9" fmla="*/ 822 h 875"/>
                  <a:gd name="T10" fmla="*/ 102 w 465"/>
                  <a:gd name="T11" fmla="*/ 734 h 875"/>
                  <a:gd name="T12" fmla="*/ 76 w 465"/>
                  <a:gd name="T13" fmla="*/ 382 h 875"/>
                  <a:gd name="T14" fmla="*/ 67 w 465"/>
                  <a:gd name="T15" fmla="*/ 176 h 875"/>
                  <a:gd name="T16" fmla="*/ 204 w 465"/>
                  <a:gd name="T17" fmla="*/ 312 h 875"/>
                  <a:gd name="T18" fmla="*/ 319 w 465"/>
                  <a:gd name="T19" fmla="*/ 365 h 875"/>
                  <a:gd name="T20" fmla="*/ 244 w 465"/>
                  <a:gd name="T21" fmla="*/ 264 h 875"/>
                  <a:gd name="T22" fmla="*/ 178 w 465"/>
                  <a:gd name="T23" fmla="*/ 198 h 875"/>
                  <a:gd name="T24" fmla="*/ 102 w 465"/>
                  <a:gd name="T25" fmla="*/ 140 h 875"/>
                  <a:gd name="T26" fmla="*/ 36 w 465"/>
                  <a:gd name="T27" fmla="*/ 0 h 875"/>
                  <a:gd name="T28" fmla="*/ 0 w 465"/>
                  <a:gd name="T29" fmla="*/ 65 h 875"/>
                  <a:gd name="T30" fmla="*/ 0 w 465"/>
                  <a:gd name="T31" fmla="*/ 65 h 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65" h="875">
                    <a:moveTo>
                      <a:pt x="0" y="65"/>
                    </a:moveTo>
                    <a:lnTo>
                      <a:pt x="28" y="756"/>
                    </a:lnTo>
                    <a:lnTo>
                      <a:pt x="76" y="857"/>
                    </a:lnTo>
                    <a:lnTo>
                      <a:pt x="465" y="875"/>
                    </a:lnTo>
                    <a:lnTo>
                      <a:pt x="138" y="822"/>
                    </a:lnTo>
                    <a:lnTo>
                      <a:pt x="102" y="734"/>
                    </a:lnTo>
                    <a:lnTo>
                      <a:pt x="76" y="382"/>
                    </a:lnTo>
                    <a:lnTo>
                      <a:pt x="67" y="176"/>
                    </a:lnTo>
                    <a:lnTo>
                      <a:pt x="204" y="312"/>
                    </a:lnTo>
                    <a:lnTo>
                      <a:pt x="319" y="365"/>
                    </a:lnTo>
                    <a:lnTo>
                      <a:pt x="244" y="264"/>
                    </a:lnTo>
                    <a:lnTo>
                      <a:pt x="178" y="198"/>
                    </a:lnTo>
                    <a:lnTo>
                      <a:pt x="102" y="140"/>
                    </a:lnTo>
                    <a:lnTo>
                      <a:pt x="36" y="0"/>
                    </a:lnTo>
                    <a:lnTo>
                      <a:pt x="0"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17" name="Freeform 140"/>
              <p:cNvSpPr>
                <a:spLocks/>
              </p:cNvSpPr>
              <p:nvPr/>
            </p:nvSpPr>
            <p:spPr bwMode="auto">
              <a:xfrm>
                <a:off x="1922" y="2996"/>
                <a:ext cx="123" cy="659"/>
              </a:xfrm>
              <a:custGeom>
                <a:avLst/>
                <a:gdLst>
                  <a:gd name="T0" fmla="*/ 123 w 123"/>
                  <a:gd name="T1" fmla="*/ 21 h 659"/>
                  <a:gd name="T2" fmla="*/ 71 w 123"/>
                  <a:gd name="T3" fmla="*/ 659 h 659"/>
                  <a:gd name="T4" fmla="*/ 13 w 123"/>
                  <a:gd name="T5" fmla="*/ 347 h 659"/>
                  <a:gd name="T6" fmla="*/ 0 w 123"/>
                  <a:gd name="T7" fmla="*/ 0 h 659"/>
                  <a:gd name="T8" fmla="*/ 123 w 123"/>
                  <a:gd name="T9" fmla="*/ 21 h 659"/>
                  <a:gd name="T10" fmla="*/ 123 w 123"/>
                  <a:gd name="T11" fmla="*/ 21 h 6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3" h="659">
                    <a:moveTo>
                      <a:pt x="123" y="21"/>
                    </a:moveTo>
                    <a:lnTo>
                      <a:pt x="71" y="659"/>
                    </a:lnTo>
                    <a:lnTo>
                      <a:pt x="13" y="347"/>
                    </a:lnTo>
                    <a:lnTo>
                      <a:pt x="0" y="0"/>
                    </a:lnTo>
                    <a:lnTo>
                      <a:pt x="123"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18" name="Freeform 141"/>
              <p:cNvSpPr>
                <a:spLocks/>
              </p:cNvSpPr>
              <p:nvPr/>
            </p:nvSpPr>
            <p:spPr bwMode="auto">
              <a:xfrm>
                <a:off x="1740" y="2938"/>
                <a:ext cx="275" cy="697"/>
              </a:xfrm>
              <a:custGeom>
                <a:avLst/>
                <a:gdLst>
                  <a:gd name="T0" fmla="*/ 237 w 275"/>
                  <a:gd name="T1" fmla="*/ 668 h 697"/>
                  <a:gd name="T2" fmla="*/ 141 w 275"/>
                  <a:gd name="T3" fmla="*/ 535 h 697"/>
                  <a:gd name="T4" fmla="*/ 87 w 275"/>
                  <a:gd name="T5" fmla="*/ 697 h 697"/>
                  <a:gd name="T6" fmla="*/ 0 w 275"/>
                  <a:gd name="T7" fmla="*/ 431 h 697"/>
                  <a:gd name="T8" fmla="*/ 67 w 275"/>
                  <a:gd name="T9" fmla="*/ 0 h 697"/>
                  <a:gd name="T10" fmla="*/ 275 w 275"/>
                  <a:gd name="T11" fmla="*/ 39 h 697"/>
                  <a:gd name="T12" fmla="*/ 237 w 275"/>
                  <a:gd name="T13" fmla="*/ 668 h 697"/>
                  <a:gd name="T14" fmla="*/ 237 w 275"/>
                  <a:gd name="T15" fmla="*/ 668 h 6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5" h="697">
                    <a:moveTo>
                      <a:pt x="237" y="668"/>
                    </a:moveTo>
                    <a:lnTo>
                      <a:pt x="141" y="535"/>
                    </a:lnTo>
                    <a:lnTo>
                      <a:pt x="87" y="697"/>
                    </a:lnTo>
                    <a:lnTo>
                      <a:pt x="0" y="431"/>
                    </a:lnTo>
                    <a:lnTo>
                      <a:pt x="67" y="0"/>
                    </a:lnTo>
                    <a:lnTo>
                      <a:pt x="275" y="39"/>
                    </a:lnTo>
                    <a:lnTo>
                      <a:pt x="237" y="6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19" name="Freeform 142"/>
              <p:cNvSpPr>
                <a:spLocks/>
              </p:cNvSpPr>
              <p:nvPr/>
            </p:nvSpPr>
            <p:spPr bwMode="auto">
              <a:xfrm>
                <a:off x="899" y="2623"/>
                <a:ext cx="155" cy="257"/>
              </a:xfrm>
              <a:custGeom>
                <a:avLst/>
                <a:gdLst>
                  <a:gd name="T0" fmla="*/ 14 w 155"/>
                  <a:gd name="T1" fmla="*/ 146 h 257"/>
                  <a:gd name="T2" fmla="*/ 49 w 155"/>
                  <a:gd name="T3" fmla="*/ 119 h 257"/>
                  <a:gd name="T4" fmla="*/ 112 w 155"/>
                  <a:gd name="T5" fmla="*/ 27 h 257"/>
                  <a:gd name="T6" fmla="*/ 155 w 155"/>
                  <a:gd name="T7" fmla="*/ 0 h 257"/>
                  <a:gd name="T8" fmla="*/ 133 w 155"/>
                  <a:gd name="T9" fmla="*/ 29 h 257"/>
                  <a:gd name="T10" fmla="*/ 149 w 155"/>
                  <a:gd name="T11" fmla="*/ 32 h 257"/>
                  <a:gd name="T12" fmla="*/ 119 w 155"/>
                  <a:gd name="T13" fmla="*/ 57 h 257"/>
                  <a:gd name="T14" fmla="*/ 120 w 155"/>
                  <a:gd name="T15" fmla="*/ 90 h 257"/>
                  <a:gd name="T16" fmla="*/ 109 w 155"/>
                  <a:gd name="T17" fmla="*/ 113 h 257"/>
                  <a:gd name="T18" fmla="*/ 119 w 155"/>
                  <a:gd name="T19" fmla="*/ 150 h 257"/>
                  <a:gd name="T20" fmla="*/ 110 w 155"/>
                  <a:gd name="T21" fmla="*/ 189 h 257"/>
                  <a:gd name="T22" fmla="*/ 126 w 155"/>
                  <a:gd name="T23" fmla="*/ 216 h 257"/>
                  <a:gd name="T24" fmla="*/ 87 w 155"/>
                  <a:gd name="T25" fmla="*/ 237 h 257"/>
                  <a:gd name="T26" fmla="*/ 92 w 155"/>
                  <a:gd name="T27" fmla="*/ 257 h 257"/>
                  <a:gd name="T28" fmla="*/ 67 w 155"/>
                  <a:gd name="T29" fmla="*/ 247 h 257"/>
                  <a:gd name="T30" fmla="*/ 41 w 155"/>
                  <a:gd name="T31" fmla="*/ 225 h 257"/>
                  <a:gd name="T32" fmla="*/ 41 w 155"/>
                  <a:gd name="T33" fmla="*/ 186 h 257"/>
                  <a:gd name="T34" fmla="*/ 0 w 155"/>
                  <a:gd name="T35" fmla="*/ 193 h 257"/>
                  <a:gd name="T36" fmla="*/ 14 w 155"/>
                  <a:gd name="T37" fmla="*/ 146 h 257"/>
                  <a:gd name="T38" fmla="*/ 14 w 155"/>
                  <a:gd name="T39" fmla="*/ 146 h 2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5" h="257">
                    <a:moveTo>
                      <a:pt x="14" y="146"/>
                    </a:moveTo>
                    <a:lnTo>
                      <a:pt x="49" y="119"/>
                    </a:lnTo>
                    <a:lnTo>
                      <a:pt x="112" y="27"/>
                    </a:lnTo>
                    <a:lnTo>
                      <a:pt x="155" y="0"/>
                    </a:lnTo>
                    <a:lnTo>
                      <a:pt x="133" y="29"/>
                    </a:lnTo>
                    <a:lnTo>
                      <a:pt x="149" y="32"/>
                    </a:lnTo>
                    <a:lnTo>
                      <a:pt x="119" y="57"/>
                    </a:lnTo>
                    <a:lnTo>
                      <a:pt x="120" y="90"/>
                    </a:lnTo>
                    <a:lnTo>
                      <a:pt x="109" y="113"/>
                    </a:lnTo>
                    <a:lnTo>
                      <a:pt x="119" y="150"/>
                    </a:lnTo>
                    <a:lnTo>
                      <a:pt x="110" y="189"/>
                    </a:lnTo>
                    <a:lnTo>
                      <a:pt x="126" y="216"/>
                    </a:lnTo>
                    <a:lnTo>
                      <a:pt x="87" y="237"/>
                    </a:lnTo>
                    <a:lnTo>
                      <a:pt x="92" y="257"/>
                    </a:lnTo>
                    <a:lnTo>
                      <a:pt x="67" y="247"/>
                    </a:lnTo>
                    <a:lnTo>
                      <a:pt x="41" y="225"/>
                    </a:lnTo>
                    <a:lnTo>
                      <a:pt x="41" y="186"/>
                    </a:lnTo>
                    <a:lnTo>
                      <a:pt x="0" y="193"/>
                    </a:lnTo>
                    <a:lnTo>
                      <a:pt x="14" y="1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20" name="Freeform 143"/>
              <p:cNvSpPr>
                <a:spLocks/>
              </p:cNvSpPr>
              <p:nvPr/>
            </p:nvSpPr>
            <p:spPr bwMode="auto">
              <a:xfrm>
                <a:off x="899" y="2788"/>
                <a:ext cx="99" cy="137"/>
              </a:xfrm>
              <a:custGeom>
                <a:avLst/>
                <a:gdLst>
                  <a:gd name="T0" fmla="*/ 1 w 99"/>
                  <a:gd name="T1" fmla="*/ 69 h 137"/>
                  <a:gd name="T2" fmla="*/ 4 w 99"/>
                  <a:gd name="T3" fmla="*/ 119 h 137"/>
                  <a:gd name="T4" fmla="*/ 23 w 99"/>
                  <a:gd name="T5" fmla="*/ 137 h 137"/>
                  <a:gd name="T6" fmla="*/ 99 w 99"/>
                  <a:gd name="T7" fmla="*/ 87 h 137"/>
                  <a:gd name="T8" fmla="*/ 57 w 99"/>
                  <a:gd name="T9" fmla="*/ 94 h 137"/>
                  <a:gd name="T10" fmla="*/ 40 w 99"/>
                  <a:gd name="T11" fmla="*/ 112 h 137"/>
                  <a:gd name="T12" fmla="*/ 22 w 99"/>
                  <a:gd name="T13" fmla="*/ 119 h 137"/>
                  <a:gd name="T14" fmla="*/ 21 w 99"/>
                  <a:gd name="T15" fmla="*/ 101 h 137"/>
                  <a:gd name="T16" fmla="*/ 34 w 99"/>
                  <a:gd name="T17" fmla="*/ 88 h 137"/>
                  <a:gd name="T18" fmla="*/ 14 w 99"/>
                  <a:gd name="T19" fmla="*/ 76 h 137"/>
                  <a:gd name="T20" fmla="*/ 10 w 99"/>
                  <a:gd name="T21" fmla="*/ 48 h 137"/>
                  <a:gd name="T22" fmla="*/ 7 w 99"/>
                  <a:gd name="T23" fmla="*/ 0 h 137"/>
                  <a:gd name="T24" fmla="*/ 0 w 99"/>
                  <a:gd name="T25" fmla="*/ 41 h 137"/>
                  <a:gd name="T26" fmla="*/ 1 w 99"/>
                  <a:gd name="T27" fmla="*/ 69 h 137"/>
                  <a:gd name="T28" fmla="*/ 1 w 99"/>
                  <a:gd name="T29" fmla="*/ 69 h 1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 h="137">
                    <a:moveTo>
                      <a:pt x="1" y="69"/>
                    </a:moveTo>
                    <a:lnTo>
                      <a:pt x="4" y="119"/>
                    </a:lnTo>
                    <a:lnTo>
                      <a:pt x="23" y="137"/>
                    </a:lnTo>
                    <a:lnTo>
                      <a:pt x="99" y="87"/>
                    </a:lnTo>
                    <a:lnTo>
                      <a:pt x="57" y="94"/>
                    </a:lnTo>
                    <a:lnTo>
                      <a:pt x="40" y="112"/>
                    </a:lnTo>
                    <a:lnTo>
                      <a:pt x="22" y="119"/>
                    </a:lnTo>
                    <a:lnTo>
                      <a:pt x="21" y="101"/>
                    </a:lnTo>
                    <a:lnTo>
                      <a:pt x="34" y="88"/>
                    </a:lnTo>
                    <a:lnTo>
                      <a:pt x="14" y="76"/>
                    </a:lnTo>
                    <a:lnTo>
                      <a:pt x="10" y="48"/>
                    </a:lnTo>
                    <a:lnTo>
                      <a:pt x="7" y="0"/>
                    </a:lnTo>
                    <a:lnTo>
                      <a:pt x="0" y="41"/>
                    </a:lnTo>
                    <a:lnTo>
                      <a:pt x="1"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21" name="Freeform 144"/>
              <p:cNvSpPr>
                <a:spLocks/>
              </p:cNvSpPr>
              <p:nvPr/>
            </p:nvSpPr>
            <p:spPr bwMode="auto">
              <a:xfrm>
                <a:off x="980" y="2823"/>
                <a:ext cx="137" cy="61"/>
              </a:xfrm>
              <a:custGeom>
                <a:avLst/>
                <a:gdLst>
                  <a:gd name="T0" fmla="*/ 9 w 137"/>
                  <a:gd name="T1" fmla="*/ 59 h 61"/>
                  <a:gd name="T2" fmla="*/ 54 w 137"/>
                  <a:gd name="T3" fmla="*/ 61 h 61"/>
                  <a:gd name="T4" fmla="*/ 81 w 137"/>
                  <a:gd name="T5" fmla="*/ 53 h 61"/>
                  <a:gd name="T6" fmla="*/ 137 w 137"/>
                  <a:gd name="T7" fmla="*/ 0 h 61"/>
                  <a:gd name="T8" fmla="*/ 93 w 137"/>
                  <a:gd name="T9" fmla="*/ 12 h 61"/>
                  <a:gd name="T10" fmla="*/ 54 w 137"/>
                  <a:gd name="T11" fmla="*/ 16 h 61"/>
                  <a:gd name="T12" fmla="*/ 88 w 137"/>
                  <a:gd name="T13" fmla="*/ 28 h 61"/>
                  <a:gd name="T14" fmla="*/ 72 w 137"/>
                  <a:gd name="T15" fmla="*/ 41 h 61"/>
                  <a:gd name="T16" fmla="*/ 42 w 137"/>
                  <a:gd name="T17" fmla="*/ 49 h 61"/>
                  <a:gd name="T18" fmla="*/ 22 w 137"/>
                  <a:gd name="T19" fmla="*/ 49 h 61"/>
                  <a:gd name="T20" fmla="*/ 20 w 137"/>
                  <a:gd name="T21" fmla="*/ 35 h 61"/>
                  <a:gd name="T22" fmla="*/ 30 w 137"/>
                  <a:gd name="T23" fmla="*/ 14 h 61"/>
                  <a:gd name="T24" fmla="*/ 0 w 137"/>
                  <a:gd name="T25" fmla="*/ 30 h 61"/>
                  <a:gd name="T26" fmla="*/ 1 w 137"/>
                  <a:gd name="T27" fmla="*/ 54 h 61"/>
                  <a:gd name="T28" fmla="*/ 9 w 137"/>
                  <a:gd name="T29" fmla="*/ 59 h 61"/>
                  <a:gd name="T30" fmla="*/ 9 w 137"/>
                  <a:gd name="T31" fmla="*/ 59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7" h="61">
                    <a:moveTo>
                      <a:pt x="9" y="59"/>
                    </a:moveTo>
                    <a:lnTo>
                      <a:pt x="54" y="61"/>
                    </a:lnTo>
                    <a:lnTo>
                      <a:pt x="81" y="53"/>
                    </a:lnTo>
                    <a:lnTo>
                      <a:pt x="137" y="0"/>
                    </a:lnTo>
                    <a:lnTo>
                      <a:pt x="93" y="12"/>
                    </a:lnTo>
                    <a:lnTo>
                      <a:pt x="54" y="16"/>
                    </a:lnTo>
                    <a:lnTo>
                      <a:pt x="88" y="28"/>
                    </a:lnTo>
                    <a:lnTo>
                      <a:pt x="72" y="41"/>
                    </a:lnTo>
                    <a:lnTo>
                      <a:pt x="42" y="49"/>
                    </a:lnTo>
                    <a:lnTo>
                      <a:pt x="22" y="49"/>
                    </a:lnTo>
                    <a:lnTo>
                      <a:pt x="20" y="35"/>
                    </a:lnTo>
                    <a:lnTo>
                      <a:pt x="30" y="14"/>
                    </a:lnTo>
                    <a:lnTo>
                      <a:pt x="0" y="30"/>
                    </a:lnTo>
                    <a:lnTo>
                      <a:pt x="1" y="54"/>
                    </a:lnTo>
                    <a:lnTo>
                      <a:pt x="9"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22" name="Freeform 145"/>
              <p:cNvSpPr>
                <a:spLocks/>
              </p:cNvSpPr>
              <p:nvPr/>
            </p:nvSpPr>
            <p:spPr bwMode="auto">
              <a:xfrm>
                <a:off x="1050" y="2760"/>
                <a:ext cx="114" cy="31"/>
              </a:xfrm>
              <a:custGeom>
                <a:avLst/>
                <a:gdLst>
                  <a:gd name="T0" fmla="*/ 100 w 114"/>
                  <a:gd name="T1" fmla="*/ 31 h 31"/>
                  <a:gd name="T2" fmla="*/ 75 w 114"/>
                  <a:gd name="T3" fmla="*/ 31 h 31"/>
                  <a:gd name="T4" fmla="*/ 44 w 114"/>
                  <a:gd name="T5" fmla="*/ 25 h 31"/>
                  <a:gd name="T6" fmla="*/ 0 w 114"/>
                  <a:gd name="T7" fmla="*/ 20 h 31"/>
                  <a:gd name="T8" fmla="*/ 61 w 114"/>
                  <a:gd name="T9" fmla="*/ 11 h 31"/>
                  <a:gd name="T10" fmla="*/ 75 w 114"/>
                  <a:gd name="T11" fmla="*/ 0 h 31"/>
                  <a:gd name="T12" fmla="*/ 87 w 114"/>
                  <a:gd name="T13" fmla="*/ 10 h 31"/>
                  <a:gd name="T14" fmla="*/ 99 w 114"/>
                  <a:gd name="T15" fmla="*/ 17 h 31"/>
                  <a:gd name="T16" fmla="*/ 114 w 114"/>
                  <a:gd name="T17" fmla="*/ 15 h 31"/>
                  <a:gd name="T18" fmla="*/ 100 w 114"/>
                  <a:gd name="T19" fmla="*/ 31 h 31"/>
                  <a:gd name="T20" fmla="*/ 100 w 114"/>
                  <a:gd name="T21" fmla="*/ 31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4" h="31">
                    <a:moveTo>
                      <a:pt x="100" y="31"/>
                    </a:moveTo>
                    <a:lnTo>
                      <a:pt x="75" y="31"/>
                    </a:lnTo>
                    <a:lnTo>
                      <a:pt x="44" y="25"/>
                    </a:lnTo>
                    <a:lnTo>
                      <a:pt x="0" y="20"/>
                    </a:lnTo>
                    <a:lnTo>
                      <a:pt x="61" y="11"/>
                    </a:lnTo>
                    <a:lnTo>
                      <a:pt x="75" y="0"/>
                    </a:lnTo>
                    <a:lnTo>
                      <a:pt x="87" y="10"/>
                    </a:lnTo>
                    <a:lnTo>
                      <a:pt x="99" y="17"/>
                    </a:lnTo>
                    <a:lnTo>
                      <a:pt x="114" y="15"/>
                    </a:lnTo>
                    <a:lnTo>
                      <a:pt x="100"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23" name="Freeform 146"/>
              <p:cNvSpPr>
                <a:spLocks/>
              </p:cNvSpPr>
              <p:nvPr/>
            </p:nvSpPr>
            <p:spPr bwMode="auto">
              <a:xfrm>
                <a:off x="1079" y="2707"/>
                <a:ext cx="80" cy="18"/>
              </a:xfrm>
              <a:custGeom>
                <a:avLst/>
                <a:gdLst>
                  <a:gd name="T0" fmla="*/ 12 w 80"/>
                  <a:gd name="T1" fmla="*/ 18 h 18"/>
                  <a:gd name="T2" fmla="*/ 60 w 80"/>
                  <a:gd name="T3" fmla="*/ 14 h 18"/>
                  <a:gd name="T4" fmla="*/ 80 w 80"/>
                  <a:gd name="T5" fmla="*/ 14 h 18"/>
                  <a:gd name="T6" fmla="*/ 79 w 80"/>
                  <a:gd name="T7" fmla="*/ 0 h 18"/>
                  <a:gd name="T8" fmla="*/ 48 w 80"/>
                  <a:gd name="T9" fmla="*/ 0 h 18"/>
                  <a:gd name="T10" fmla="*/ 0 w 80"/>
                  <a:gd name="T11" fmla="*/ 13 h 18"/>
                  <a:gd name="T12" fmla="*/ 12 w 80"/>
                  <a:gd name="T13" fmla="*/ 18 h 18"/>
                  <a:gd name="T14" fmla="*/ 12 w 80"/>
                  <a:gd name="T15" fmla="*/ 18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0" h="18">
                    <a:moveTo>
                      <a:pt x="12" y="18"/>
                    </a:moveTo>
                    <a:lnTo>
                      <a:pt x="60" y="14"/>
                    </a:lnTo>
                    <a:lnTo>
                      <a:pt x="80" y="14"/>
                    </a:lnTo>
                    <a:lnTo>
                      <a:pt x="79" y="0"/>
                    </a:lnTo>
                    <a:lnTo>
                      <a:pt x="48" y="0"/>
                    </a:lnTo>
                    <a:lnTo>
                      <a:pt x="0" y="13"/>
                    </a:lnTo>
                    <a:lnTo>
                      <a:pt x="12"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24" name="Freeform 147"/>
              <p:cNvSpPr>
                <a:spLocks/>
              </p:cNvSpPr>
              <p:nvPr/>
            </p:nvSpPr>
            <p:spPr bwMode="auto">
              <a:xfrm>
                <a:off x="1091" y="2660"/>
                <a:ext cx="155" cy="45"/>
              </a:xfrm>
              <a:custGeom>
                <a:avLst/>
                <a:gdLst>
                  <a:gd name="T0" fmla="*/ 12 w 155"/>
                  <a:gd name="T1" fmla="*/ 12 h 45"/>
                  <a:gd name="T2" fmla="*/ 70 w 155"/>
                  <a:gd name="T3" fmla="*/ 14 h 45"/>
                  <a:gd name="T4" fmla="*/ 92 w 155"/>
                  <a:gd name="T5" fmla="*/ 20 h 45"/>
                  <a:gd name="T6" fmla="*/ 108 w 155"/>
                  <a:gd name="T7" fmla="*/ 30 h 45"/>
                  <a:gd name="T8" fmla="*/ 142 w 155"/>
                  <a:gd name="T9" fmla="*/ 45 h 45"/>
                  <a:gd name="T10" fmla="*/ 155 w 155"/>
                  <a:gd name="T11" fmla="*/ 37 h 45"/>
                  <a:gd name="T12" fmla="*/ 132 w 155"/>
                  <a:gd name="T13" fmla="*/ 23 h 45"/>
                  <a:gd name="T14" fmla="*/ 105 w 155"/>
                  <a:gd name="T15" fmla="*/ 14 h 45"/>
                  <a:gd name="T16" fmla="*/ 77 w 155"/>
                  <a:gd name="T17" fmla="*/ 10 h 45"/>
                  <a:gd name="T18" fmla="*/ 49 w 155"/>
                  <a:gd name="T19" fmla="*/ 1 h 45"/>
                  <a:gd name="T20" fmla="*/ 15 w 155"/>
                  <a:gd name="T21" fmla="*/ 3 h 45"/>
                  <a:gd name="T22" fmla="*/ 0 w 155"/>
                  <a:gd name="T23" fmla="*/ 0 h 45"/>
                  <a:gd name="T24" fmla="*/ 12 w 155"/>
                  <a:gd name="T25" fmla="*/ 12 h 45"/>
                  <a:gd name="T26" fmla="*/ 12 w 155"/>
                  <a:gd name="T27" fmla="*/ 12 h 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5" h="45">
                    <a:moveTo>
                      <a:pt x="12" y="12"/>
                    </a:moveTo>
                    <a:lnTo>
                      <a:pt x="70" y="14"/>
                    </a:lnTo>
                    <a:lnTo>
                      <a:pt x="92" y="20"/>
                    </a:lnTo>
                    <a:lnTo>
                      <a:pt x="108" y="30"/>
                    </a:lnTo>
                    <a:lnTo>
                      <a:pt x="142" y="45"/>
                    </a:lnTo>
                    <a:lnTo>
                      <a:pt x="155" y="37"/>
                    </a:lnTo>
                    <a:lnTo>
                      <a:pt x="132" y="23"/>
                    </a:lnTo>
                    <a:lnTo>
                      <a:pt x="105" y="14"/>
                    </a:lnTo>
                    <a:lnTo>
                      <a:pt x="77" y="10"/>
                    </a:lnTo>
                    <a:lnTo>
                      <a:pt x="49" y="1"/>
                    </a:lnTo>
                    <a:lnTo>
                      <a:pt x="15" y="3"/>
                    </a:lnTo>
                    <a:lnTo>
                      <a:pt x="0" y="0"/>
                    </a:lnTo>
                    <a:lnTo>
                      <a:pt x="12"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25" name="Freeform 148"/>
              <p:cNvSpPr>
                <a:spLocks/>
              </p:cNvSpPr>
              <p:nvPr/>
            </p:nvSpPr>
            <p:spPr bwMode="auto">
              <a:xfrm>
                <a:off x="1019" y="2610"/>
                <a:ext cx="277" cy="87"/>
              </a:xfrm>
              <a:custGeom>
                <a:avLst/>
                <a:gdLst>
                  <a:gd name="T0" fmla="*/ 30 w 277"/>
                  <a:gd name="T1" fmla="*/ 20 h 87"/>
                  <a:gd name="T2" fmla="*/ 60 w 277"/>
                  <a:gd name="T3" fmla="*/ 19 h 87"/>
                  <a:gd name="T4" fmla="*/ 123 w 277"/>
                  <a:gd name="T5" fmla="*/ 6 h 87"/>
                  <a:gd name="T6" fmla="*/ 153 w 277"/>
                  <a:gd name="T7" fmla="*/ 6 h 87"/>
                  <a:gd name="T8" fmla="*/ 224 w 277"/>
                  <a:gd name="T9" fmla="*/ 31 h 87"/>
                  <a:gd name="T10" fmla="*/ 244 w 277"/>
                  <a:gd name="T11" fmla="*/ 36 h 87"/>
                  <a:gd name="T12" fmla="*/ 257 w 277"/>
                  <a:gd name="T13" fmla="*/ 54 h 87"/>
                  <a:gd name="T14" fmla="*/ 269 w 277"/>
                  <a:gd name="T15" fmla="*/ 69 h 87"/>
                  <a:gd name="T16" fmla="*/ 271 w 277"/>
                  <a:gd name="T17" fmla="*/ 87 h 87"/>
                  <a:gd name="T18" fmla="*/ 277 w 277"/>
                  <a:gd name="T19" fmla="*/ 74 h 87"/>
                  <a:gd name="T20" fmla="*/ 268 w 277"/>
                  <a:gd name="T21" fmla="*/ 56 h 87"/>
                  <a:gd name="T22" fmla="*/ 244 w 277"/>
                  <a:gd name="T23" fmla="*/ 32 h 87"/>
                  <a:gd name="T24" fmla="*/ 167 w 277"/>
                  <a:gd name="T25" fmla="*/ 3 h 87"/>
                  <a:gd name="T26" fmla="*/ 124 w 277"/>
                  <a:gd name="T27" fmla="*/ 0 h 87"/>
                  <a:gd name="T28" fmla="*/ 73 w 277"/>
                  <a:gd name="T29" fmla="*/ 8 h 87"/>
                  <a:gd name="T30" fmla="*/ 33 w 277"/>
                  <a:gd name="T31" fmla="*/ 10 h 87"/>
                  <a:gd name="T32" fmla="*/ 15 w 277"/>
                  <a:gd name="T33" fmla="*/ 22 h 87"/>
                  <a:gd name="T34" fmla="*/ 0 w 277"/>
                  <a:gd name="T35" fmla="*/ 45 h 87"/>
                  <a:gd name="T36" fmla="*/ 30 w 277"/>
                  <a:gd name="T37" fmla="*/ 20 h 87"/>
                  <a:gd name="T38" fmla="*/ 30 w 277"/>
                  <a:gd name="T39" fmla="*/ 20 h 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77" h="87">
                    <a:moveTo>
                      <a:pt x="30" y="20"/>
                    </a:moveTo>
                    <a:lnTo>
                      <a:pt x="60" y="19"/>
                    </a:lnTo>
                    <a:lnTo>
                      <a:pt x="123" y="6"/>
                    </a:lnTo>
                    <a:lnTo>
                      <a:pt x="153" y="6"/>
                    </a:lnTo>
                    <a:lnTo>
                      <a:pt x="224" y="31"/>
                    </a:lnTo>
                    <a:lnTo>
                      <a:pt x="244" y="36"/>
                    </a:lnTo>
                    <a:lnTo>
                      <a:pt x="257" y="54"/>
                    </a:lnTo>
                    <a:lnTo>
                      <a:pt x="269" y="69"/>
                    </a:lnTo>
                    <a:lnTo>
                      <a:pt x="271" y="87"/>
                    </a:lnTo>
                    <a:lnTo>
                      <a:pt x="277" y="74"/>
                    </a:lnTo>
                    <a:lnTo>
                      <a:pt x="268" y="56"/>
                    </a:lnTo>
                    <a:lnTo>
                      <a:pt x="244" y="32"/>
                    </a:lnTo>
                    <a:lnTo>
                      <a:pt x="167" y="3"/>
                    </a:lnTo>
                    <a:lnTo>
                      <a:pt x="124" y="0"/>
                    </a:lnTo>
                    <a:lnTo>
                      <a:pt x="73" y="8"/>
                    </a:lnTo>
                    <a:lnTo>
                      <a:pt x="33" y="10"/>
                    </a:lnTo>
                    <a:lnTo>
                      <a:pt x="15" y="22"/>
                    </a:lnTo>
                    <a:lnTo>
                      <a:pt x="0" y="45"/>
                    </a:lnTo>
                    <a:lnTo>
                      <a:pt x="3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26" name="Freeform 149"/>
              <p:cNvSpPr>
                <a:spLocks/>
              </p:cNvSpPr>
              <p:nvPr/>
            </p:nvSpPr>
            <p:spPr bwMode="auto">
              <a:xfrm>
                <a:off x="1041" y="2692"/>
                <a:ext cx="849" cy="208"/>
              </a:xfrm>
              <a:custGeom>
                <a:avLst/>
                <a:gdLst>
                  <a:gd name="T0" fmla="*/ 17 w 849"/>
                  <a:gd name="T1" fmla="*/ 184 h 208"/>
                  <a:gd name="T2" fmla="*/ 198 w 849"/>
                  <a:gd name="T3" fmla="*/ 4 h 208"/>
                  <a:gd name="T4" fmla="*/ 505 w 849"/>
                  <a:gd name="T5" fmla="*/ 0 h 208"/>
                  <a:gd name="T6" fmla="*/ 578 w 849"/>
                  <a:gd name="T7" fmla="*/ 6 h 208"/>
                  <a:gd name="T8" fmla="*/ 640 w 849"/>
                  <a:gd name="T9" fmla="*/ 23 h 208"/>
                  <a:gd name="T10" fmla="*/ 722 w 849"/>
                  <a:gd name="T11" fmla="*/ 52 h 208"/>
                  <a:gd name="T12" fmla="*/ 849 w 849"/>
                  <a:gd name="T13" fmla="*/ 84 h 208"/>
                  <a:gd name="T14" fmla="*/ 849 w 849"/>
                  <a:gd name="T15" fmla="*/ 139 h 208"/>
                  <a:gd name="T16" fmla="*/ 693 w 849"/>
                  <a:gd name="T17" fmla="*/ 172 h 208"/>
                  <a:gd name="T18" fmla="*/ 717 w 849"/>
                  <a:gd name="T19" fmla="*/ 95 h 208"/>
                  <a:gd name="T20" fmla="*/ 701 w 849"/>
                  <a:gd name="T21" fmla="*/ 76 h 208"/>
                  <a:gd name="T22" fmla="*/ 652 w 849"/>
                  <a:gd name="T23" fmla="*/ 57 h 208"/>
                  <a:gd name="T24" fmla="*/ 545 w 849"/>
                  <a:gd name="T25" fmla="*/ 34 h 208"/>
                  <a:gd name="T26" fmla="*/ 377 w 849"/>
                  <a:gd name="T27" fmla="*/ 25 h 208"/>
                  <a:gd name="T28" fmla="*/ 185 w 849"/>
                  <a:gd name="T29" fmla="*/ 77 h 208"/>
                  <a:gd name="T30" fmla="*/ 105 w 849"/>
                  <a:gd name="T31" fmla="*/ 140 h 208"/>
                  <a:gd name="T32" fmla="*/ 60 w 849"/>
                  <a:gd name="T33" fmla="*/ 175 h 208"/>
                  <a:gd name="T34" fmla="*/ 176 w 849"/>
                  <a:gd name="T35" fmla="*/ 171 h 208"/>
                  <a:gd name="T36" fmla="*/ 253 w 849"/>
                  <a:gd name="T37" fmla="*/ 166 h 208"/>
                  <a:gd name="T38" fmla="*/ 356 w 849"/>
                  <a:gd name="T39" fmla="*/ 168 h 208"/>
                  <a:gd name="T40" fmla="*/ 400 w 849"/>
                  <a:gd name="T41" fmla="*/ 181 h 208"/>
                  <a:gd name="T42" fmla="*/ 375 w 849"/>
                  <a:gd name="T43" fmla="*/ 208 h 208"/>
                  <a:gd name="T44" fmla="*/ 326 w 849"/>
                  <a:gd name="T45" fmla="*/ 193 h 208"/>
                  <a:gd name="T46" fmla="*/ 261 w 849"/>
                  <a:gd name="T47" fmla="*/ 182 h 208"/>
                  <a:gd name="T48" fmla="*/ 170 w 849"/>
                  <a:gd name="T49" fmla="*/ 185 h 208"/>
                  <a:gd name="T50" fmla="*/ 73 w 849"/>
                  <a:gd name="T51" fmla="*/ 197 h 208"/>
                  <a:gd name="T52" fmla="*/ 0 w 849"/>
                  <a:gd name="T53" fmla="*/ 203 h 208"/>
                  <a:gd name="T54" fmla="*/ 17 w 849"/>
                  <a:gd name="T55" fmla="*/ 184 h 208"/>
                  <a:gd name="T56" fmla="*/ 17 w 849"/>
                  <a:gd name="T57" fmla="*/ 184 h 20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49" h="208">
                    <a:moveTo>
                      <a:pt x="17" y="184"/>
                    </a:moveTo>
                    <a:lnTo>
                      <a:pt x="198" y="4"/>
                    </a:lnTo>
                    <a:lnTo>
                      <a:pt x="505" y="0"/>
                    </a:lnTo>
                    <a:lnTo>
                      <a:pt x="578" y="6"/>
                    </a:lnTo>
                    <a:lnTo>
                      <a:pt x="640" y="23"/>
                    </a:lnTo>
                    <a:lnTo>
                      <a:pt x="722" y="52"/>
                    </a:lnTo>
                    <a:lnTo>
                      <a:pt x="849" y="84"/>
                    </a:lnTo>
                    <a:lnTo>
                      <a:pt x="849" y="139"/>
                    </a:lnTo>
                    <a:lnTo>
                      <a:pt x="693" y="172"/>
                    </a:lnTo>
                    <a:lnTo>
                      <a:pt x="717" y="95"/>
                    </a:lnTo>
                    <a:lnTo>
                      <a:pt x="701" y="76"/>
                    </a:lnTo>
                    <a:lnTo>
                      <a:pt x="652" y="57"/>
                    </a:lnTo>
                    <a:lnTo>
                      <a:pt x="545" y="34"/>
                    </a:lnTo>
                    <a:lnTo>
                      <a:pt x="377" y="25"/>
                    </a:lnTo>
                    <a:lnTo>
                      <a:pt x="185" y="77"/>
                    </a:lnTo>
                    <a:lnTo>
                      <a:pt x="105" y="140"/>
                    </a:lnTo>
                    <a:lnTo>
                      <a:pt x="60" y="175"/>
                    </a:lnTo>
                    <a:lnTo>
                      <a:pt x="176" y="171"/>
                    </a:lnTo>
                    <a:lnTo>
                      <a:pt x="253" y="166"/>
                    </a:lnTo>
                    <a:lnTo>
                      <a:pt x="356" y="168"/>
                    </a:lnTo>
                    <a:lnTo>
                      <a:pt x="400" y="181"/>
                    </a:lnTo>
                    <a:lnTo>
                      <a:pt x="375" y="208"/>
                    </a:lnTo>
                    <a:lnTo>
                      <a:pt x="326" y="193"/>
                    </a:lnTo>
                    <a:lnTo>
                      <a:pt x="261" y="182"/>
                    </a:lnTo>
                    <a:lnTo>
                      <a:pt x="170" y="185"/>
                    </a:lnTo>
                    <a:lnTo>
                      <a:pt x="73" y="197"/>
                    </a:lnTo>
                    <a:lnTo>
                      <a:pt x="0" y="203"/>
                    </a:lnTo>
                    <a:lnTo>
                      <a:pt x="17" y="1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27" name="Freeform 150"/>
              <p:cNvSpPr>
                <a:spLocks/>
              </p:cNvSpPr>
              <p:nvPr/>
            </p:nvSpPr>
            <p:spPr bwMode="auto">
              <a:xfrm>
                <a:off x="1137" y="2707"/>
                <a:ext cx="74" cy="39"/>
              </a:xfrm>
              <a:custGeom>
                <a:avLst/>
                <a:gdLst>
                  <a:gd name="T0" fmla="*/ 22 w 74"/>
                  <a:gd name="T1" fmla="*/ 11 h 39"/>
                  <a:gd name="T2" fmla="*/ 43 w 74"/>
                  <a:gd name="T3" fmla="*/ 23 h 39"/>
                  <a:gd name="T4" fmla="*/ 56 w 74"/>
                  <a:gd name="T5" fmla="*/ 39 h 39"/>
                  <a:gd name="T6" fmla="*/ 74 w 74"/>
                  <a:gd name="T7" fmla="*/ 26 h 39"/>
                  <a:gd name="T8" fmla="*/ 39 w 74"/>
                  <a:gd name="T9" fmla="*/ 5 h 39"/>
                  <a:gd name="T10" fmla="*/ 21 w 74"/>
                  <a:gd name="T11" fmla="*/ 0 h 39"/>
                  <a:gd name="T12" fmla="*/ 0 w 74"/>
                  <a:gd name="T13" fmla="*/ 7 h 39"/>
                  <a:gd name="T14" fmla="*/ 22 w 74"/>
                  <a:gd name="T15" fmla="*/ 11 h 39"/>
                  <a:gd name="T16" fmla="*/ 22 w 74"/>
                  <a:gd name="T17" fmla="*/ 11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4" h="39">
                    <a:moveTo>
                      <a:pt x="22" y="11"/>
                    </a:moveTo>
                    <a:lnTo>
                      <a:pt x="43" y="23"/>
                    </a:lnTo>
                    <a:lnTo>
                      <a:pt x="56" y="39"/>
                    </a:lnTo>
                    <a:lnTo>
                      <a:pt x="74" y="26"/>
                    </a:lnTo>
                    <a:lnTo>
                      <a:pt x="39" y="5"/>
                    </a:lnTo>
                    <a:lnTo>
                      <a:pt x="21" y="0"/>
                    </a:lnTo>
                    <a:lnTo>
                      <a:pt x="0" y="7"/>
                    </a:lnTo>
                    <a:lnTo>
                      <a:pt x="22"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28" name="Freeform 151"/>
              <p:cNvSpPr>
                <a:spLocks/>
              </p:cNvSpPr>
              <p:nvPr/>
            </p:nvSpPr>
            <p:spPr bwMode="auto">
              <a:xfrm>
                <a:off x="1466" y="2858"/>
                <a:ext cx="88" cy="220"/>
              </a:xfrm>
              <a:custGeom>
                <a:avLst/>
                <a:gdLst>
                  <a:gd name="T0" fmla="*/ 5 w 88"/>
                  <a:gd name="T1" fmla="*/ 20 h 220"/>
                  <a:gd name="T2" fmla="*/ 21 w 88"/>
                  <a:gd name="T3" fmla="*/ 53 h 220"/>
                  <a:gd name="T4" fmla="*/ 29 w 88"/>
                  <a:gd name="T5" fmla="*/ 102 h 220"/>
                  <a:gd name="T6" fmla="*/ 34 w 88"/>
                  <a:gd name="T7" fmla="*/ 133 h 220"/>
                  <a:gd name="T8" fmla="*/ 47 w 88"/>
                  <a:gd name="T9" fmla="*/ 166 h 220"/>
                  <a:gd name="T10" fmla="*/ 70 w 88"/>
                  <a:gd name="T11" fmla="*/ 195 h 220"/>
                  <a:gd name="T12" fmla="*/ 88 w 88"/>
                  <a:gd name="T13" fmla="*/ 220 h 220"/>
                  <a:gd name="T14" fmla="*/ 80 w 88"/>
                  <a:gd name="T15" fmla="*/ 195 h 220"/>
                  <a:gd name="T16" fmla="*/ 53 w 88"/>
                  <a:gd name="T17" fmla="*/ 151 h 220"/>
                  <a:gd name="T18" fmla="*/ 41 w 88"/>
                  <a:gd name="T19" fmla="*/ 109 h 220"/>
                  <a:gd name="T20" fmla="*/ 34 w 88"/>
                  <a:gd name="T21" fmla="*/ 66 h 220"/>
                  <a:gd name="T22" fmla="*/ 27 w 88"/>
                  <a:gd name="T23" fmla="*/ 46 h 220"/>
                  <a:gd name="T24" fmla="*/ 12 w 88"/>
                  <a:gd name="T25" fmla="*/ 20 h 220"/>
                  <a:gd name="T26" fmla="*/ 16 w 88"/>
                  <a:gd name="T27" fmla="*/ 11 h 220"/>
                  <a:gd name="T28" fmla="*/ 36 w 88"/>
                  <a:gd name="T29" fmla="*/ 9 h 220"/>
                  <a:gd name="T30" fmla="*/ 65 w 88"/>
                  <a:gd name="T31" fmla="*/ 26 h 220"/>
                  <a:gd name="T32" fmla="*/ 57 w 88"/>
                  <a:gd name="T33" fmla="*/ 3 h 220"/>
                  <a:gd name="T34" fmla="*/ 29 w 88"/>
                  <a:gd name="T35" fmla="*/ 0 h 220"/>
                  <a:gd name="T36" fmla="*/ 15 w 88"/>
                  <a:gd name="T37" fmla="*/ 0 h 220"/>
                  <a:gd name="T38" fmla="*/ 0 w 88"/>
                  <a:gd name="T39" fmla="*/ 5 h 220"/>
                  <a:gd name="T40" fmla="*/ 5 w 88"/>
                  <a:gd name="T41" fmla="*/ 20 h 220"/>
                  <a:gd name="T42" fmla="*/ 5 w 88"/>
                  <a:gd name="T43" fmla="*/ 20 h 2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8" h="220">
                    <a:moveTo>
                      <a:pt x="5" y="20"/>
                    </a:moveTo>
                    <a:lnTo>
                      <a:pt x="21" y="53"/>
                    </a:lnTo>
                    <a:lnTo>
                      <a:pt x="29" y="102"/>
                    </a:lnTo>
                    <a:lnTo>
                      <a:pt x="34" y="133"/>
                    </a:lnTo>
                    <a:lnTo>
                      <a:pt x="47" y="166"/>
                    </a:lnTo>
                    <a:lnTo>
                      <a:pt x="70" y="195"/>
                    </a:lnTo>
                    <a:lnTo>
                      <a:pt x="88" y="220"/>
                    </a:lnTo>
                    <a:lnTo>
                      <a:pt x="80" y="195"/>
                    </a:lnTo>
                    <a:lnTo>
                      <a:pt x="53" y="151"/>
                    </a:lnTo>
                    <a:lnTo>
                      <a:pt x="41" y="109"/>
                    </a:lnTo>
                    <a:lnTo>
                      <a:pt x="34" y="66"/>
                    </a:lnTo>
                    <a:lnTo>
                      <a:pt x="27" y="46"/>
                    </a:lnTo>
                    <a:lnTo>
                      <a:pt x="12" y="20"/>
                    </a:lnTo>
                    <a:lnTo>
                      <a:pt x="16" y="11"/>
                    </a:lnTo>
                    <a:lnTo>
                      <a:pt x="36" y="9"/>
                    </a:lnTo>
                    <a:lnTo>
                      <a:pt x="65" y="26"/>
                    </a:lnTo>
                    <a:lnTo>
                      <a:pt x="57" y="3"/>
                    </a:lnTo>
                    <a:lnTo>
                      <a:pt x="29" y="0"/>
                    </a:lnTo>
                    <a:lnTo>
                      <a:pt x="15" y="0"/>
                    </a:lnTo>
                    <a:lnTo>
                      <a:pt x="0" y="5"/>
                    </a:lnTo>
                    <a:lnTo>
                      <a:pt x="5"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29" name="Freeform 152"/>
              <p:cNvSpPr>
                <a:spLocks/>
              </p:cNvSpPr>
              <p:nvPr/>
            </p:nvSpPr>
            <p:spPr bwMode="auto">
              <a:xfrm>
                <a:off x="1426" y="2917"/>
                <a:ext cx="284" cy="269"/>
              </a:xfrm>
              <a:custGeom>
                <a:avLst/>
                <a:gdLst>
                  <a:gd name="T0" fmla="*/ 76 w 284"/>
                  <a:gd name="T1" fmla="*/ 157 h 269"/>
                  <a:gd name="T2" fmla="*/ 90 w 284"/>
                  <a:gd name="T3" fmla="*/ 165 h 269"/>
                  <a:gd name="T4" fmla="*/ 108 w 284"/>
                  <a:gd name="T5" fmla="*/ 165 h 269"/>
                  <a:gd name="T6" fmla="*/ 123 w 284"/>
                  <a:gd name="T7" fmla="*/ 153 h 269"/>
                  <a:gd name="T8" fmla="*/ 141 w 284"/>
                  <a:gd name="T9" fmla="*/ 164 h 269"/>
                  <a:gd name="T10" fmla="*/ 164 w 284"/>
                  <a:gd name="T11" fmla="*/ 160 h 269"/>
                  <a:gd name="T12" fmla="*/ 172 w 284"/>
                  <a:gd name="T13" fmla="*/ 142 h 269"/>
                  <a:gd name="T14" fmla="*/ 198 w 284"/>
                  <a:gd name="T15" fmla="*/ 147 h 269"/>
                  <a:gd name="T16" fmla="*/ 223 w 284"/>
                  <a:gd name="T17" fmla="*/ 133 h 269"/>
                  <a:gd name="T18" fmla="*/ 234 w 284"/>
                  <a:gd name="T19" fmla="*/ 99 h 269"/>
                  <a:gd name="T20" fmla="*/ 248 w 284"/>
                  <a:gd name="T21" fmla="*/ 89 h 269"/>
                  <a:gd name="T22" fmla="*/ 261 w 284"/>
                  <a:gd name="T23" fmla="*/ 82 h 269"/>
                  <a:gd name="T24" fmla="*/ 276 w 284"/>
                  <a:gd name="T25" fmla="*/ 58 h 269"/>
                  <a:gd name="T26" fmla="*/ 268 w 284"/>
                  <a:gd name="T27" fmla="*/ 0 h 269"/>
                  <a:gd name="T28" fmla="*/ 284 w 284"/>
                  <a:gd name="T29" fmla="*/ 42 h 269"/>
                  <a:gd name="T30" fmla="*/ 282 w 284"/>
                  <a:gd name="T31" fmla="*/ 69 h 269"/>
                  <a:gd name="T32" fmla="*/ 262 w 284"/>
                  <a:gd name="T33" fmla="*/ 97 h 269"/>
                  <a:gd name="T34" fmla="*/ 251 w 284"/>
                  <a:gd name="T35" fmla="*/ 111 h 269"/>
                  <a:gd name="T36" fmla="*/ 227 w 284"/>
                  <a:gd name="T37" fmla="*/ 164 h 269"/>
                  <a:gd name="T38" fmla="*/ 209 w 284"/>
                  <a:gd name="T39" fmla="*/ 218 h 269"/>
                  <a:gd name="T40" fmla="*/ 189 w 284"/>
                  <a:gd name="T41" fmla="*/ 256 h 269"/>
                  <a:gd name="T42" fmla="*/ 151 w 284"/>
                  <a:gd name="T43" fmla="*/ 269 h 269"/>
                  <a:gd name="T44" fmla="*/ 120 w 284"/>
                  <a:gd name="T45" fmla="*/ 241 h 269"/>
                  <a:gd name="T46" fmla="*/ 42 w 284"/>
                  <a:gd name="T47" fmla="*/ 205 h 269"/>
                  <a:gd name="T48" fmla="*/ 0 w 284"/>
                  <a:gd name="T49" fmla="*/ 150 h 269"/>
                  <a:gd name="T50" fmla="*/ 38 w 284"/>
                  <a:gd name="T51" fmla="*/ 110 h 269"/>
                  <a:gd name="T52" fmla="*/ 37 w 284"/>
                  <a:gd name="T53" fmla="*/ 75 h 269"/>
                  <a:gd name="T54" fmla="*/ 27 w 284"/>
                  <a:gd name="T55" fmla="*/ 57 h 269"/>
                  <a:gd name="T56" fmla="*/ 44 w 284"/>
                  <a:gd name="T57" fmla="*/ 70 h 269"/>
                  <a:gd name="T58" fmla="*/ 47 w 284"/>
                  <a:gd name="T59" fmla="*/ 102 h 269"/>
                  <a:gd name="T60" fmla="*/ 59 w 284"/>
                  <a:gd name="T61" fmla="*/ 126 h 269"/>
                  <a:gd name="T62" fmla="*/ 76 w 284"/>
                  <a:gd name="T63" fmla="*/ 157 h 269"/>
                  <a:gd name="T64" fmla="*/ 76 w 284"/>
                  <a:gd name="T65" fmla="*/ 157 h 26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4" h="269">
                    <a:moveTo>
                      <a:pt x="76" y="157"/>
                    </a:moveTo>
                    <a:lnTo>
                      <a:pt x="90" y="165"/>
                    </a:lnTo>
                    <a:lnTo>
                      <a:pt x="108" y="165"/>
                    </a:lnTo>
                    <a:lnTo>
                      <a:pt x="123" y="153"/>
                    </a:lnTo>
                    <a:lnTo>
                      <a:pt x="141" y="164"/>
                    </a:lnTo>
                    <a:lnTo>
                      <a:pt x="164" y="160"/>
                    </a:lnTo>
                    <a:lnTo>
                      <a:pt x="172" y="142"/>
                    </a:lnTo>
                    <a:lnTo>
                      <a:pt x="198" y="147"/>
                    </a:lnTo>
                    <a:lnTo>
                      <a:pt x="223" y="133"/>
                    </a:lnTo>
                    <a:lnTo>
                      <a:pt x="234" y="99"/>
                    </a:lnTo>
                    <a:lnTo>
                      <a:pt x="248" y="89"/>
                    </a:lnTo>
                    <a:lnTo>
                      <a:pt x="261" y="82"/>
                    </a:lnTo>
                    <a:lnTo>
                      <a:pt x="276" y="58"/>
                    </a:lnTo>
                    <a:lnTo>
                      <a:pt x="268" y="0"/>
                    </a:lnTo>
                    <a:lnTo>
                      <a:pt x="284" y="42"/>
                    </a:lnTo>
                    <a:lnTo>
                      <a:pt x="282" y="69"/>
                    </a:lnTo>
                    <a:lnTo>
                      <a:pt x="262" y="97"/>
                    </a:lnTo>
                    <a:lnTo>
                      <a:pt x="251" y="111"/>
                    </a:lnTo>
                    <a:lnTo>
                      <a:pt x="227" y="164"/>
                    </a:lnTo>
                    <a:lnTo>
                      <a:pt x="209" y="218"/>
                    </a:lnTo>
                    <a:lnTo>
                      <a:pt x="189" y="256"/>
                    </a:lnTo>
                    <a:lnTo>
                      <a:pt x="151" y="269"/>
                    </a:lnTo>
                    <a:lnTo>
                      <a:pt x="120" y="241"/>
                    </a:lnTo>
                    <a:lnTo>
                      <a:pt x="42" y="205"/>
                    </a:lnTo>
                    <a:lnTo>
                      <a:pt x="0" y="150"/>
                    </a:lnTo>
                    <a:lnTo>
                      <a:pt x="38" y="110"/>
                    </a:lnTo>
                    <a:lnTo>
                      <a:pt x="37" y="75"/>
                    </a:lnTo>
                    <a:lnTo>
                      <a:pt x="27" y="57"/>
                    </a:lnTo>
                    <a:lnTo>
                      <a:pt x="44" y="70"/>
                    </a:lnTo>
                    <a:lnTo>
                      <a:pt x="47" y="102"/>
                    </a:lnTo>
                    <a:lnTo>
                      <a:pt x="59" y="126"/>
                    </a:lnTo>
                    <a:lnTo>
                      <a:pt x="76"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30" name="Freeform 153"/>
              <p:cNvSpPr>
                <a:spLocks/>
              </p:cNvSpPr>
              <p:nvPr/>
            </p:nvSpPr>
            <p:spPr bwMode="auto">
              <a:xfrm>
                <a:off x="1516" y="2841"/>
                <a:ext cx="75" cy="196"/>
              </a:xfrm>
              <a:custGeom>
                <a:avLst/>
                <a:gdLst>
                  <a:gd name="T0" fmla="*/ 0 w 75"/>
                  <a:gd name="T1" fmla="*/ 28 h 196"/>
                  <a:gd name="T2" fmla="*/ 12 w 75"/>
                  <a:gd name="T3" fmla="*/ 47 h 196"/>
                  <a:gd name="T4" fmla="*/ 21 w 75"/>
                  <a:gd name="T5" fmla="*/ 81 h 196"/>
                  <a:gd name="T6" fmla="*/ 29 w 75"/>
                  <a:gd name="T7" fmla="*/ 118 h 196"/>
                  <a:gd name="T8" fmla="*/ 37 w 75"/>
                  <a:gd name="T9" fmla="*/ 146 h 196"/>
                  <a:gd name="T10" fmla="*/ 74 w 75"/>
                  <a:gd name="T11" fmla="*/ 196 h 196"/>
                  <a:gd name="T12" fmla="*/ 75 w 75"/>
                  <a:gd name="T13" fmla="*/ 171 h 196"/>
                  <a:gd name="T14" fmla="*/ 56 w 75"/>
                  <a:gd name="T15" fmla="*/ 134 h 196"/>
                  <a:gd name="T16" fmla="*/ 47 w 75"/>
                  <a:gd name="T17" fmla="*/ 112 h 196"/>
                  <a:gd name="T18" fmla="*/ 41 w 75"/>
                  <a:gd name="T19" fmla="*/ 93 h 196"/>
                  <a:gd name="T20" fmla="*/ 26 w 75"/>
                  <a:gd name="T21" fmla="*/ 53 h 196"/>
                  <a:gd name="T22" fmla="*/ 9 w 75"/>
                  <a:gd name="T23" fmla="*/ 29 h 196"/>
                  <a:gd name="T24" fmla="*/ 24 w 75"/>
                  <a:gd name="T25" fmla="*/ 16 h 196"/>
                  <a:gd name="T26" fmla="*/ 40 w 75"/>
                  <a:gd name="T27" fmla="*/ 19 h 196"/>
                  <a:gd name="T28" fmla="*/ 43 w 75"/>
                  <a:gd name="T29" fmla="*/ 7 h 196"/>
                  <a:gd name="T30" fmla="*/ 23 w 75"/>
                  <a:gd name="T31" fmla="*/ 0 h 196"/>
                  <a:gd name="T32" fmla="*/ 7 w 75"/>
                  <a:gd name="T33" fmla="*/ 6 h 196"/>
                  <a:gd name="T34" fmla="*/ 2 w 75"/>
                  <a:gd name="T35" fmla="*/ 20 h 196"/>
                  <a:gd name="T36" fmla="*/ 0 w 75"/>
                  <a:gd name="T37" fmla="*/ 28 h 196"/>
                  <a:gd name="T38" fmla="*/ 0 w 75"/>
                  <a:gd name="T39" fmla="*/ 28 h 1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5" h="196">
                    <a:moveTo>
                      <a:pt x="0" y="28"/>
                    </a:moveTo>
                    <a:lnTo>
                      <a:pt x="12" y="47"/>
                    </a:lnTo>
                    <a:lnTo>
                      <a:pt x="21" y="81"/>
                    </a:lnTo>
                    <a:lnTo>
                      <a:pt x="29" y="118"/>
                    </a:lnTo>
                    <a:lnTo>
                      <a:pt x="37" y="146"/>
                    </a:lnTo>
                    <a:lnTo>
                      <a:pt x="74" y="196"/>
                    </a:lnTo>
                    <a:lnTo>
                      <a:pt x="75" y="171"/>
                    </a:lnTo>
                    <a:lnTo>
                      <a:pt x="56" y="134"/>
                    </a:lnTo>
                    <a:lnTo>
                      <a:pt x="47" y="112"/>
                    </a:lnTo>
                    <a:lnTo>
                      <a:pt x="41" y="93"/>
                    </a:lnTo>
                    <a:lnTo>
                      <a:pt x="26" y="53"/>
                    </a:lnTo>
                    <a:lnTo>
                      <a:pt x="9" y="29"/>
                    </a:lnTo>
                    <a:lnTo>
                      <a:pt x="24" y="16"/>
                    </a:lnTo>
                    <a:lnTo>
                      <a:pt x="40" y="19"/>
                    </a:lnTo>
                    <a:lnTo>
                      <a:pt x="43" y="7"/>
                    </a:lnTo>
                    <a:lnTo>
                      <a:pt x="23" y="0"/>
                    </a:lnTo>
                    <a:lnTo>
                      <a:pt x="7" y="6"/>
                    </a:lnTo>
                    <a:lnTo>
                      <a:pt x="2" y="20"/>
                    </a:lnTo>
                    <a:lnTo>
                      <a:pt x="0"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31" name="Freeform 154"/>
              <p:cNvSpPr>
                <a:spLocks/>
              </p:cNvSpPr>
              <p:nvPr/>
            </p:nvSpPr>
            <p:spPr bwMode="auto">
              <a:xfrm>
                <a:off x="1539" y="2846"/>
                <a:ext cx="159" cy="158"/>
              </a:xfrm>
              <a:custGeom>
                <a:avLst/>
                <a:gdLst>
                  <a:gd name="T0" fmla="*/ 0 w 159"/>
                  <a:gd name="T1" fmla="*/ 0 h 158"/>
                  <a:gd name="T2" fmla="*/ 43 w 159"/>
                  <a:gd name="T3" fmla="*/ 34 h 158"/>
                  <a:gd name="T4" fmla="*/ 64 w 159"/>
                  <a:gd name="T5" fmla="*/ 83 h 158"/>
                  <a:gd name="T6" fmla="*/ 83 w 159"/>
                  <a:gd name="T7" fmla="*/ 120 h 158"/>
                  <a:gd name="T8" fmla="*/ 103 w 159"/>
                  <a:gd name="T9" fmla="*/ 141 h 158"/>
                  <a:gd name="T10" fmla="*/ 118 w 159"/>
                  <a:gd name="T11" fmla="*/ 158 h 158"/>
                  <a:gd name="T12" fmla="*/ 128 w 159"/>
                  <a:gd name="T13" fmla="*/ 117 h 158"/>
                  <a:gd name="T14" fmla="*/ 114 w 159"/>
                  <a:gd name="T15" fmla="*/ 100 h 158"/>
                  <a:gd name="T16" fmla="*/ 110 w 159"/>
                  <a:gd name="T17" fmla="*/ 78 h 158"/>
                  <a:gd name="T18" fmla="*/ 114 w 159"/>
                  <a:gd name="T19" fmla="*/ 56 h 158"/>
                  <a:gd name="T20" fmla="*/ 123 w 159"/>
                  <a:gd name="T21" fmla="*/ 44 h 158"/>
                  <a:gd name="T22" fmla="*/ 133 w 159"/>
                  <a:gd name="T23" fmla="*/ 45 h 158"/>
                  <a:gd name="T24" fmla="*/ 159 w 159"/>
                  <a:gd name="T25" fmla="*/ 66 h 158"/>
                  <a:gd name="T26" fmla="*/ 155 w 159"/>
                  <a:gd name="T27" fmla="*/ 50 h 158"/>
                  <a:gd name="T28" fmla="*/ 141 w 159"/>
                  <a:gd name="T29" fmla="*/ 40 h 158"/>
                  <a:gd name="T30" fmla="*/ 125 w 159"/>
                  <a:gd name="T31" fmla="*/ 36 h 158"/>
                  <a:gd name="T32" fmla="*/ 111 w 159"/>
                  <a:gd name="T33" fmla="*/ 43 h 158"/>
                  <a:gd name="T34" fmla="*/ 102 w 159"/>
                  <a:gd name="T35" fmla="*/ 65 h 158"/>
                  <a:gd name="T36" fmla="*/ 101 w 159"/>
                  <a:gd name="T37" fmla="*/ 81 h 158"/>
                  <a:gd name="T38" fmla="*/ 78 w 159"/>
                  <a:gd name="T39" fmla="*/ 87 h 158"/>
                  <a:gd name="T40" fmla="*/ 60 w 159"/>
                  <a:gd name="T41" fmla="*/ 51 h 158"/>
                  <a:gd name="T42" fmla="*/ 52 w 159"/>
                  <a:gd name="T43" fmla="*/ 26 h 158"/>
                  <a:gd name="T44" fmla="*/ 31 w 159"/>
                  <a:gd name="T45" fmla="*/ 6 h 158"/>
                  <a:gd name="T46" fmla="*/ 16 w 159"/>
                  <a:gd name="T47" fmla="*/ 0 h 158"/>
                  <a:gd name="T48" fmla="*/ 0 w 159"/>
                  <a:gd name="T49" fmla="*/ 0 h 158"/>
                  <a:gd name="T50" fmla="*/ 0 w 159"/>
                  <a:gd name="T51" fmla="*/ 0 h 1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59" h="158">
                    <a:moveTo>
                      <a:pt x="0" y="0"/>
                    </a:moveTo>
                    <a:lnTo>
                      <a:pt x="43" y="34"/>
                    </a:lnTo>
                    <a:lnTo>
                      <a:pt x="64" y="83"/>
                    </a:lnTo>
                    <a:lnTo>
                      <a:pt x="83" y="120"/>
                    </a:lnTo>
                    <a:lnTo>
                      <a:pt x="103" y="141"/>
                    </a:lnTo>
                    <a:lnTo>
                      <a:pt x="118" y="158"/>
                    </a:lnTo>
                    <a:lnTo>
                      <a:pt x="128" y="117"/>
                    </a:lnTo>
                    <a:lnTo>
                      <a:pt x="114" y="100"/>
                    </a:lnTo>
                    <a:lnTo>
                      <a:pt x="110" y="78"/>
                    </a:lnTo>
                    <a:lnTo>
                      <a:pt x="114" y="56"/>
                    </a:lnTo>
                    <a:lnTo>
                      <a:pt x="123" y="44"/>
                    </a:lnTo>
                    <a:lnTo>
                      <a:pt x="133" y="45"/>
                    </a:lnTo>
                    <a:lnTo>
                      <a:pt x="159" y="66"/>
                    </a:lnTo>
                    <a:lnTo>
                      <a:pt x="155" y="50"/>
                    </a:lnTo>
                    <a:lnTo>
                      <a:pt x="141" y="40"/>
                    </a:lnTo>
                    <a:lnTo>
                      <a:pt x="125" y="36"/>
                    </a:lnTo>
                    <a:lnTo>
                      <a:pt x="111" y="43"/>
                    </a:lnTo>
                    <a:lnTo>
                      <a:pt x="102" y="65"/>
                    </a:lnTo>
                    <a:lnTo>
                      <a:pt x="101" y="81"/>
                    </a:lnTo>
                    <a:lnTo>
                      <a:pt x="78" y="87"/>
                    </a:lnTo>
                    <a:lnTo>
                      <a:pt x="60" y="51"/>
                    </a:lnTo>
                    <a:lnTo>
                      <a:pt x="52" y="26"/>
                    </a:lnTo>
                    <a:lnTo>
                      <a:pt x="31" y="6"/>
                    </a:lnTo>
                    <a:lnTo>
                      <a:pt x="1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32" name="Freeform 155"/>
              <p:cNvSpPr>
                <a:spLocks/>
              </p:cNvSpPr>
              <p:nvPr/>
            </p:nvSpPr>
            <p:spPr bwMode="auto">
              <a:xfrm>
                <a:off x="1400" y="2862"/>
                <a:ext cx="99" cy="137"/>
              </a:xfrm>
              <a:custGeom>
                <a:avLst/>
                <a:gdLst>
                  <a:gd name="T0" fmla="*/ 75 w 99"/>
                  <a:gd name="T1" fmla="*/ 80 h 137"/>
                  <a:gd name="T2" fmla="*/ 66 w 99"/>
                  <a:gd name="T3" fmla="*/ 137 h 137"/>
                  <a:gd name="T4" fmla="*/ 49 w 99"/>
                  <a:gd name="T5" fmla="*/ 116 h 137"/>
                  <a:gd name="T6" fmla="*/ 51 w 99"/>
                  <a:gd name="T7" fmla="*/ 78 h 137"/>
                  <a:gd name="T8" fmla="*/ 30 w 99"/>
                  <a:gd name="T9" fmla="*/ 51 h 137"/>
                  <a:gd name="T10" fmla="*/ 28 w 99"/>
                  <a:gd name="T11" fmla="*/ 40 h 137"/>
                  <a:gd name="T12" fmla="*/ 0 w 99"/>
                  <a:gd name="T13" fmla="*/ 0 h 137"/>
                  <a:gd name="T14" fmla="*/ 77 w 99"/>
                  <a:gd name="T15" fmla="*/ 18 h 137"/>
                  <a:gd name="T16" fmla="*/ 98 w 99"/>
                  <a:gd name="T17" fmla="*/ 72 h 137"/>
                  <a:gd name="T18" fmla="*/ 99 w 99"/>
                  <a:gd name="T19" fmla="*/ 90 h 137"/>
                  <a:gd name="T20" fmla="*/ 90 w 99"/>
                  <a:gd name="T21" fmla="*/ 76 h 137"/>
                  <a:gd name="T22" fmla="*/ 84 w 99"/>
                  <a:gd name="T23" fmla="*/ 76 h 137"/>
                  <a:gd name="T24" fmla="*/ 75 w 99"/>
                  <a:gd name="T25" fmla="*/ 80 h 137"/>
                  <a:gd name="T26" fmla="*/ 75 w 99"/>
                  <a:gd name="T27" fmla="*/ 80 h 1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9" h="137">
                    <a:moveTo>
                      <a:pt x="75" y="80"/>
                    </a:moveTo>
                    <a:lnTo>
                      <a:pt x="66" y="137"/>
                    </a:lnTo>
                    <a:lnTo>
                      <a:pt x="49" y="116"/>
                    </a:lnTo>
                    <a:lnTo>
                      <a:pt x="51" y="78"/>
                    </a:lnTo>
                    <a:lnTo>
                      <a:pt x="30" y="51"/>
                    </a:lnTo>
                    <a:lnTo>
                      <a:pt x="28" y="40"/>
                    </a:lnTo>
                    <a:lnTo>
                      <a:pt x="0" y="0"/>
                    </a:lnTo>
                    <a:lnTo>
                      <a:pt x="77" y="18"/>
                    </a:lnTo>
                    <a:lnTo>
                      <a:pt x="98" y="72"/>
                    </a:lnTo>
                    <a:lnTo>
                      <a:pt x="99" y="90"/>
                    </a:lnTo>
                    <a:lnTo>
                      <a:pt x="90" y="76"/>
                    </a:lnTo>
                    <a:lnTo>
                      <a:pt x="84" y="76"/>
                    </a:lnTo>
                    <a:lnTo>
                      <a:pt x="75"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33" name="Freeform 156"/>
              <p:cNvSpPr>
                <a:spLocks/>
              </p:cNvSpPr>
              <p:nvPr/>
            </p:nvSpPr>
            <p:spPr bwMode="auto">
              <a:xfrm>
                <a:off x="1155" y="2066"/>
                <a:ext cx="131" cy="203"/>
              </a:xfrm>
              <a:custGeom>
                <a:avLst/>
                <a:gdLst>
                  <a:gd name="T0" fmla="*/ 114 w 131"/>
                  <a:gd name="T1" fmla="*/ 15 h 203"/>
                  <a:gd name="T2" fmla="*/ 124 w 131"/>
                  <a:gd name="T3" fmla="*/ 54 h 203"/>
                  <a:gd name="T4" fmla="*/ 108 w 131"/>
                  <a:gd name="T5" fmla="*/ 189 h 203"/>
                  <a:gd name="T6" fmla="*/ 103 w 131"/>
                  <a:gd name="T7" fmla="*/ 134 h 203"/>
                  <a:gd name="T8" fmla="*/ 77 w 131"/>
                  <a:gd name="T9" fmla="*/ 96 h 203"/>
                  <a:gd name="T10" fmla="*/ 51 w 131"/>
                  <a:gd name="T11" fmla="*/ 72 h 203"/>
                  <a:gd name="T12" fmla="*/ 31 w 131"/>
                  <a:gd name="T13" fmla="*/ 78 h 203"/>
                  <a:gd name="T14" fmla="*/ 67 w 131"/>
                  <a:gd name="T15" fmla="*/ 53 h 203"/>
                  <a:gd name="T16" fmla="*/ 93 w 131"/>
                  <a:gd name="T17" fmla="*/ 16 h 203"/>
                  <a:gd name="T18" fmla="*/ 18 w 131"/>
                  <a:gd name="T19" fmla="*/ 79 h 203"/>
                  <a:gd name="T20" fmla="*/ 0 w 131"/>
                  <a:gd name="T21" fmla="*/ 89 h 203"/>
                  <a:gd name="T22" fmla="*/ 23 w 131"/>
                  <a:gd name="T23" fmla="*/ 88 h 203"/>
                  <a:gd name="T24" fmla="*/ 44 w 131"/>
                  <a:gd name="T25" fmla="*/ 85 h 203"/>
                  <a:gd name="T26" fmla="*/ 74 w 131"/>
                  <a:gd name="T27" fmla="*/ 102 h 203"/>
                  <a:gd name="T28" fmla="*/ 91 w 131"/>
                  <a:gd name="T29" fmla="*/ 141 h 203"/>
                  <a:gd name="T30" fmla="*/ 72 w 131"/>
                  <a:gd name="T31" fmla="*/ 137 h 203"/>
                  <a:gd name="T32" fmla="*/ 111 w 131"/>
                  <a:gd name="T33" fmla="*/ 203 h 203"/>
                  <a:gd name="T34" fmla="*/ 122 w 131"/>
                  <a:gd name="T35" fmla="*/ 144 h 203"/>
                  <a:gd name="T36" fmla="*/ 131 w 131"/>
                  <a:gd name="T37" fmla="*/ 51 h 203"/>
                  <a:gd name="T38" fmla="*/ 131 w 131"/>
                  <a:gd name="T39" fmla="*/ 35 h 203"/>
                  <a:gd name="T40" fmla="*/ 115 w 131"/>
                  <a:gd name="T41" fmla="*/ 0 h 203"/>
                  <a:gd name="T42" fmla="*/ 114 w 131"/>
                  <a:gd name="T43" fmla="*/ 15 h 203"/>
                  <a:gd name="T44" fmla="*/ 114 w 131"/>
                  <a:gd name="T45" fmla="*/ 15 h 20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1" h="203">
                    <a:moveTo>
                      <a:pt x="114" y="15"/>
                    </a:moveTo>
                    <a:lnTo>
                      <a:pt x="124" y="54"/>
                    </a:lnTo>
                    <a:lnTo>
                      <a:pt x="108" y="189"/>
                    </a:lnTo>
                    <a:lnTo>
                      <a:pt x="103" y="134"/>
                    </a:lnTo>
                    <a:lnTo>
                      <a:pt x="77" y="96"/>
                    </a:lnTo>
                    <a:lnTo>
                      <a:pt x="51" y="72"/>
                    </a:lnTo>
                    <a:lnTo>
                      <a:pt x="31" y="78"/>
                    </a:lnTo>
                    <a:lnTo>
                      <a:pt x="67" y="53"/>
                    </a:lnTo>
                    <a:lnTo>
                      <a:pt x="93" y="16"/>
                    </a:lnTo>
                    <a:lnTo>
                      <a:pt x="18" y="79"/>
                    </a:lnTo>
                    <a:lnTo>
                      <a:pt x="0" y="89"/>
                    </a:lnTo>
                    <a:lnTo>
                      <a:pt x="23" y="88"/>
                    </a:lnTo>
                    <a:lnTo>
                      <a:pt x="44" y="85"/>
                    </a:lnTo>
                    <a:lnTo>
                      <a:pt x="74" y="102"/>
                    </a:lnTo>
                    <a:lnTo>
                      <a:pt x="91" y="141"/>
                    </a:lnTo>
                    <a:lnTo>
                      <a:pt x="72" y="137"/>
                    </a:lnTo>
                    <a:lnTo>
                      <a:pt x="111" y="203"/>
                    </a:lnTo>
                    <a:lnTo>
                      <a:pt x="122" y="144"/>
                    </a:lnTo>
                    <a:lnTo>
                      <a:pt x="131" y="51"/>
                    </a:lnTo>
                    <a:lnTo>
                      <a:pt x="131" y="35"/>
                    </a:lnTo>
                    <a:lnTo>
                      <a:pt x="115" y="0"/>
                    </a:lnTo>
                    <a:lnTo>
                      <a:pt x="114"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34" name="Freeform 157"/>
              <p:cNvSpPr>
                <a:spLocks/>
              </p:cNvSpPr>
              <p:nvPr/>
            </p:nvSpPr>
            <p:spPr bwMode="auto">
              <a:xfrm>
                <a:off x="962" y="1927"/>
                <a:ext cx="223" cy="329"/>
              </a:xfrm>
              <a:custGeom>
                <a:avLst/>
                <a:gdLst>
                  <a:gd name="T0" fmla="*/ 203 w 223"/>
                  <a:gd name="T1" fmla="*/ 211 h 329"/>
                  <a:gd name="T2" fmla="*/ 158 w 223"/>
                  <a:gd name="T3" fmla="*/ 263 h 329"/>
                  <a:gd name="T4" fmla="*/ 139 w 223"/>
                  <a:gd name="T5" fmla="*/ 329 h 329"/>
                  <a:gd name="T6" fmla="*/ 62 w 223"/>
                  <a:gd name="T7" fmla="*/ 210 h 329"/>
                  <a:gd name="T8" fmla="*/ 19 w 223"/>
                  <a:gd name="T9" fmla="*/ 131 h 329"/>
                  <a:gd name="T10" fmla="*/ 0 w 223"/>
                  <a:gd name="T11" fmla="*/ 83 h 329"/>
                  <a:gd name="T12" fmla="*/ 17 w 223"/>
                  <a:gd name="T13" fmla="*/ 28 h 329"/>
                  <a:gd name="T14" fmla="*/ 67 w 223"/>
                  <a:gd name="T15" fmla="*/ 0 h 329"/>
                  <a:gd name="T16" fmla="*/ 19 w 223"/>
                  <a:gd name="T17" fmla="*/ 37 h 329"/>
                  <a:gd name="T18" fmla="*/ 29 w 223"/>
                  <a:gd name="T19" fmla="*/ 61 h 329"/>
                  <a:gd name="T20" fmla="*/ 77 w 223"/>
                  <a:gd name="T21" fmla="*/ 122 h 329"/>
                  <a:gd name="T22" fmla="*/ 30 w 223"/>
                  <a:gd name="T23" fmla="*/ 98 h 329"/>
                  <a:gd name="T24" fmla="*/ 56 w 223"/>
                  <a:gd name="T25" fmla="*/ 176 h 329"/>
                  <a:gd name="T26" fmla="*/ 137 w 223"/>
                  <a:gd name="T27" fmla="*/ 312 h 329"/>
                  <a:gd name="T28" fmla="*/ 151 w 223"/>
                  <a:gd name="T29" fmla="*/ 259 h 329"/>
                  <a:gd name="T30" fmla="*/ 189 w 223"/>
                  <a:gd name="T31" fmla="*/ 214 h 329"/>
                  <a:gd name="T32" fmla="*/ 143 w 223"/>
                  <a:gd name="T33" fmla="*/ 157 h 329"/>
                  <a:gd name="T34" fmla="*/ 223 w 223"/>
                  <a:gd name="T35" fmla="*/ 211 h 329"/>
                  <a:gd name="T36" fmla="*/ 214 w 223"/>
                  <a:gd name="T37" fmla="*/ 224 h 329"/>
                  <a:gd name="T38" fmla="*/ 203 w 223"/>
                  <a:gd name="T39" fmla="*/ 211 h 329"/>
                  <a:gd name="T40" fmla="*/ 203 w 223"/>
                  <a:gd name="T41" fmla="*/ 211 h 3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23" h="329">
                    <a:moveTo>
                      <a:pt x="203" y="211"/>
                    </a:moveTo>
                    <a:lnTo>
                      <a:pt x="158" y="263"/>
                    </a:lnTo>
                    <a:lnTo>
                      <a:pt x="139" y="329"/>
                    </a:lnTo>
                    <a:lnTo>
                      <a:pt x="62" y="210"/>
                    </a:lnTo>
                    <a:lnTo>
                      <a:pt x="19" y="131"/>
                    </a:lnTo>
                    <a:lnTo>
                      <a:pt x="0" y="83"/>
                    </a:lnTo>
                    <a:lnTo>
                      <a:pt x="17" y="28"/>
                    </a:lnTo>
                    <a:lnTo>
                      <a:pt x="67" y="0"/>
                    </a:lnTo>
                    <a:lnTo>
                      <a:pt x="19" y="37"/>
                    </a:lnTo>
                    <a:lnTo>
                      <a:pt x="29" y="61"/>
                    </a:lnTo>
                    <a:lnTo>
                      <a:pt x="77" y="122"/>
                    </a:lnTo>
                    <a:lnTo>
                      <a:pt x="30" y="98"/>
                    </a:lnTo>
                    <a:lnTo>
                      <a:pt x="56" y="176"/>
                    </a:lnTo>
                    <a:lnTo>
                      <a:pt x="137" y="312"/>
                    </a:lnTo>
                    <a:lnTo>
                      <a:pt x="151" y="259"/>
                    </a:lnTo>
                    <a:lnTo>
                      <a:pt x="189" y="214"/>
                    </a:lnTo>
                    <a:lnTo>
                      <a:pt x="143" y="157"/>
                    </a:lnTo>
                    <a:lnTo>
                      <a:pt x="223" y="211"/>
                    </a:lnTo>
                    <a:lnTo>
                      <a:pt x="214" y="224"/>
                    </a:lnTo>
                    <a:lnTo>
                      <a:pt x="203" y="2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35" name="Freeform 158"/>
              <p:cNvSpPr>
                <a:spLocks/>
              </p:cNvSpPr>
              <p:nvPr/>
            </p:nvSpPr>
            <p:spPr bwMode="auto">
              <a:xfrm>
                <a:off x="1130" y="2128"/>
                <a:ext cx="103" cy="502"/>
              </a:xfrm>
              <a:custGeom>
                <a:avLst/>
                <a:gdLst>
                  <a:gd name="T0" fmla="*/ 13 w 103"/>
                  <a:gd name="T1" fmla="*/ 37 h 502"/>
                  <a:gd name="T2" fmla="*/ 32 w 103"/>
                  <a:gd name="T3" fmla="*/ 108 h 502"/>
                  <a:gd name="T4" fmla="*/ 24 w 103"/>
                  <a:gd name="T5" fmla="*/ 172 h 502"/>
                  <a:gd name="T6" fmla="*/ 69 w 103"/>
                  <a:gd name="T7" fmla="*/ 131 h 502"/>
                  <a:gd name="T8" fmla="*/ 22 w 103"/>
                  <a:gd name="T9" fmla="*/ 207 h 502"/>
                  <a:gd name="T10" fmla="*/ 0 w 103"/>
                  <a:gd name="T11" fmla="*/ 361 h 502"/>
                  <a:gd name="T12" fmla="*/ 4 w 103"/>
                  <a:gd name="T13" fmla="*/ 481 h 502"/>
                  <a:gd name="T14" fmla="*/ 43 w 103"/>
                  <a:gd name="T15" fmla="*/ 486 h 502"/>
                  <a:gd name="T16" fmla="*/ 86 w 103"/>
                  <a:gd name="T17" fmla="*/ 502 h 502"/>
                  <a:gd name="T18" fmla="*/ 103 w 103"/>
                  <a:gd name="T19" fmla="*/ 352 h 502"/>
                  <a:gd name="T20" fmla="*/ 103 w 103"/>
                  <a:gd name="T21" fmla="*/ 328 h 502"/>
                  <a:gd name="T22" fmla="*/ 102 w 103"/>
                  <a:gd name="T23" fmla="*/ 289 h 502"/>
                  <a:gd name="T24" fmla="*/ 102 w 103"/>
                  <a:gd name="T25" fmla="*/ 251 h 502"/>
                  <a:gd name="T26" fmla="*/ 101 w 103"/>
                  <a:gd name="T27" fmla="*/ 235 h 502"/>
                  <a:gd name="T28" fmla="*/ 97 w 103"/>
                  <a:gd name="T29" fmla="*/ 164 h 502"/>
                  <a:gd name="T30" fmla="*/ 44 w 103"/>
                  <a:gd name="T31" fmla="*/ 223 h 502"/>
                  <a:gd name="T32" fmla="*/ 87 w 103"/>
                  <a:gd name="T33" fmla="*/ 128 h 502"/>
                  <a:gd name="T34" fmla="*/ 86 w 103"/>
                  <a:gd name="T35" fmla="*/ 106 h 502"/>
                  <a:gd name="T36" fmla="*/ 67 w 103"/>
                  <a:gd name="T37" fmla="*/ 93 h 502"/>
                  <a:gd name="T38" fmla="*/ 43 w 103"/>
                  <a:gd name="T39" fmla="*/ 77 h 502"/>
                  <a:gd name="T40" fmla="*/ 43 w 103"/>
                  <a:gd name="T41" fmla="*/ 46 h 502"/>
                  <a:gd name="T42" fmla="*/ 63 w 103"/>
                  <a:gd name="T43" fmla="*/ 22 h 502"/>
                  <a:gd name="T44" fmla="*/ 29 w 103"/>
                  <a:gd name="T45" fmla="*/ 0 h 502"/>
                  <a:gd name="T46" fmla="*/ 15 w 103"/>
                  <a:gd name="T47" fmla="*/ 30 h 502"/>
                  <a:gd name="T48" fmla="*/ 13 w 103"/>
                  <a:gd name="T49" fmla="*/ 37 h 502"/>
                  <a:gd name="T50" fmla="*/ 13 w 103"/>
                  <a:gd name="T51" fmla="*/ 37 h 50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3" h="502">
                    <a:moveTo>
                      <a:pt x="13" y="37"/>
                    </a:moveTo>
                    <a:lnTo>
                      <a:pt x="32" y="108"/>
                    </a:lnTo>
                    <a:lnTo>
                      <a:pt x="24" y="172"/>
                    </a:lnTo>
                    <a:lnTo>
                      <a:pt x="69" y="131"/>
                    </a:lnTo>
                    <a:lnTo>
                      <a:pt x="22" y="207"/>
                    </a:lnTo>
                    <a:lnTo>
                      <a:pt x="0" y="361"/>
                    </a:lnTo>
                    <a:lnTo>
                      <a:pt x="4" y="481"/>
                    </a:lnTo>
                    <a:lnTo>
                      <a:pt x="43" y="486"/>
                    </a:lnTo>
                    <a:lnTo>
                      <a:pt x="86" y="502"/>
                    </a:lnTo>
                    <a:lnTo>
                      <a:pt x="103" y="352"/>
                    </a:lnTo>
                    <a:lnTo>
                      <a:pt x="103" y="328"/>
                    </a:lnTo>
                    <a:lnTo>
                      <a:pt x="102" y="289"/>
                    </a:lnTo>
                    <a:lnTo>
                      <a:pt x="102" y="251"/>
                    </a:lnTo>
                    <a:lnTo>
                      <a:pt x="101" y="235"/>
                    </a:lnTo>
                    <a:lnTo>
                      <a:pt x="97" y="164"/>
                    </a:lnTo>
                    <a:lnTo>
                      <a:pt x="44" y="223"/>
                    </a:lnTo>
                    <a:lnTo>
                      <a:pt x="87" y="128"/>
                    </a:lnTo>
                    <a:lnTo>
                      <a:pt x="86" y="106"/>
                    </a:lnTo>
                    <a:lnTo>
                      <a:pt x="67" y="93"/>
                    </a:lnTo>
                    <a:lnTo>
                      <a:pt x="43" y="77"/>
                    </a:lnTo>
                    <a:lnTo>
                      <a:pt x="43" y="46"/>
                    </a:lnTo>
                    <a:lnTo>
                      <a:pt x="63" y="22"/>
                    </a:lnTo>
                    <a:lnTo>
                      <a:pt x="29" y="0"/>
                    </a:lnTo>
                    <a:lnTo>
                      <a:pt x="15" y="30"/>
                    </a:lnTo>
                    <a:lnTo>
                      <a:pt x="13"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36" name="Freeform 159"/>
              <p:cNvSpPr>
                <a:spLocks/>
              </p:cNvSpPr>
              <p:nvPr/>
            </p:nvSpPr>
            <p:spPr bwMode="auto">
              <a:xfrm>
                <a:off x="1200" y="2162"/>
                <a:ext cx="38" cy="70"/>
              </a:xfrm>
              <a:custGeom>
                <a:avLst/>
                <a:gdLst>
                  <a:gd name="T0" fmla="*/ 21 w 38"/>
                  <a:gd name="T1" fmla="*/ 0 h 70"/>
                  <a:gd name="T2" fmla="*/ 0 w 38"/>
                  <a:gd name="T3" fmla="*/ 50 h 70"/>
                  <a:gd name="T4" fmla="*/ 20 w 38"/>
                  <a:gd name="T5" fmla="*/ 70 h 70"/>
                  <a:gd name="T6" fmla="*/ 21 w 38"/>
                  <a:gd name="T7" fmla="*/ 49 h 70"/>
                  <a:gd name="T8" fmla="*/ 38 w 38"/>
                  <a:gd name="T9" fmla="*/ 19 h 70"/>
                  <a:gd name="T10" fmla="*/ 21 w 38"/>
                  <a:gd name="T11" fmla="*/ 0 h 70"/>
                  <a:gd name="T12" fmla="*/ 21 w 38"/>
                  <a:gd name="T13" fmla="*/ 0 h 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70">
                    <a:moveTo>
                      <a:pt x="21" y="0"/>
                    </a:moveTo>
                    <a:lnTo>
                      <a:pt x="0" y="50"/>
                    </a:lnTo>
                    <a:lnTo>
                      <a:pt x="20" y="70"/>
                    </a:lnTo>
                    <a:lnTo>
                      <a:pt x="21" y="49"/>
                    </a:lnTo>
                    <a:lnTo>
                      <a:pt x="38" y="19"/>
                    </a:ln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37" name="Freeform 160"/>
              <p:cNvSpPr>
                <a:spLocks/>
              </p:cNvSpPr>
              <p:nvPr/>
            </p:nvSpPr>
            <p:spPr bwMode="auto">
              <a:xfrm>
                <a:off x="1113" y="2220"/>
                <a:ext cx="57" cy="399"/>
              </a:xfrm>
              <a:custGeom>
                <a:avLst/>
                <a:gdLst>
                  <a:gd name="T0" fmla="*/ 48 w 57"/>
                  <a:gd name="T1" fmla="*/ 0 h 399"/>
                  <a:gd name="T2" fmla="*/ 33 w 57"/>
                  <a:gd name="T3" fmla="*/ 54 h 399"/>
                  <a:gd name="T4" fmla="*/ 1 w 57"/>
                  <a:gd name="T5" fmla="*/ 257 h 399"/>
                  <a:gd name="T6" fmla="*/ 0 w 57"/>
                  <a:gd name="T7" fmla="*/ 399 h 399"/>
                  <a:gd name="T8" fmla="*/ 15 w 57"/>
                  <a:gd name="T9" fmla="*/ 394 h 399"/>
                  <a:gd name="T10" fmla="*/ 24 w 57"/>
                  <a:gd name="T11" fmla="*/ 266 h 399"/>
                  <a:gd name="T12" fmla="*/ 30 w 57"/>
                  <a:gd name="T13" fmla="*/ 148 h 399"/>
                  <a:gd name="T14" fmla="*/ 57 w 57"/>
                  <a:gd name="T15" fmla="*/ 42 h 399"/>
                  <a:gd name="T16" fmla="*/ 48 w 57"/>
                  <a:gd name="T17" fmla="*/ 0 h 399"/>
                  <a:gd name="T18" fmla="*/ 48 w 57"/>
                  <a:gd name="T19" fmla="*/ 0 h 3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 h="399">
                    <a:moveTo>
                      <a:pt x="48" y="0"/>
                    </a:moveTo>
                    <a:lnTo>
                      <a:pt x="33" y="54"/>
                    </a:lnTo>
                    <a:lnTo>
                      <a:pt x="1" y="257"/>
                    </a:lnTo>
                    <a:lnTo>
                      <a:pt x="0" y="399"/>
                    </a:lnTo>
                    <a:lnTo>
                      <a:pt x="15" y="394"/>
                    </a:lnTo>
                    <a:lnTo>
                      <a:pt x="24" y="266"/>
                    </a:lnTo>
                    <a:lnTo>
                      <a:pt x="30" y="148"/>
                    </a:lnTo>
                    <a:lnTo>
                      <a:pt x="57" y="42"/>
                    </a:lnTo>
                    <a:lnTo>
                      <a:pt x="4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38" name="Freeform 161"/>
              <p:cNvSpPr>
                <a:spLocks/>
              </p:cNvSpPr>
              <p:nvPr/>
            </p:nvSpPr>
            <p:spPr bwMode="auto">
              <a:xfrm>
                <a:off x="1198" y="2190"/>
                <a:ext cx="26" cy="207"/>
              </a:xfrm>
              <a:custGeom>
                <a:avLst/>
                <a:gdLst>
                  <a:gd name="T0" fmla="*/ 13 w 26"/>
                  <a:gd name="T1" fmla="*/ 55 h 207"/>
                  <a:gd name="T2" fmla="*/ 25 w 26"/>
                  <a:gd name="T3" fmla="*/ 207 h 207"/>
                  <a:gd name="T4" fmla="*/ 26 w 26"/>
                  <a:gd name="T5" fmla="*/ 176 h 207"/>
                  <a:gd name="T6" fmla="*/ 25 w 26"/>
                  <a:gd name="T7" fmla="*/ 122 h 207"/>
                  <a:gd name="T8" fmla="*/ 24 w 26"/>
                  <a:gd name="T9" fmla="*/ 48 h 207"/>
                  <a:gd name="T10" fmla="*/ 25 w 26"/>
                  <a:gd name="T11" fmla="*/ 0 h 207"/>
                  <a:gd name="T12" fmla="*/ 0 w 26"/>
                  <a:gd name="T13" fmla="*/ 46 h 207"/>
                  <a:gd name="T14" fmla="*/ 13 w 26"/>
                  <a:gd name="T15" fmla="*/ 55 h 207"/>
                  <a:gd name="T16" fmla="*/ 13 w 26"/>
                  <a:gd name="T17" fmla="*/ 55 h 2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 h="207">
                    <a:moveTo>
                      <a:pt x="13" y="55"/>
                    </a:moveTo>
                    <a:lnTo>
                      <a:pt x="25" y="207"/>
                    </a:lnTo>
                    <a:lnTo>
                      <a:pt x="26" y="176"/>
                    </a:lnTo>
                    <a:lnTo>
                      <a:pt x="25" y="122"/>
                    </a:lnTo>
                    <a:lnTo>
                      <a:pt x="24" y="48"/>
                    </a:lnTo>
                    <a:lnTo>
                      <a:pt x="25" y="0"/>
                    </a:lnTo>
                    <a:lnTo>
                      <a:pt x="0" y="46"/>
                    </a:lnTo>
                    <a:lnTo>
                      <a:pt x="13"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39" name="Freeform 162"/>
              <p:cNvSpPr>
                <a:spLocks/>
              </p:cNvSpPr>
              <p:nvPr/>
            </p:nvSpPr>
            <p:spPr bwMode="auto">
              <a:xfrm>
                <a:off x="1262" y="2072"/>
                <a:ext cx="412" cy="662"/>
              </a:xfrm>
              <a:custGeom>
                <a:avLst/>
                <a:gdLst>
                  <a:gd name="T0" fmla="*/ 82 w 412"/>
                  <a:gd name="T1" fmla="*/ 58 h 662"/>
                  <a:gd name="T2" fmla="*/ 151 w 412"/>
                  <a:gd name="T3" fmla="*/ 93 h 662"/>
                  <a:gd name="T4" fmla="*/ 212 w 412"/>
                  <a:gd name="T5" fmla="*/ 119 h 662"/>
                  <a:gd name="T6" fmla="*/ 347 w 412"/>
                  <a:gd name="T7" fmla="*/ 162 h 662"/>
                  <a:gd name="T8" fmla="*/ 371 w 412"/>
                  <a:gd name="T9" fmla="*/ 217 h 662"/>
                  <a:gd name="T10" fmla="*/ 384 w 412"/>
                  <a:gd name="T11" fmla="*/ 354 h 662"/>
                  <a:gd name="T12" fmla="*/ 388 w 412"/>
                  <a:gd name="T13" fmla="*/ 443 h 662"/>
                  <a:gd name="T14" fmla="*/ 412 w 412"/>
                  <a:gd name="T15" fmla="*/ 599 h 662"/>
                  <a:gd name="T16" fmla="*/ 403 w 412"/>
                  <a:gd name="T17" fmla="*/ 653 h 662"/>
                  <a:gd name="T18" fmla="*/ 329 w 412"/>
                  <a:gd name="T19" fmla="*/ 662 h 662"/>
                  <a:gd name="T20" fmla="*/ 390 w 412"/>
                  <a:gd name="T21" fmla="*/ 584 h 662"/>
                  <a:gd name="T22" fmla="*/ 357 w 412"/>
                  <a:gd name="T23" fmla="*/ 507 h 662"/>
                  <a:gd name="T24" fmla="*/ 282 w 412"/>
                  <a:gd name="T25" fmla="*/ 496 h 662"/>
                  <a:gd name="T26" fmla="*/ 349 w 412"/>
                  <a:gd name="T27" fmla="*/ 372 h 662"/>
                  <a:gd name="T28" fmla="*/ 320 w 412"/>
                  <a:gd name="T29" fmla="*/ 380 h 662"/>
                  <a:gd name="T30" fmla="*/ 353 w 412"/>
                  <a:gd name="T31" fmla="*/ 206 h 662"/>
                  <a:gd name="T32" fmla="*/ 272 w 412"/>
                  <a:gd name="T33" fmla="*/ 158 h 662"/>
                  <a:gd name="T34" fmla="*/ 148 w 412"/>
                  <a:gd name="T35" fmla="*/ 120 h 662"/>
                  <a:gd name="T36" fmla="*/ 25 w 412"/>
                  <a:gd name="T37" fmla="*/ 52 h 662"/>
                  <a:gd name="T38" fmla="*/ 0 w 412"/>
                  <a:gd name="T39" fmla="*/ 0 h 662"/>
                  <a:gd name="T40" fmla="*/ 82 w 412"/>
                  <a:gd name="T41" fmla="*/ 58 h 662"/>
                  <a:gd name="T42" fmla="*/ 82 w 412"/>
                  <a:gd name="T43" fmla="*/ 58 h 66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2" h="662">
                    <a:moveTo>
                      <a:pt x="82" y="58"/>
                    </a:moveTo>
                    <a:lnTo>
                      <a:pt x="151" y="93"/>
                    </a:lnTo>
                    <a:lnTo>
                      <a:pt x="212" y="119"/>
                    </a:lnTo>
                    <a:lnTo>
                      <a:pt x="347" y="162"/>
                    </a:lnTo>
                    <a:lnTo>
                      <a:pt x="371" y="217"/>
                    </a:lnTo>
                    <a:lnTo>
                      <a:pt x="384" y="354"/>
                    </a:lnTo>
                    <a:lnTo>
                      <a:pt x="388" y="443"/>
                    </a:lnTo>
                    <a:lnTo>
                      <a:pt x="412" y="599"/>
                    </a:lnTo>
                    <a:lnTo>
                      <a:pt x="403" y="653"/>
                    </a:lnTo>
                    <a:lnTo>
                      <a:pt x="329" y="662"/>
                    </a:lnTo>
                    <a:lnTo>
                      <a:pt x="390" y="584"/>
                    </a:lnTo>
                    <a:lnTo>
                      <a:pt x="357" y="507"/>
                    </a:lnTo>
                    <a:lnTo>
                      <a:pt x="282" y="496"/>
                    </a:lnTo>
                    <a:lnTo>
                      <a:pt x="349" y="372"/>
                    </a:lnTo>
                    <a:lnTo>
                      <a:pt x="320" y="380"/>
                    </a:lnTo>
                    <a:lnTo>
                      <a:pt x="353" y="206"/>
                    </a:lnTo>
                    <a:lnTo>
                      <a:pt x="272" y="158"/>
                    </a:lnTo>
                    <a:lnTo>
                      <a:pt x="148" y="120"/>
                    </a:lnTo>
                    <a:lnTo>
                      <a:pt x="25" y="52"/>
                    </a:lnTo>
                    <a:lnTo>
                      <a:pt x="0" y="0"/>
                    </a:lnTo>
                    <a:lnTo>
                      <a:pt x="82"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40" name="Freeform 163"/>
              <p:cNvSpPr>
                <a:spLocks/>
              </p:cNvSpPr>
              <p:nvPr/>
            </p:nvSpPr>
            <p:spPr bwMode="auto">
              <a:xfrm>
                <a:off x="1232" y="2101"/>
                <a:ext cx="196" cy="596"/>
              </a:xfrm>
              <a:custGeom>
                <a:avLst/>
                <a:gdLst>
                  <a:gd name="T0" fmla="*/ 136 w 196"/>
                  <a:gd name="T1" fmla="*/ 59 h 596"/>
                  <a:gd name="T2" fmla="*/ 186 w 196"/>
                  <a:gd name="T3" fmla="*/ 215 h 596"/>
                  <a:gd name="T4" fmla="*/ 155 w 196"/>
                  <a:gd name="T5" fmla="*/ 238 h 596"/>
                  <a:gd name="T6" fmla="*/ 196 w 196"/>
                  <a:gd name="T7" fmla="*/ 272 h 596"/>
                  <a:gd name="T8" fmla="*/ 117 w 196"/>
                  <a:gd name="T9" fmla="*/ 596 h 596"/>
                  <a:gd name="T10" fmla="*/ 64 w 196"/>
                  <a:gd name="T11" fmla="*/ 596 h 596"/>
                  <a:gd name="T12" fmla="*/ 52 w 196"/>
                  <a:gd name="T13" fmla="*/ 566 h 596"/>
                  <a:gd name="T14" fmla="*/ 30 w 196"/>
                  <a:gd name="T15" fmla="*/ 544 h 596"/>
                  <a:gd name="T16" fmla="*/ 0 w 196"/>
                  <a:gd name="T17" fmla="*/ 533 h 596"/>
                  <a:gd name="T18" fmla="*/ 41 w 196"/>
                  <a:gd name="T19" fmla="*/ 314 h 596"/>
                  <a:gd name="T20" fmla="*/ 54 w 196"/>
                  <a:gd name="T21" fmla="*/ 90 h 596"/>
                  <a:gd name="T22" fmla="*/ 48 w 196"/>
                  <a:gd name="T23" fmla="*/ 0 h 596"/>
                  <a:gd name="T24" fmla="*/ 82 w 196"/>
                  <a:gd name="T25" fmla="*/ 28 h 596"/>
                  <a:gd name="T26" fmla="*/ 72 w 196"/>
                  <a:gd name="T27" fmla="*/ 350 h 596"/>
                  <a:gd name="T28" fmla="*/ 96 w 196"/>
                  <a:gd name="T29" fmla="*/ 163 h 596"/>
                  <a:gd name="T30" fmla="*/ 117 w 196"/>
                  <a:gd name="T31" fmla="*/ 43 h 596"/>
                  <a:gd name="T32" fmla="*/ 136 w 196"/>
                  <a:gd name="T33" fmla="*/ 59 h 596"/>
                  <a:gd name="T34" fmla="*/ 136 w 196"/>
                  <a:gd name="T35" fmla="*/ 59 h 5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6" h="596">
                    <a:moveTo>
                      <a:pt x="136" y="59"/>
                    </a:moveTo>
                    <a:lnTo>
                      <a:pt x="186" y="215"/>
                    </a:lnTo>
                    <a:lnTo>
                      <a:pt x="155" y="238"/>
                    </a:lnTo>
                    <a:lnTo>
                      <a:pt x="196" y="272"/>
                    </a:lnTo>
                    <a:lnTo>
                      <a:pt x="117" y="596"/>
                    </a:lnTo>
                    <a:lnTo>
                      <a:pt x="64" y="596"/>
                    </a:lnTo>
                    <a:lnTo>
                      <a:pt x="52" y="566"/>
                    </a:lnTo>
                    <a:lnTo>
                      <a:pt x="30" y="544"/>
                    </a:lnTo>
                    <a:lnTo>
                      <a:pt x="0" y="533"/>
                    </a:lnTo>
                    <a:lnTo>
                      <a:pt x="41" y="314"/>
                    </a:lnTo>
                    <a:lnTo>
                      <a:pt x="54" y="90"/>
                    </a:lnTo>
                    <a:lnTo>
                      <a:pt x="48" y="0"/>
                    </a:lnTo>
                    <a:lnTo>
                      <a:pt x="82" y="28"/>
                    </a:lnTo>
                    <a:lnTo>
                      <a:pt x="72" y="350"/>
                    </a:lnTo>
                    <a:lnTo>
                      <a:pt x="96" y="163"/>
                    </a:lnTo>
                    <a:lnTo>
                      <a:pt x="117" y="43"/>
                    </a:lnTo>
                    <a:lnTo>
                      <a:pt x="136"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41" name="Freeform 164"/>
              <p:cNvSpPr>
                <a:spLocks/>
              </p:cNvSpPr>
              <p:nvPr/>
            </p:nvSpPr>
            <p:spPr bwMode="auto">
              <a:xfrm>
                <a:off x="1394" y="2182"/>
                <a:ext cx="223" cy="537"/>
              </a:xfrm>
              <a:custGeom>
                <a:avLst/>
                <a:gdLst>
                  <a:gd name="T0" fmla="*/ 135 w 223"/>
                  <a:gd name="T1" fmla="*/ 527 h 537"/>
                  <a:gd name="T2" fmla="*/ 118 w 223"/>
                  <a:gd name="T3" fmla="*/ 463 h 537"/>
                  <a:gd name="T4" fmla="*/ 151 w 223"/>
                  <a:gd name="T5" fmla="*/ 449 h 537"/>
                  <a:gd name="T6" fmla="*/ 211 w 223"/>
                  <a:gd name="T7" fmla="*/ 495 h 537"/>
                  <a:gd name="T8" fmla="*/ 145 w 223"/>
                  <a:gd name="T9" fmla="*/ 397 h 537"/>
                  <a:gd name="T10" fmla="*/ 151 w 223"/>
                  <a:gd name="T11" fmla="*/ 356 h 537"/>
                  <a:gd name="T12" fmla="*/ 185 w 223"/>
                  <a:gd name="T13" fmla="*/ 309 h 537"/>
                  <a:gd name="T14" fmla="*/ 142 w 223"/>
                  <a:gd name="T15" fmla="*/ 302 h 537"/>
                  <a:gd name="T16" fmla="*/ 199 w 223"/>
                  <a:gd name="T17" fmla="*/ 191 h 537"/>
                  <a:gd name="T18" fmla="*/ 220 w 223"/>
                  <a:gd name="T19" fmla="*/ 130 h 537"/>
                  <a:gd name="T20" fmla="*/ 223 w 223"/>
                  <a:gd name="T21" fmla="*/ 64 h 537"/>
                  <a:gd name="T22" fmla="*/ 64 w 223"/>
                  <a:gd name="T23" fmla="*/ 0 h 537"/>
                  <a:gd name="T24" fmla="*/ 112 w 223"/>
                  <a:gd name="T25" fmla="*/ 151 h 537"/>
                  <a:gd name="T26" fmla="*/ 94 w 223"/>
                  <a:gd name="T27" fmla="*/ 182 h 537"/>
                  <a:gd name="T28" fmla="*/ 118 w 223"/>
                  <a:gd name="T29" fmla="*/ 208 h 537"/>
                  <a:gd name="T30" fmla="*/ 64 w 223"/>
                  <a:gd name="T31" fmla="*/ 419 h 537"/>
                  <a:gd name="T32" fmla="*/ 51 w 223"/>
                  <a:gd name="T33" fmla="*/ 437 h 537"/>
                  <a:gd name="T34" fmla="*/ 0 w 223"/>
                  <a:gd name="T35" fmla="*/ 537 h 537"/>
                  <a:gd name="T36" fmla="*/ 135 w 223"/>
                  <a:gd name="T37" fmla="*/ 527 h 537"/>
                  <a:gd name="T38" fmla="*/ 135 w 223"/>
                  <a:gd name="T39" fmla="*/ 527 h 5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3" h="537">
                    <a:moveTo>
                      <a:pt x="135" y="527"/>
                    </a:moveTo>
                    <a:lnTo>
                      <a:pt x="118" y="463"/>
                    </a:lnTo>
                    <a:lnTo>
                      <a:pt x="151" y="449"/>
                    </a:lnTo>
                    <a:lnTo>
                      <a:pt x="211" y="495"/>
                    </a:lnTo>
                    <a:lnTo>
                      <a:pt x="145" y="397"/>
                    </a:lnTo>
                    <a:lnTo>
                      <a:pt x="151" y="356"/>
                    </a:lnTo>
                    <a:lnTo>
                      <a:pt x="185" y="309"/>
                    </a:lnTo>
                    <a:lnTo>
                      <a:pt x="142" y="302"/>
                    </a:lnTo>
                    <a:lnTo>
                      <a:pt x="199" y="191"/>
                    </a:lnTo>
                    <a:lnTo>
                      <a:pt x="220" y="130"/>
                    </a:lnTo>
                    <a:lnTo>
                      <a:pt x="223" y="64"/>
                    </a:lnTo>
                    <a:lnTo>
                      <a:pt x="64" y="0"/>
                    </a:lnTo>
                    <a:lnTo>
                      <a:pt x="112" y="151"/>
                    </a:lnTo>
                    <a:lnTo>
                      <a:pt x="94" y="182"/>
                    </a:lnTo>
                    <a:lnTo>
                      <a:pt x="118" y="208"/>
                    </a:lnTo>
                    <a:lnTo>
                      <a:pt x="64" y="419"/>
                    </a:lnTo>
                    <a:lnTo>
                      <a:pt x="51" y="437"/>
                    </a:lnTo>
                    <a:lnTo>
                      <a:pt x="0" y="537"/>
                    </a:lnTo>
                    <a:lnTo>
                      <a:pt x="135" y="5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42" name="Freeform 165"/>
              <p:cNvSpPr>
                <a:spLocks/>
              </p:cNvSpPr>
              <p:nvPr/>
            </p:nvSpPr>
            <p:spPr bwMode="auto">
              <a:xfrm>
                <a:off x="466" y="2160"/>
                <a:ext cx="558" cy="665"/>
              </a:xfrm>
              <a:custGeom>
                <a:avLst/>
                <a:gdLst>
                  <a:gd name="T0" fmla="*/ 190 w 558"/>
                  <a:gd name="T1" fmla="*/ 344 h 665"/>
                  <a:gd name="T2" fmla="*/ 240 w 558"/>
                  <a:gd name="T3" fmla="*/ 420 h 665"/>
                  <a:gd name="T4" fmla="*/ 171 w 558"/>
                  <a:gd name="T5" fmla="*/ 463 h 665"/>
                  <a:gd name="T6" fmla="*/ 227 w 558"/>
                  <a:gd name="T7" fmla="*/ 492 h 665"/>
                  <a:gd name="T8" fmla="*/ 262 w 558"/>
                  <a:gd name="T9" fmla="*/ 573 h 665"/>
                  <a:gd name="T10" fmla="*/ 185 w 558"/>
                  <a:gd name="T11" fmla="*/ 572 h 665"/>
                  <a:gd name="T12" fmla="*/ 138 w 558"/>
                  <a:gd name="T13" fmla="*/ 627 h 665"/>
                  <a:gd name="T14" fmla="*/ 96 w 558"/>
                  <a:gd name="T15" fmla="*/ 665 h 665"/>
                  <a:gd name="T16" fmla="*/ 162 w 558"/>
                  <a:gd name="T17" fmla="*/ 646 h 665"/>
                  <a:gd name="T18" fmla="*/ 227 w 558"/>
                  <a:gd name="T19" fmla="*/ 600 h 665"/>
                  <a:gd name="T20" fmla="*/ 314 w 558"/>
                  <a:gd name="T21" fmla="*/ 600 h 665"/>
                  <a:gd name="T22" fmla="*/ 455 w 558"/>
                  <a:gd name="T23" fmla="*/ 579 h 665"/>
                  <a:gd name="T24" fmla="*/ 506 w 558"/>
                  <a:gd name="T25" fmla="*/ 586 h 665"/>
                  <a:gd name="T26" fmla="*/ 499 w 558"/>
                  <a:gd name="T27" fmla="*/ 528 h 665"/>
                  <a:gd name="T28" fmla="*/ 499 w 558"/>
                  <a:gd name="T29" fmla="*/ 481 h 665"/>
                  <a:gd name="T30" fmla="*/ 558 w 558"/>
                  <a:gd name="T31" fmla="*/ 519 h 665"/>
                  <a:gd name="T32" fmla="*/ 487 w 558"/>
                  <a:gd name="T33" fmla="*/ 339 h 665"/>
                  <a:gd name="T34" fmla="*/ 483 w 558"/>
                  <a:gd name="T35" fmla="*/ 478 h 665"/>
                  <a:gd name="T36" fmla="*/ 444 w 558"/>
                  <a:gd name="T37" fmla="*/ 540 h 665"/>
                  <a:gd name="T38" fmla="*/ 369 w 558"/>
                  <a:gd name="T39" fmla="*/ 561 h 665"/>
                  <a:gd name="T40" fmla="*/ 331 w 558"/>
                  <a:gd name="T41" fmla="*/ 380 h 665"/>
                  <a:gd name="T42" fmla="*/ 328 w 558"/>
                  <a:gd name="T43" fmla="*/ 307 h 665"/>
                  <a:gd name="T44" fmla="*/ 271 w 558"/>
                  <a:gd name="T45" fmla="*/ 200 h 665"/>
                  <a:gd name="T46" fmla="*/ 105 w 558"/>
                  <a:gd name="T47" fmla="*/ 0 h 665"/>
                  <a:gd name="T48" fmla="*/ 58 w 558"/>
                  <a:gd name="T49" fmla="*/ 58 h 665"/>
                  <a:gd name="T50" fmla="*/ 46 w 558"/>
                  <a:gd name="T51" fmla="*/ 174 h 665"/>
                  <a:gd name="T52" fmla="*/ 0 w 558"/>
                  <a:gd name="T53" fmla="*/ 339 h 665"/>
                  <a:gd name="T54" fmla="*/ 0 w 558"/>
                  <a:gd name="T55" fmla="*/ 438 h 665"/>
                  <a:gd name="T56" fmla="*/ 97 w 558"/>
                  <a:gd name="T57" fmla="*/ 130 h 665"/>
                  <a:gd name="T58" fmla="*/ 181 w 558"/>
                  <a:gd name="T59" fmla="*/ 224 h 665"/>
                  <a:gd name="T60" fmla="*/ 245 w 558"/>
                  <a:gd name="T61" fmla="*/ 261 h 665"/>
                  <a:gd name="T62" fmla="*/ 209 w 558"/>
                  <a:gd name="T63" fmla="*/ 304 h 665"/>
                  <a:gd name="T64" fmla="*/ 248 w 558"/>
                  <a:gd name="T65" fmla="*/ 346 h 665"/>
                  <a:gd name="T66" fmla="*/ 190 w 558"/>
                  <a:gd name="T67" fmla="*/ 344 h 665"/>
                  <a:gd name="T68" fmla="*/ 190 w 558"/>
                  <a:gd name="T69" fmla="*/ 344 h 6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58" h="665">
                    <a:moveTo>
                      <a:pt x="190" y="344"/>
                    </a:moveTo>
                    <a:lnTo>
                      <a:pt x="240" y="420"/>
                    </a:lnTo>
                    <a:lnTo>
                      <a:pt x="171" y="463"/>
                    </a:lnTo>
                    <a:lnTo>
                      <a:pt x="227" y="492"/>
                    </a:lnTo>
                    <a:lnTo>
                      <a:pt x="262" y="573"/>
                    </a:lnTo>
                    <a:lnTo>
                      <a:pt x="185" y="572"/>
                    </a:lnTo>
                    <a:lnTo>
                      <a:pt x="138" y="627"/>
                    </a:lnTo>
                    <a:lnTo>
                      <a:pt x="96" y="665"/>
                    </a:lnTo>
                    <a:lnTo>
                      <a:pt x="162" y="646"/>
                    </a:lnTo>
                    <a:lnTo>
                      <a:pt x="227" y="600"/>
                    </a:lnTo>
                    <a:lnTo>
                      <a:pt x="314" y="600"/>
                    </a:lnTo>
                    <a:lnTo>
                      <a:pt x="455" y="579"/>
                    </a:lnTo>
                    <a:lnTo>
                      <a:pt x="506" y="586"/>
                    </a:lnTo>
                    <a:lnTo>
                      <a:pt x="499" y="528"/>
                    </a:lnTo>
                    <a:lnTo>
                      <a:pt x="499" y="481"/>
                    </a:lnTo>
                    <a:lnTo>
                      <a:pt x="558" y="519"/>
                    </a:lnTo>
                    <a:lnTo>
                      <a:pt x="487" y="339"/>
                    </a:lnTo>
                    <a:lnTo>
                      <a:pt x="483" y="478"/>
                    </a:lnTo>
                    <a:lnTo>
                      <a:pt x="444" y="540"/>
                    </a:lnTo>
                    <a:lnTo>
                      <a:pt x="369" y="561"/>
                    </a:lnTo>
                    <a:lnTo>
                      <a:pt x="331" y="380"/>
                    </a:lnTo>
                    <a:lnTo>
                      <a:pt x="328" y="307"/>
                    </a:lnTo>
                    <a:lnTo>
                      <a:pt x="271" y="200"/>
                    </a:lnTo>
                    <a:lnTo>
                      <a:pt x="105" y="0"/>
                    </a:lnTo>
                    <a:lnTo>
                      <a:pt x="58" y="58"/>
                    </a:lnTo>
                    <a:lnTo>
                      <a:pt x="46" y="174"/>
                    </a:lnTo>
                    <a:lnTo>
                      <a:pt x="0" y="339"/>
                    </a:lnTo>
                    <a:lnTo>
                      <a:pt x="0" y="438"/>
                    </a:lnTo>
                    <a:lnTo>
                      <a:pt x="97" y="130"/>
                    </a:lnTo>
                    <a:lnTo>
                      <a:pt x="181" y="224"/>
                    </a:lnTo>
                    <a:lnTo>
                      <a:pt x="245" y="261"/>
                    </a:lnTo>
                    <a:lnTo>
                      <a:pt x="209" y="304"/>
                    </a:lnTo>
                    <a:lnTo>
                      <a:pt x="248" y="346"/>
                    </a:lnTo>
                    <a:lnTo>
                      <a:pt x="190" y="3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43" name="Freeform 166"/>
              <p:cNvSpPr>
                <a:spLocks/>
              </p:cNvSpPr>
              <p:nvPr/>
            </p:nvSpPr>
            <p:spPr bwMode="auto">
              <a:xfrm>
                <a:off x="544" y="2002"/>
                <a:ext cx="570" cy="619"/>
              </a:xfrm>
              <a:custGeom>
                <a:avLst/>
                <a:gdLst>
                  <a:gd name="T0" fmla="*/ 421 w 570"/>
                  <a:gd name="T1" fmla="*/ 12 h 619"/>
                  <a:gd name="T2" fmla="*/ 409 w 570"/>
                  <a:gd name="T3" fmla="*/ 40 h 619"/>
                  <a:gd name="T4" fmla="*/ 412 w 570"/>
                  <a:gd name="T5" fmla="*/ 107 h 619"/>
                  <a:gd name="T6" fmla="*/ 498 w 570"/>
                  <a:gd name="T7" fmla="*/ 365 h 619"/>
                  <a:gd name="T8" fmla="*/ 570 w 570"/>
                  <a:gd name="T9" fmla="*/ 619 h 619"/>
                  <a:gd name="T10" fmla="*/ 546 w 570"/>
                  <a:gd name="T11" fmla="*/ 617 h 619"/>
                  <a:gd name="T12" fmla="*/ 407 w 570"/>
                  <a:gd name="T13" fmla="*/ 292 h 619"/>
                  <a:gd name="T14" fmla="*/ 343 w 570"/>
                  <a:gd name="T15" fmla="*/ 260 h 619"/>
                  <a:gd name="T16" fmla="*/ 341 w 570"/>
                  <a:gd name="T17" fmla="*/ 346 h 619"/>
                  <a:gd name="T18" fmla="*/ 362 w 570"/>
                  <a:gd name="T19" fmla="*/ 451 h 619"/>
                  <a:gd name="T20" fmla="*/ 313 w 570"/>
                  <a:gd name="T21" fmla="*/ 368 h 619"/>
                  <a:gd name="T22" fmla="*/ 289 w 570"/>
                  <a:gd name="T23" fmla="*/ 252 h 619"/>
                  <a:gd name="T24" fmla="*/ 289 w 570"/>
                  <a:gd name="T25" fmla="*/ 184 h 619"/>
                  <a:gd name="T26" fmla="*/ 175 w 570"/>
                  <a:gd name="T27" fmla="*/ 198 h 619"/>
                  <a:gd name="T28" fmla="*/ 88 w 570"/>
                  <a:gd name="T29" fmla="*/ 234 h 619"/>
                  <a:gd name="T30" fmla="*/ 137 w 570"/>
                  <a:gd name="T31" fmla="*/ 326 h 619"/>
                  <a:gd name="T32" fmla="*/ 0 w 570"/>
                  <a:gd name="T33" fmla="*/ 201 h 619"/>
                  <a:gd name="T34" fmla="*/ 29 w 570"/>
                  <a:gd name="T35" fmla="*/ 161 h 619"/>
                  <a:gd name="T36" fmla="*/ 281 w 570"/>
                  <a:gd name="T37" fmla="*/ 94 h 619"/>
                  <a:gd name="T38" fmla="*/ 337 w 570"/>
                  <a:gd name="T39" fmla="*/ 64 h 619"/>
                  <a:gd name="T40" fmla="*/ 402 w 570"/>
                  <a:gd name="T41" fmla="*/ 5 h 619"/>
                  <a:gd name="T42" fmla="*/ 441 w 570"/>
                  <a:gd name="T43" fmla="*/ 0 h 619"/>
                  <a:gd name="T44" fmla="*/ 421 w 570"/>
                  <a:gd name="T45" fmla="*/ 12 h 619"/>
                  <a:gd name="T46" fmla="*/ 421 w 570"/>
                  <a:gd name="T47" fmla="*/ 12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0" h="619">
                    <a:moveTo>
                      <a:pt x="421" y="12"/>
                    </a:moveTo>
                    <a:lnTo>
                      <a:pt x="409" y="40"/>
                    </a:lnTo>
                    <a:lnTo>
                      <a:pt x="412" y="107"/>
                    </a:lnTo>
                    <a:lnTo>
                      <a:pt x="498" y="365"/>
                    </a:lnTo>
                    <a:lnTo>
                      <a:pt x="570" y="619"/>
                    </a:lnTo>
                    <a:lnTo>
                      <a:pt x="546" y="617"/>
                    </a:lnTo>
                    <a:lnTo>
                      <a:pt x="407" y="292"/>
                    </a:lnTo>
                    <a:lnTo>
                      <a:pt x="343" y="260"/>
                    </a:lnTo>
                    <a:lnTo>
                      <a:pt x="341" y="346"/>
                    </a:lnTo>
                    <a:lnTo>
                      <a:pt x="362" y="451"/>
                    </a:lnTo>
                    <a:lnTo>
                      <a:pt x="313" y="368"/>
                    </a:lnTo>
                    <a:lnTo>
                      <a:pt x="289" y="252"/>
                    </a:lnTo>
                    <a:lnTo>
                      <a:pt x="289" y="184"/>
                    </a:lnTo>
                    <a:lnTo>
                      <a:pt x="175" y="198"/>
                    </a:lnTo>
                    <a:lnTo>
                      <a:pt x="88" y="234"/>
                    </a:lnTo>
                    <a:lnTo>
                      <a:pt x="137" y="326"/>
                    </a:lnTo>
                    <a:lnTo>
                      <a:pt x="0" y="201"/>
                    </a:lnTo>
                    <a:lnTo>
                      <a:pt x="29" y="161"/>
                    </a:lnTo>
                    <a:lnTo>
                      <a:pt x="281" y="94"/>
                    </a:lnTo>
                    <a:lnTo>
                      <a:pt x="337" y="64"/>
                    </a:lnTo>
                    <a:lnTo>
                      <a:pt x="402" y="5"/>
                    </a:lnTo>
                    <a:lnTo>
                      <a:pt x="441" y="0"/>
                    </a:lnTo>
                    <a:lnTo>
                      <a:pt x="42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44" name="Freeform 167"/>
              <p:cNvSpPr>
                <a:spLocks/>
              </p:cNvSpPr>
              <p:nvPr/>
            </p:nvSpPr>
            <p:spPr bwMode="auto">
              <a:xfrm>
                <a:off x="408" y="2221"/>
                <a:ext cx="535" cy="825"/>
              </a:xfrm>
              <a:custGeom>
                <a:avLst/>
                <a:gdLst>
                  <a:gd name="T0" fmla="*/ 167 w 535"/>
                  <a:gd name="T1" fmla="*/ 0 h 825"/>
                  <a:gd name="T2" fmla="*/ 222 w 535"/>
                  <a:gd name="T3" fmla="*/ 247 h 825"/>
                  <a:gd name="T4" fmla="*/ 149 w 535"/>
                  <a:gd name="T5" fmla="*/ 283 h 825"/>
                  <a:gd name="T6" fmla="*/ 167 w 535"/>
                  <a:gd name="T7" fmla="*/ 383 h 825"/>
                  <a:gd name="T8" fmla="*/ 217 w 535"/>
                  <a:gd name="T9" fmla="*/ 484 h 825"/>
                  <a:gd name="T10" fmla="*/ 118 w 535"/>
                  <a:gd name="T11" fmla="*/ 443 h 825"/>
                  <a:gd name="T12" fmla="*/ 73 w 535"/>
                  <a:gd name="T13" fmla="*/ 537 h 825"/>
                  <a:gd name="T14" fmla="*/ 170 w 535"/>
                  <a:gd name="T15" fmla="*/ 500 h 825"/>
                  <a:gd name="T16" fmla="*/ 73 w 535"/>
                  <a:gd name="T17" fmla="*/ 577 h 825"/>
                  <a:gd name="T18" fmla="*/ 49 w 535"/>
                  <a:gd name="T19" fmla="*/ 659 h 825"/>
                  <a:gd name="T20" fmla="*/ 106 w 535"/>
                  <a:gd name="T21" fmla="*/ 691 h 825"/>
                  <a:gd name="T22" fmla="*/ 236 w 535"/>
                  <a:gd name="T23" fmla="*/ 591 h 825"/>
                  <a:gd name="T24" fmla="*/ 218 w 535"/>
                  <a:gd name="T25" fmla="*/ 653 h 825"/>
                  <a:gd name="T26" fmla="*/ 270 w 535"/>
                  <a:gd name="T27" fmla="*/ 601 h 825"/>
                  <a:gd name="T28" fmla="*/ 376 w 535"/>
                  <a:gd name="T29" fmla="*/ 591 h 825"/>
                  <a:gd name="T30" fmla="*/ 360 w 535"/>
                  <a:gd name="T31" fmla="*/ 676 h 825"/>
                  <a:gd name="T32" fmla="*/ 439 w 535"/>
                  <a:gd name="T33" fmla="*/ 619 h 825"/>
                  <a:gd name="T34" fmla="*/ 484 w 535"/>
                  <a:gd name="T35" fmla="*/ 735 h 825"/>
                  <a:gd name="T36" fmla="*/ 535 w 535"/>
                  <a:gd name="T37" fmla="*/ 714 h 825"/>
                  <a:gd name="T38" fmla="*/ 439 w 535"/>
                  <a:gd name="T39" fmla="*/ 788 h 825"/>
                  <a:gd name="T40" fmla="*/ 228 w 535"/>
                  <a:gd name="T41" fmla="*/ 825 h 825"/>
                  <a:gd name="T42" fmla="*/ 106 w 535"/>
                  <a:gd name="T43" fmla="*/ 808 h 825"/>
                  <a:gd name="T44" fmla="*/ 56 w 535"/>
                  <a:gd name="T45" fmla="*/ 801 h 825"/>
                  <a:gd name="T46" fmla="*/ 21 w 535"/>
                  <a:gd name="T47" fmla="*/ 740 h 825"/>
                  <a:gd name="T48" fmla="*/ 0 w 535"/>
                  <a:gd name="T49" fmla="*/ 681 h 825"/>
                  <a:gd name="T50" fmla="*/ 9 w 535"/>
                  <a:gd name="T51" fmla="*/ 613 h 825"/>
                  <a:gd name="T52" fmla="*/ 13 w 535"/>
                  <a:gd name="T53" fmla="*/ 582 h 825"/>
                  <a:gd name="T54" fmla="*/ 13 w 535"/>
                  <a:gd name="T55" fmla="*/ 494 h 825"/>
                  <a:gd name="T56" fmla="*/ 39 w 535"/>
                  <a:gd name="T57" fmla="*/ 456 h 825"/>
                  <a:gd name="T58" fmla="*/ 40 w 535"/>
                  <a:gd name="T59" fmla="*/ 433 h 825"/>
                  <a:gd name="T60" fmla="*/ 40 w 535"/>
                  <a:gd name="T61" fmla="*/ 392 h 825"/>
                  <a:gd name="T62" fmla="*/ 40 w 535"/>
                  <a:gd name="T63" fmla="*/ 353 h 825"/>
                  <a:gd name="T64" fmla="*/ 39 w 535"/>
                  <a:gd name="T65" fmla="*/ 336 h 825"/>
                  <a:gd name="T66" fmla="*/ 59 w 535"/>
                  <a:gd name="T67" fmla="*/ 207 h 825"/>
                  <a:gd name="T68" fmla="*/ 125 w 535"/>
                  <a:gd name="T69" fmla="*/ 78 h 825"/>
                  <a:gd name="T70" fmla="*/ 167 w 535"/>
                  <a:gd name="T71" fmla="*/ 0 h 825"/>
                  <a:gd name="T72" fmla="*/ 167 w 535"/>
                  <a:gd name="T73" fmla="*/ 0 h 8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35" h="825">
                    <a:moveTo>
                      <a:pt x="167" y="0"/>
                    </a:moveTo>
                    <a:lnTo>
                      <a:pt x="222" y="247"/>
                    </a:lnTo>
                    <a:lnTo>
                      <a:pt x="149" y="283"/>
                    </a:lnTo>
                    <a:lnTo>
                      <a:pt x="167" y="383"/>
                    </a:lnTo>
                    <a:lnTo>
                      <a:pt x="217" y="484"/>
                    </a:lnTo>
                    <a:lnTo>
                      <a:pt x="118" y="443"/>
                    </a:lnTo>
                    <a:lnTo>
                      <a:pt x="73" y="537"/>
                    </a:lnTo>
                    <a:lnTo>
                      <a:pt x="170" y="500"/>
                    </a:lnTo>
                    <a:lnTo>
                      <a:pt x="73" y="577"/>
                    </a:lnTo>
                    <a:lnTo>
                      <a:pt x="49" y="659"/>
                    </a:lnTo>
                    <a:lnTo>
                      <a:pt x="106" y="691"/>
                    </a:lnTo>
                    <a:lnTo>
                      <a:pt x="236" y="591"/>
                    </a:lnTo>
                    <a:lnTo>
                      <a:pt x="218" y="653"/>
                    </a:lnTo>
                    <a:lnTo>
                      <a:pt x="270" y="601"/>
                    </a:lnTo>
                    <a:lnTo>
                      <a:pt x="376" y="591"/>
                    </a:lnTo>
                    <a:lnTo>
                      <a:pt x="360" y="676"/>
                    </a:lnTo>
                    <a:lnTo>
                      <a:pt x="439" y="619"/>
                    </a:lnTo>
                    <a:lnTo>
                      <a:pt x="484" y="735"/>
                    </a:lnTo>
                    <a:lnTo>
                      <a:pt x="535" y="714"/>
                    </a:lnTo>
                    <a:lnTo>
                      <a:pt x="439" y="788"/>
                    </a:lnTo>
                    <a:lnTo>
                      <a:pt x="228" y="825"/>
                    </a:lnTo>
                    <a:lnTo>
                      <a:pt x="106" y="808"/>
                    </a:lnTo>
                    <a:lnTo>
                      <a:pt x="56" y="801"/>
                    </a:lnTo>
                    <a:lnTo>
                      <a:pt x="21" y="740"/>
                    </a:lnTo>
                    <a:lnTo>
                      <a:pt x="0" y="681"/>
                    </a:lnTo>
                    <a:lnTo>
                      <a:pt x="9" y="613"/>
                    </a:lnTo>
                    <a:lnTo>
                      <a:pt x="13" y="582"/>
                    </a:lnTo>
                    <a:lnTo>
                      <a:pt x="13" y="494"/>
                    </a:lnTo>
                    <a:lnTo>
                      <a:pt x="39" y="456"/>
                    </a:lnTo>
                    <a:lnTo>
                      <a:pt x="40" y="433"/>
                    </a:lnTo>
                    <a:lnTo>
                      <a:pt x="40" y="392"/>
                    </a:lnTo>
                    <a:lnTo>
                      <a:pt x="40" y="353"/>
                    </a:lnTo>
                    <a:lnTo>
                      <a:pt x="39" y="336"/>
                    </a:lnTo>
                    <a:lnTo>
                      <a:pt x="59" y="207"/>
                    </a:lnTo>
                    <a:lnTo>
                      <a:pt x="125" y="78"/>
                    </a:lnTo>
                    <a:lnTo>
                      <a:pt x="1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45" name="Freeform 168"/>
              <p:cNvSpPr>
                <a:spLocks/>
              </p:cNvSpPr>
              <p:nvPr/>
            </p:nvSpPr>
            <p:spPr bwMode="auto">
              <a:xfrm>
                <a:off x="558" y="2854"/>
                <a:ext cx="974" cy="1012"/>
              </a:xfrm>
              <a:custGeom>
                <a:avLst/>
                <a:gdLst>
                  <a:gd name="T0" fmla="*/ 487 w 974"/>
                  <a:gd name="T1" fmla="*/ 32 h 1012"/>
                  <a:gd name="T2" fmla="*/ 761 w 974"/>
                  <a:gd name="T3" fmla="*/ 0 h 1012"/>
                  <a:gd name="T4" fmla="*/ 894 w 974"/>
                  <a:gd name="T5" fmla="*/ 58 h 1012"/>
                  <a:gd name="T6" fmla="*/ 921 w 974"/>
                  <a:gd name="T7" fmla="*/ 216 h 1012"/>
                  <a:gd name="T8" fmla="*/ 926 w 974"/>
                  <a:gd name="T9" fmla="*/ 304 h 1012"/>
                  <a:gd name="T10" fmla="*/ 974 w 974"/>
                  <a:gd name="T11" fmla="*/ 695 h 1012"/>
                  <a:gd name="T12" fmla="*/ 961 w 974"/>
                  <a:gd name="T13" fmla="*/ 832 h 1012"/>
                  <a:gd name="T14" fmla="*/ 872 w 974"/>
                  <a:gd name="T15" fmla="*/ 912 h 1012"/>
                  <a:gd name="T16" fmla="*/ 820 w 974"/>
                  <a:gd name="T17" fmla="*/ 959 h 1012"/>
                  <a:gd name="T18" fmla="*/ 655 w 974"/>
                  <a:gd name="T19" fmla="*/ 558 h 1012"/>
                  <a:gd name="T20" fmla="*/ 567 w 974"/>
                  <a:gd name="T21" fmla="*/ 176 h 1012"/>
                  <a:gd name="T22" fmla="*/ 558 w 974"/>
                  <a:gd name="T23" fmla="*/ 805 h 1012"/>
                  <a:gd name="T24" fmla="*/ 491 w 974"/>
                  <a:gd name="T25" fmla="*/ 457 h 1012"/>
                  <a:gd name="T26" fmla="*/ 434 w 974"/>
                  <a:gd name="T27" fmla="*/ 805 h 1012"/>
                  <a:gd name="T28" fmla="*/ 279 w 974"/>
                  <a:gd name="T29" fmla="*/ 937 h 1012"/>
                  <a:gd name="T30" fmla="*/ 433 w 974"/>
                  <a:gd name="T31" fmla="*/ 911 h 1012"/>
                  <a:gd name="T32" fmla="*/ 314 w 974"/>
                  <a:gd name="T33" fmla="*/ 1012 h 1012"/>
                  <a:gd name="T34" fmla="*/ 97 w 974"/>
                  <a:gd name="T35" fmla="*/ 906 h 1012"/>
                  <a:gd name="T36" fmla="*/ 0 w 974"/>
                  <a:gd name="T37" fmla="*/ 832 h 1012"/>
                  <a:gd name="T38" fmla="*/ 85 w 974"/>
                  <a:gd name="T39" fmla="*/ 348 h 1012"/>
                  <a:gd name="T40" fmla="*/ 89 w 974"/>
                  <a:gd name="T41" fmla="*/ 123 h 1012"/>
                  <a:gd name="T42" fmla="*/ 328 w 974"/>
                  <a:gd name="T43" fmla="*/ 123 h 1012"/>
                  <a:gd name="T44" fmla="*/ 487 w 974"/>
                  <a:gd name="T45" fmla="*/ 32 h 1012"/>
                  <a:gd name="T46" fmla="*/ 487 w 974"/>
                  <a:gd name="T47" fmla="*/ 32 h 10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74" h="1012">
                    <a:moveTo>
                      <a:pt x="487" y="32"/>
                    </a:moveTo>
                    <a:lnTo>
                      <a:pt x="761" y="0"/>
                    </a:lnTo>
                    <a:lnTo>
                      <a:pt x="894" y="58"/>
                    </a:lnTo>
                    <a:lnTo>
                      <a:pt x="921" y="216"/>
                    </a:lnTo>
                    <a:lnTo>
                      <a:pt x="926" y="304"/>
                    </a:lnTo>
                    <a:lnTo>
                      <a:pt x="974" y="695"/>
                    </a:lnTo>
                    <a:lnTo>
                      <a:pt x="961" y="832"/>
                    </a:lnTo>
                    <a:lnTo>
                      <a:pt x="872" y="912"/>
                    </a:lnTo>
                    <a:lnTo>
                      <a:pt x="820" y="959"/>
                    </a:lnTo>
                    <a:lnTo>
                      <a:pt x="655" y="558"/>
                    </a:lnTo>
                    <a:lnTo>
                      <a:pt x="567" y="176"/>
                    </a:lnTo>
                    <a:lnTo>
                      <a:pt x="558" y="805"/>
                    </a:lnTo>
                    <a:lnTo>
                      <a:pt x="491" y="457"/>
                    </a:lnTo>
                    <a:lnTo>
                      <a:pt x="434" y="805"/>
                    </a:lnTo>
                    <a:lnTo>
                      <a:pt x="279" y="937"/>
                    </a:lnTo>
                    <a:lnTo>
                      <a:pt x="433" y="911"/>
                    </a:lnTo>
                    <a:lnTo>
                      <a:pt x="314" y="1012"/>
                    </a:lnTo>
                    <a:lnTo>
                      <a:pt x="97" y="906"/>
                    </a:lnTo>
                    <a:lnTo>
                      <a:pt x="0" y="832"/>
                    </a:lnTo>
                    <a:lnTo>
                      <a:pt x="85" y="348"/>
                    </a:lnTo>
                    <a:lnTo>
                      <a:pt x="89" y="123"/>
                    </a:lnTo>
                    <a:lnTo>
                      <a:pt x="328" y="123"/>
                    </a:lnTo>
                    <a:lnTo>
                      <a:pt x="487"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46" name="Freeform 169"/>
              <p:cNvSpPr>
                <a:spLocks/>
              </p:cNvSpPr>
              <p:nvPr/>
            </p:nvSpPr>
            <p:spPr bwMode="auto">
              <a:xfrm>
                <a:off x="1111" y="1746"/>
                <a:ext cx="71" cy="100"/>
              </a:xfrm>
              <a:custGeom>
                <a:avLst/>
                <a:gdLst>
                  <a:gd name="T0" fmla="*/ 59 w 71"/>
                  <a:gd name="T1" fmla="*/ 15 h 100"/>
                  <a:gd name="T2" fmla="*/ 42 w 71"/>
                  <a:gd name="T3" fmla="*/ 0 h 100"/>
                  <a:gd name="T4" fmla="*/ 16 w 71"/>
                  <a:gd name="T5" fmla="*/ 0 h 100"/>
                  <a:gd name="T6" fmla="*/ 5 w 71"/>
                  <a:gd name="T7" fmla="*/ 23 h 100"/>
                  <a:gd name="T8" fmla="*/ 0 w 71"/>
                  <a:gd name="T9" fmla="*/ 49 h 100"/>
                  <a:gd name="T10" fmla="*/ 4 w 71"/>
                  <a:gd name="T11" fmla="*/ 71 h 100"/>
                  <a:gd name="T12" fmla="*/ 26 w 71"/>
                  <a:gd name="T13" fmla="*/ 100 h 100"/>
                  <a:gd name="T14" fmla="*/ 29 w 71"/>
                  <a:gd name="T15" fmla="*/ 88 h 100"/>
                  <a:gd name="T16" fmla="*/ 17 w 71"/>
                  <a:gd name="T17" fmla="*/ 77 h 100"/>
                  <a:gd name="T18" fmla="*/ 9 w 71"/>
                  <a:gd name="T19" fmla="*/ 54 h 100"/>
                  <a:gd name="T20" fmla="*/ 24 w 71"/>
                  <a:gd name="T21" fmla="*/ 13 h 100"/>
                  <a:gd name="T22" fmla="*/ 38 w 71"/>
                  <a:gd name="T23" fmla="*/ 6 h 100"/>
                  <a:gd name="T24" fmla="*/ 39 w 71"/>
                  <a:gd name="T25" fmla="*/ 19 h 100"/>
                  <a:gd name="T26" fmla="*/ 52 w 71"/>
                  <a:gd name="T27" fmla="*/ 24 h 100"/>
                  <a:gd name="T28" fmla="*/ 50 w 71"/>
                  <a:gd name="T29" fmla="*/ 36 h 100"/>
                  <a:gd name="T30" fmla="*/ 36 w 71"/>
                  <a:gd name="T31" fmla="*/ 40 h 100"/>
                  <a:gd name="T32" fmla="*/ 47 w 71"/>
                  <a:gd name="T33" fmla="*/ 55 h 100"/>
                  <a:gd name="T34" fmla="*/ 31 w 71"/>
                  <a:gd name="T35" fmla="*/ 68 h 100"/>
                  <a:gd name="T36" fmla="*/ 37 w 71"/>
                  <a:gd name="T37" fmla="*/ 80 h 100"/>
                  <a:gd name="T38" fmla="*/ 51 w 71"/>
                  <a:gd name="T39" fmla="*/ 84 h 100"/>
                  <a:gd name="T40" fmla="*/ 55 w 71"/>
                  <a:gd name="T41" fmla="*/ 97 h 100"/>
                  <a:gd name="T42" fmla="*/ 65 w 71"/>
                  <a:gd name="T43" fmla="*/ 97 h 100"/>
                  <a:gd name="T44" fmla="*/ 59 w 71"/>
                  <a:gd name="T45" fmla="*/ 75 h 100"/>
                  <a:gd name="T46" fmla="*/ 62 w 71"/>
                  <a:gd name="T47" fmla="*/ 64 h 100"/>
                  <a:gd name="T48" fmla="*/ 51 w 71"/>
                  <a:gd name="T49" fmla="*/ 57 h 100"/>
                  <a:gd name="T50" fmla="*/ 51 w 71"/>
                  <a:gd name="T51" fmla="*/ 51 h 100"/>
                  <a:gd name="T52" fmla="*/ 69 w 71"/>
                  <a:gd name="T53" fmla="*/ 37 h 100"/>
                  <a:gd name="T54" fmla="*/ 71 w 71"/>
                  <a:gd name="T55" fmla="*/ 24 h 100"/>
                  <a:gd name="T56" fmla="*/ 59 w 71"/>
                  <a:gd name="T57" fmla="*/ 15 h 100"/>
                  <a:gd name="T58" fmla="*/ 59 w 71"/>
                  <a:gd name="T59" fmla="*/ 15 h 1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1" h="100">
                    <a:moveTo>
                      <a:pt x="59" y="15"/>
                    </a:moveTo>
                    <a:lnTo>
                      <a:pt x="42" y="0"/>
                    </a:lnTo>
                    <a:lnTo>
                      <a:pt x="16" y="0"/>
                    </a:lnTo>
                    <a:lnTo>
                      <a:pt x="5" y="23"/>
                    </a:lnTo>
                    <a:lnTo>
                      <a:pt x="0" y="49"/>
                    </a:lnTo>
                    <a:lnTo>
                      <a:pt x="4" y="71"/>
                    </a:lnTo>
                    <a:lnTo>
                      <a:pt x="26" y="100"/>
                    </a:lnTo>
                    <a:lnTo>
                      <a:pt x="29" y="88"/>
                    </a:lnTo>
                    <a:lnTo>
                      <a:pt x="17" y="77"/>
                    </a:lnTo>
                    <a:lnTo>
                      <a:pt x="9" y="54"/>
                    </a:lnTo>
                    <a:lnTo>
                      <a:pt x="24" y="13"/>
                    </a:lnTo>
                    <a:lnTo>
                      <a:pt x="38" y="6"/>
                    </a:lnTo>
                    <a:lnTo>
                      <a:pt x="39" y="19"/>
                    </a:lnTo>
                    <a:lnTo>
                      <a:pt x="52" y="24"/>
                    </a:lnTo>
                    <a:lnTo>
                      <a:pt x="50" y="36"/>
                    </a:lnTo>
                    <a:lnTo>
                      <a:pt x="36" y="40"/>
                    </a:lnTo>
                    <a:lnTo>
                      <a:pt x="47" y="55"/>
                    </a:lnTo>
                    <a:lnTo>
                      <a:pt x="31" y="68"/>
                    </a:lnTo>
                    <a:lnTo>
                      <a:pt x="37" y="80"/>
                    </a:lnTo>
                    <a:lnTo>
                      <a:pt x="51" y="84"/>
                    </a:lnTo>
                    <a:lnTo>
                      <a:pt x="55" y="97"/>
                    </a:lnTo>
                    <a:lnTo>
                      <a:pt x="65" y="97"/>
                    </a:lnTo>
                    <a:lnTo>
                      <a:pt x="59" y="75"/>
                    </a:lnTo>
                    <a:lnTo>
                      <a:pt x="62" y="64"/>
                    </a:lnTo>
                    <a:lnTo>
                      <a:pt x="51" y="57"/>
                    </a:lnTo>
                    <a:lnTo>
                      <a:pt x="51" y="51"/>
                    </a:lnTo>
                    <a:lnTo>
                      <a:pt x="69" y="37"/>
                    </a:lnTo>
                    <a:lnTo>
                      <a:pt x="71" y="24"/>
                    </a:lnTo>
                    <a:lnTo>
                      <a:pt x="5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47" name="Freeform 170"/>
              <p:cNvSpPr>
                <a:spLocks/>
              </p:cNvSpPr>
              <p:nvPr/>
            </p:nvSpPr>
            <p:spPr bwMode="auto">
              <a:xfrm>
                <a:off x="990" y="1446"/>
                <a:ext cx="428" cy="633"/>
              </a:xfrm>
              <a:custGeom>
                <a:avLst/>
                <a:gdLst>
                  <a:gd name="T0" fmla="*/ 172 w 428"/>
                  <a:gd name="T1" fmla="*/ 281 h 633"/>
                  <a:gd name="T2" fmla="*/ 115 w 428"/>
                  <a:gd name="T3" fmla="*/ 298 h 633"/>
                  <a:gd name="T4" fmla="*/ 111 w 428"/>
                  <a:gd name="T5" fmla="*/ 385 h 633"/>
                  <a:gd name="T6" fmla="*/ 152 w 428"/>
                  <a:gd name="T7" fmla="*/ 436 h 633"/>
                  <a:gd name="T8" fmla="*/ 185 w 428"/>
                  <a:gd name="T9" fmla="*/ 436 h 633"/>
                  <a:gd name="T10" fmla="*/ 195 w 428"/>
                  <a:gd name="T11" fmla="*/ 409 h 633"/>
                  <a:gd name="T12" fmla="*/ 216 w 428"/>
                  <a:gd name="T13" fmla="*/ 509 h 633"/>
                  <a:gd name="T14" fmla="*/ 310 w 428"/>
                  <a:gd name="T15" fmla="*/ 581 h 633"/>
                  <a:gd name="T16" fmla="*/ 383 w 428"/>
                  <a:gd name="T17" fmla="*/ 619 h 633"/>
                  <a:gd name="T18" fmla="*/ 423 w 428"/>
                  <a:gd name="T19" fmla="*/ 603 h 633"/>
                  <a:gd name="T20" fmla="*/ 428 w 428"/>
                  <a:gd name="T21" fmla="*/ 605 h 633"/>
                  <a:gd name="T22" fmla="*/ 402 w 428"/>
                  <a:gd name="T23" fmla="*/ 633 h 633"/>
                  <a:gd name="T24" fmla="*/ 330 w 428"/>
                  <a:gd name="T25" fmla="*/ 621 h 633"/>
                  <a:gd name="T26" fmla="*/ 248 w 428"/>
                  <a:gd name="T27" fmla="*/ 595 h 633"/>
                  <a:gd name="T28" fmla="*/ 184 w 428"/>
                  <a:gd name="T29" fmla="*/ 550 h 633"/>
                  <a:gd name="T30" fmla="*/ 172 w 428"/>
                  <a:gd name="T31" fmla="*/ 480 h 633"/>
                  <a:gd name="T32" fmla="*/ 128 w 428"/>
                  <a:gd name="T33" fmla="*/ 416 h 633"/>
                  <a:gd name="T34" fmla="*/ 81 w 428"/>
                  <a:gd name="T35" fmla="*/ 415 h 633"/>
                  <a:gd name="T36" fmla="*/ 57 w 428"/>
                  <a:gd name="T37" fmla="*/ 413 h 633"/>
                  <a:gd name="T38" fmla="*/ 20 w 428"/>
                  <a:gd name="T39" fmla="*/ 429 h 633"/>
                  <a:gd name="T40" fmla="*/ 0 w 428"/>
                  <a:gd name="T41" fmla="*/ 209 h 633"/>
                  <a:gd name="T42" fmla="*/ 51 w 428"/>
                  <a:gd name="T43" fmla="*/ 50 h 633"/>
                  <a:gd name="T44" fmla="*/ 214 w 428"/>
                  <a:gd name="T45" fmla="*/ 2 h 633"/>
                  <a:gd name="T46" fmla="*/ 193 w 428"/>
                  <a:gd name="T47" fmla="*/ 30 h 633"/>
                  <a:gd name="T48" fmla="*/ 200 w 428"/>
                  <a:gd name="T49" fmla="*/ 51 h 633"/>
                  <a:gd name="T50" fmla="*/ 281 w 428"/>
                  <a:gd name="T51" fmla="*/ 56 h 633"/>
                  <a:gd name="T52" fmla="*/ 277 w 428"/>
                  <a:gd name="T53" fmla="*/ 88 h 633"/>
                  <a:gd name="T54" fmla="*/ 280 w 428"/>
                  <a:gd name="T55" fmla="*/ 109 h 633"/>
                  <a:gd name="T56" fmla="*/ 319 w 428"/>
                  <a:gd name="T57" fmla="*/ 152 h 633"/>
                  <a:gd name="T58" fmla="*/ 276 w 428"/>
                  <a:gd name="T59" fmla="*/ 234 h 633"/>
                  <a:gd name="T60" fmla="*/ 283 w 428"/>
                  <a:gd name="T61" fmla="*/ 255 h 633"/>
                  <a:gd name="T62" fmla="*/ 290 w 428"/>
                  <a:gd name="T63" fmla="*/ 271 h 633"/>
                  <a:gd name="T64" fmla="*/ 318 w 428"/>
                  <a:gd name="T65" fmla="*/ 284 h 633"/>
                  <a:gd name="T66" fmla="*/ 255 w 428"/>
                  <a:gd name="T67" fmla="*/ 341 h 633"/>
                  <a:gd name="T68" fmla="*/ 229 w 428"/>
                  <a:gd name="T69" fmla="*/ 364 h 633"/>
                  <a:gd name="T70" fmla="*/ 217 w 428"/>
                  <a:gd name="T71" fmla="*/ 364 h 633"/>
                  <a:gd name="T72" fmla="*/ 204 w 428"/>
                  <a:gd name="T73" fmla="*/ 309 h 6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28" h="633">
                    <a:moveTo>
                      <a:pt x="204" y="309"/>
                    </a:moveTo>
                    <a:lnTo>
                      <a:pt x="172" y="281"/>
                    </a:lnTo>
                    <a:lnTo>
                      <a:pt x="139" y="281"/>
                    </a:lnTo>
                    <a:lnTo>
                      <a:pt x="115" y="298"/>
                    </a:lnTo>
                    <a:lnTo>
                      <a:pt x="106" y="318"/>
                    </a:lnTo>
                    <a:lnTo>
                      <a:pt x="111" y="385"/>
                    </a:lnTo>
                    <a:lnTo>
                      <a:pt x="139" y="412"/>
                    </a:lnTo>
                    <a:lnTo>
                      <a:pt x="152" y="436"/>
                    </a:lnTo>
                    <a:lnTo>
                      <a:pt x="170" y="438"/>
                    </a:lnTo>
                    <a:lnTo>
                      <a:pt x="185" y="436"/>
                    </a:lnTo>
                    <a:lnTo>
                      <a:pt x="185" y="418"/>
                    </a:lnTo>
                    <a:lnTo>
                      <a:pt x="195" y="409"/>
                    </a:lnTo>
                    <a:lnTo>
                      <a:pt x="194" y="458"/>
                    </a:lnTo>
                    <a:lnTo>
                      <a:pt x="216" y="509"/>
                    </a:lnTo>
                    <a:lnTo>
                      <a:pt x="263" y="547"/>
                    </a:lnTo>
                    <a:lnTo>
                      <a:pt x="310" y="581"/>
                    </a:lnTo>
                    <a:lnTo>
                      <a:pt x="354" y="606"/>
                    </a:lnTo>
                    <a:lnTo>
                      <a:pt x="383" y="619"/>
                    </a:lnTo>
                    <a:lnTo>
                      <a:pt x="404" y="617"/>
                    </a:lnTo>
                    <a:lnTo>
                      <a:pt x="423" y="603"/>
                    </a:lnTo>
                    <a:lnTo>
                      <a:pt x="428" y="582"/>
                    </a:lnTo>
                    <a:lnTo>
                      <a:pt x="428" y="605"/>
                    </a:lnTo>
                    <a:lnTo>
                      <a:pt x="420" y="623"/>
                    </a:lnTo>
                    <a:lnTo>
                      <a:pt x="402" y="633"/>
                    </a:lnTo>
                    <a:lnTo>
                      <a:pt x="361" y="628"/>
                    </a:lnTo>
                    <a:lnTo>
                      <a:pt x="330" y="621"/>
                    </a:lnTo>
                    <a:lnTo>
                      <a:pt x="289" y="610"/>
                    </a:lnTo>
                    <a:lnTo>
                      <a:pt x="248" y="595"/>
                    </a:lnTo>
                    <a:lnTo>
                      <a:pt x="205" y="575"/>
                    </a:lnTo>
                    <a:lnTo>
                      <a:pt x="184" y="550"/>
                    </a:lnTo>
                    <a:lnTo>
                      <a:pt x="176" y="520"/>
                    </a:lnTo>
                    <a:lnTo>
                      <a:pt x="172" y="480"/>
                    </a:lnTo>
                    <a:lnTo>
                      <a:pt x="167" y="461"/>
                    </a:lnTo>
                    <a:lnTo>
                      <a:pt x="128" y="416"/>
                    </a:lnTo>
                    <a:lnTo>
                      <a:pt x="100" y="398"/>
                    </a:lnTo>
                    <a:lnTo>
                      <a:pt x="81" y="415"/>
                    </a:lnTo>
                    <a:lnTo>
                      <a:pt x="63" y="436"/>
                    </a:lnTo>
                    <a:lnTo>
                      <a:pt x="57" y="413"/>
                    </a:lnTo>
                    <a:lnTo>
                      <a:pt x="51" y="450"/>
                    </a:lnTo>
                    <a:lnTo>
                      <a:pt x="20" y="429"/>
                    </a:lnTo>
                    <a:lnTo>
                      <a:pt x="1" y="364"/>
                    </a:lnTo>
                    <a:lnTo>
                      <a:pt x="0" y="209"/>
                    </a:lnTo>
                    <a:lnTo>
                      <a:pt x="28" y="113"/>
                    </a:lnTo>
                    <a:lnTo>
                      <a:pt x="51" y="50"/>
                    </a:lnTo>
                    <a:lnTo>
                      <a:pt x="130" y="0"/>
                    </a:lnTo>
                    <a:lnTo>
                      <a:pt x="214" y="2"/>
                    </a:lnTo>
                    <a:lnTo>
                      <a:pt x="151" y="14"/>
                    </a:lnTo>
                    <a:lnTo>
                      <a:pt x="193" y="30"/>
                    </a:lnTo>
                    <a:lnTo>
                      <a:pt x="163" y="72"/>
                    </a:lnTo>
                    <a:lnTo>
                      <a:pt x="200" y="51"/>
                    </a:lnTo>
                    <a:lnTo>
                      <a:pt x="194" y="109"/>
                    </a:lnTo>
                    <a:lnTo>
                      <a:pt x="281" y="56"/>
                    </a:lnTo>
                    <a:lnTo>
                      <a:pt x="257" y="97"/>
                    </a:lnTo>
                    <a:lnTo>
                      <a:pt x="277" y="88"/>
                    </a:lnTo>
                    <a:lnTo>
                      <a:pt x="254" y="127"/>
                    </a:lnTo>
                    <a:lnTo>
                      <a:pt x="280" y="109"/>
                    </a:lnTo>
                    <a:lnTo>
                      <a:pt x="245" y="189"/>
                    </a:lnTo>
                    <a:lnTo>
                      <a:pt x="319" y="152"/>
                    </a:lnTo>
                    <a:lnTo>
                      <a:pt x="281" y="181"/>
                    </a:lnTo>
                    <a:lnTo>
                      <a:pt x="276" y="234"/>
                    </a:lnTo>
                    <a:lnTo>
                      <a:pt x="337" y="186"/>
                    </a:lnTo>
                    <a:lnTo>
                      <a:pt x="283" y="255"/>
                    </a:lnTo>
                    <a:lnTo>
                      <a:pt x="302" y="254"/>
                    </a:lnTo>
                    <a:lnTo>
                      <a:pt x="290" y="271"/>
                    </a:lnTo>
                    <a:lnTo>
                      <a:pt x="356" y="251"/>
                    </a:lnTo>
                    <a:lnTo>
                      <a:pt x="318" y="284"/>
                    </a:lnTo>
                    <a:lnTo>
                      <a:pt x="269" y="315"/>
                    </a:lnTo>
                    <a:lnTo>
                      <a:pt x="255" y="341"/>
                    </a:lnTo>
                    <a:lnTo>
                      <a:pt x="257" y="368"/>
                    </a:lnTo>
                    <a:lnTo>
                      <a:pt x="229" y="364"/>
                    </a:lnTo>
                    <a:lnTo>
                      <a:pt x="222" y="333"/>
                    </a:lnTo>
                    <a:lnTo>
                      <a:pt x="217" y="364"/>
                    </a:lnTo>
                    <a:lnTo>
                      <a:pt x="204" y="3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48" name="Freeform 171"/>
              <p:cNvSpPr>
                <a:spLocks/>
              </p:cNvSpPr>
              <p:nvPr/>
            </p:nvSpPr>
            <p:spPr bwMode="auto">
              <a:xfrm>
                <a:off x="1130" y="1413"/>
                <a:ext cx="449" cy="278"/>
              </a:xfrm>
              <a:custGeom>
                <a:avLst/>
                <a:gdLst>
                  <a:gd name="T0" fmla="*/ 144 w 449"/>
                  <a:gd name="T1" fmla="*/ 1 h 278"/>
                  <a:gd name="T2" fmla="*/ 191 w 449"/>
                  <a:gd name="T3" fmla="*/ 2 h 278"/>
                  <a:gd name="T4" fmla="*/ 219 w 449"/>
                  <a:gd name="T5" fmla="*/ 21 h 278"/>
                  <a:gd name="T6" fmla="*/ 363 w 449"/>
                  <a:gd name="T7" fmla="*/ 63 h 278"/>
                  <a:gd name="T8" fmla="*/ 393 w 449"/>
                  <a:gd name="T9" fmla="*/ 122 h 278"/>
                  <a:gd name="T10" fmla="*/ 377 w 449"/>
                  <a:gd name="T11" fmla="*/ 180 h 278"/>
                  <a:gd name="T12" fmla="*/ 351 w 449"/>
                  <a:gd name="T13" fmla="*/ 102 h 278"/>
                  <a:gd name="T14" fmla="*/ 277 w 449"/>
                  <a:gd name="T15" fmla="*/ 83 h 278"/>
                  <a:gd name="T16" fmla="*/ 249 w 449"/>
                  <a:gd name="T17" fmla="*/ 86 h 278"/>
                  <a:gd name="T18" fmla="*/ 307 w 449"/>
                  <a:gd name="T19" fmla="*/ 56 h 278"/>
                  <a:gd name="T20" fmla="*/ 206 w 449"/>
                  <a:gd name="T21" fmla="*/ 42 h 278"/>
                  <a:gd name="T22" fmla="*/ 123 w 449"/>
                  <a:gd name="T23" fmla="*/ 39 h 278"/>
                  <a:gd name="T24" fmla="*/ 126 w 449"/>
                  <a:gd name="T25" fmla="*/ 75 h 278"/>
                  <a:gd name="T26" fmla="*/ 172 w 449"/>
                  <a:gd name="T27" fmla="*/ 107 h 278"/>
                  <a:gd name="T28" fmla="*/ 204 w 449"/>
                  <a:gd name="T29" fmla="*/ 142 h 278"/>
                  <a:gd name="T30" fmla="*/ 232 w 449"/>
                  <a:gd name="T31" fmla="*/ 151 h 278"/>
                  <a:gd name="T32" fmla="*/ 270 w 449"/>
                  <a:gd name="T33" fmla="*/ 184 h 278"/>
                  <a:gd name="T34" fmla="*/ 338 w 449"/>
                  <a:gd name="T35" fmla="*/ 202 h 278"/>
                  <a:gd name="T36" fmla="*/ 369 w 449"/>
                  <a:gd name="T37" fmla="*/ 194 h 278"/>
                  <a:gd name="T38" fmla="*/ 409 w 449"/>
                  <a:gd name="T39" fmla="*/ 152 h 278"/>
                  <a:gd name="T40" fmla="*/ 358 w 449"/>
                  <a:gd name="T41" fmla="*/ 77 h 278"/>
                  <a:gd name="T42" fmla="*/ 430 w 449"/>
                  <a:gd name="T43" fmla="*/ 162 h 278"/>
                  <a:gd name="T44" fmla="*/ 438 w 449"/>
                  <a:gd name="T45" fmla="*/ 235 h 278"/>
                  <a:gd name="T46" fmla="*/ 398 w 449"/>
                  <a:gd name="T47" fmla="*/ 263 h 278"/>
                  <a:gd name="T48" fmla="*/ 367 w 449"/>
                  <a:gd name="T49" fmla="*/ 278 h 278"/>
                  <a:gd name="T50" fmla="*/ 312 w 449"/>
                  <a:gd name="T51" fmla="*/ 241 h 278"/>
                  <a:gd name="T52" fmla="*/ 249 w 449"/>
                  <a:gd name="T53" fmla="*/ 187 h 278"/>
                  <a:gd name="T54" fmla="*/ 190 w 449"/>
                  <a:gd name="T55" fmla="*/ 151 h 278"/>
                  <a:gd name="T56" fmla="*/ 169 w 449"/>
                  <a:gd name="T57" fmla="*/ 122 h 278"/>
                  <a:gd name="T58" fmla="*/ 154 w 449"/>
                  <a:gd name="T59" fmla="*/ 92 h 278"/>
                  <a:gd name="T60" fmla="*/ 92 w 449"/>
                  <a:gd name="T61" fmla="*/ 47 h 278"/>
                  <a:gd name="T62" fmla="*/ 0 w 449"/>
                  <a:gd name="T63" fmla="*/ 39 h 278"/>
                  <a:gd name="T64" fmla="*/ 110 w 449"/>
                  <a:gd name="T65" fmla="*/ 0 h 278"/>
                  <a:gd name="T66" fmla="*/ 57 w 449"/>
                  <a:gd name="T67" fmla="*/ 27 h 27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9" h="278">
                    <a:moveTo>
                      <a:pt x="57" y="27"/>
                    </a:moveTo>
                    <a:lnTo>
                      <a:pt x="144" y="1"/>
                    </a:lnTo>
                    <a:lnTo>
                      <a:pt x="137" y="18"/>
                    </a:lnTo>
                    <a:lnTo>
                      <a:pt x="191" y="2"/>
                    </a:lnTo>
                    <a:lnTo>
                      <a:pt x="241" y="14"/>
                    </a:lnTo>
                    <a:lnTo>
                      <a:pt x="219" y="21"/>
                    </a:lnTo>
                    <a:lnTo>
                      <a:pt x="311" y="28"/>
                    </a:lnTo>
                    <a:lnTo>
                      <a:pt x="363" y="63"/>
                    </a:lnTo>
                    <a:lnTo>
                      <a:pt x="318" y="56"/>
                    </a:lnTo>
                    <a:lnTo>
                      <a:pt x="393" y="122"/>
                    </a:lnTo>
                    <a:lnTo>
                      <a:pt x="360" y="116"/>
                    </a:lnTo>
                    <a:lnTo>
                      <a:pt x="377" y="180"/>
                    </a:lnTo>
                    <a:lnTo>
                      <a:pt x="332" y="110"/>
                    </a:lnTo>
                    <a:lnTo>
                      <a:pt x="351" y="102"/>
                    </a:lnTo>
                    <a:lnTo>
                      <a:pt x="300" y="79"/>
                    </a:lnTo>
                    <a:lnTo>
                      <a:pt x="277" y="83"/>
                    </a:lnTo>
                    <a:lnTo>
                      <a:pt x="270" y="98"/>
                    </a:lnTo>
                    <a:lnTo>
                      <a:pt x="249" y="86"/>
                    </a:lnTo>
                    <a:lnTo>
                      <a:pt x="274" y="52"/>
                    </a:lnTo>
                    <a:lnTo>
                      <a:pt x="307" y="56"/>
                    </a:lnTo>
                    <a:lnTo>
                      <a:pt x="294" y="45"/>
                    </a:lnTo>
                    <a:lnTo>
                      <a:pt x="206" y="42"/>
                    </a:lnTo>
                    <a:lnTo>
                      <a:pt x="172" y="38"/>
                    </a:lnTo>
                    <a:lnTo>
                      <a:pt x="123" y="39"/>
                    </a:lnTo>
                    <a:lnTo>
                      <a:pt x="123" y="55"/>
                    </a:lnTo>
                    <a:lnTo>
                      <a:pt x="126" y="75"/>
                    </a:lnTo>
                    <a:lnTo>
                      <a:pt x="178" y="92"/>
                    </a:lnTo>
                    <a:lnTo>
                      <a:pt x="172" y="107"/>
                    </a:lnTo>
                    <a:lnTo>
                      <a:pt x="219" y="101"/>
                    </a:lnTo>
                    <a:lnTo>
                      <a:pt x="204" y="142"/>
                    </a:lnTo>
                    <a:lnTo>
                      <a:pt x="268" y="132"/>
                    </a:lnTo>
                    <a:lnTo>
                      <a:pt x="232" y="151"/>
                    </a:lnTo>
                    <a:lnTo>
                      <a:pt x="294" y="151"/>
                    </a:lnTo>
                    <a:lnTo>
                      <a:pt x="270" y="184"/>
                    </a:lnTo>
                    <a:lnTo>
                      <a:pt x="309" y="210"/>
                    </a:lnTo>
                    <a:lnTo>
                      <a:pt x="338" y="202"/>
                    </a:lnTo>
                    <a:lnTo>
                      <a:pt x="326" y="157"/>
                    </a:lnTo>
                    <a:lnTo>
                      <a:pt x="369" y="194"/>
                    </a:lnTo>
                    <a:lnTo>
                      <a:pt x="410" y="198"/>
                    </a:lnTo>
                    <a:lnTo>
                      <a:pt x="409" y="152"/>
                    </a:lnTo>
                    <a:lnTo>
                      <a:pt x="412" y="117"/>
                    </a:lnTo>
                    <a:lnTo>
                      <a:pt x="358" y="77"/>
                    </a:lnTo>
                    <a:lnTo>
                      <a:pt x="425" y="117"/>
                    </a:lnTo>
                    <a:lnTo>
                      <a:pt x="430" y="162"/>
                    </a:lnTo>
                    <a:lnTo>
                      <a:pt x="449" y="193"/>
                    </a:lnTo>
                    <a:lnTo>
                      <a:pt x="438" y="235"/>
                    </a:lnTo>
                    <a:lnTo>
                      <a:pt x="409" y="247"/>
                    </a:lnTo>
                    <a:lnTo>
                      <a:pt x="398" y="263"/>
                    </a:lnTo>
                    <a:lnTo>
                      <a:pt x="376" y="265"/>
                    </a:lnTo>
                    <a:lnTo>
                      <a:pt x="367" y="278"/>
                    </a:lnTo>
                    <a:lnTo>
                      <a:pt x="340" y="257"/>
                    </a:lnTo>
                    <a:lnTo>
                      <a:pt x="312" y="241"/>
                    </a:lnTo>
                    <a:lnTo>
                      <a:pt x="245" y="223"/>
                    </a:lnTo>
                    <a:lnTo>
                      <a:pt x="249" y="187"/>
                    </a:lnTo>
                    <a:lnTo>
                      <a:pt x="194" y="180"/>
                    </a:lnTo>
                    <a:lnTo>
                      <a:pt x="190" y="151"/>
                    </a:lnTo>
                    <a:lnTo>
                      <a:pt x="164" y="158"/>
                    </a:lnTo>
                    <a:lnTo>
                      <a:pt x="169" y="122"/>
                    </a:lnTo>
                    <a:lnTo>
                      <a:pt x="155" y="153"/>
                    </a:lnTo>
                    <a:lnTo>
                      <a:pt x="154" y="92"/>
                    </a:lnTo>
                    <a:lnTo>
                      <a:pt x="92" y="77"/>
                    </a:lnTo>
                    <a:lnTo>
                      <a:pt x="92" y="47"/>
                    </a:lnTo>
                    <a:lnTo>
                      <a:pt x="40" y="35"/>
                    </a:lnTo>
                    <a:lnTo>
                      <a:pt x="0" y="39"/>
                    </a:lnTo>
                    <a:lnTo>
                      <a:pt x="41" y="8"/>
                    </a:lnTo>
                    <a:lnTo>
                      <a:pt x="110" y="0"/>
                    </a:lnTo>
                    <a:lnTo>
                      <a:pt x="57"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49" name="Freeform 172"/>
              <p:cNvSpPr>
                <a:spLocks/>
              </p:cNvSpPr>
              <p:nvPr/>
            </p:nvSpPr>
            <p:spPr bwMode="auto">
              <a:xfrm>
                <a:off x="1389" y="1632"/>
                <a:ext cx="109" cy="155"/>
              </a:xfrm>
              <a:custGeom>
                <a:avLst/>
                <a:gdLst>
                  <a:gd name="T0" fmla="*/ 109 w 109"/>
                  <a:gd name="T1" fmla="*/ 56 h 155"/>
                  <a:gd name="T2" fmla="*/ 109 w 109"/>
                  <a:gd name="T3" fmla="*/ 97 h 155"/>
                  <a:gd name="T4" fmla="*/ 109 w 109"/>
                  <a:gd name="T5" fmla="*/ 132 h 155"/>
                  <a:gd name="T6" fmla="*/ 88 w 109"/>
                  <a:gd name="T7" fmla="*/ 155 h 155"/>
                  <a:gd name="T8" fmla="*/ 104 w 109"/>
                  <a:gd name="T9" fmla="*/ 124 h 155"/>
                  <a:gd name="T10" fmla="*/ 99 w 109"/>
                  <a:gd name="T11" fmla="*/ 67 h 155"/>
                  <a:gd name="T12" fmla="*/ 78 w 109"/>
                  <a:gd name="T13" fmla="*/ 47 h 155"/>
                  <a:gd name="T14" fmla="*/ 35 w 109"/>
                  <a:gd name="T15" fmla="*/ 38 h 155"/>
                  <a:gd name="T16" fmla="*/ 0 w 109"/>
                  <a:gd name="T17" fmla="*/ 0 h 155"/>
                  <a:gd name="T18" fmla="*/ 109 w 109"/>
                  <a:gd name="T19" fmla="*/ 34 h 155"/>
                  <a:gd name="T20" fmla="*/ 109 w 109"/>
                  <a:gd name="T21" fmla="*/ 56 h 155"/>
                  <a:gd name="T22" fmla="*/ 109 w 109"/>
                  <a:gd name="T23" fmla="*/ 56 h 1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9" h="155">
                    <a:moveTo>
                      <a:pt x="109" y="56"/>
                    </a:moveTo>
                    <a:lnTo>
                      <a:pt x="109" y="97"/>
                    </a:lnTo>
                    <a:lnTo>
                      <a:pt x="109" y="132"/>
                    </a:lnTo>
                    <a:lnTo>
                      <a:pt x="88" y="155"/>
                    </a:lnTo>
                    <a:lnTo>
                      <a:pt x="104" y="124"/>
                    </a:lnTo>
                    <a:lnTo>
                      <a:pt x="99" y="67"/>
                    </a:lnTo>
                    <a:lnTo>
                      <a:pt x="78" y="47"/>
                    </a:lnTo>
                    <a:lnTo>
                      <a:pt x="35" y="38"/>
                    </a:lnTo>
                    <a:lnTo>
                      <a:pt x="0" y="0"/>
                    </a:lnTo>
                    <a:lnTo>
                      <a:pt x="109" y="34"/>
                    </a:lnTo>
                    <a:lnTo>
                      <a:pt x="109"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50" name="Freeform 173"/>
              <p:cNvSpPr>
                <a:spLocks/>
              </p:cNvSpPr>
              <p:nvPr/>
            </p:nvSpPr>
            <p:spPr bwMode="auto">
              <a:xfrm>
                <a:off x="1372" y="1744"/>
                <a:ext cx="100" cy="49"/>
              </a:xfrm>
              <a:custGeom>
                <a:avLst/>
                <a:gdLst>
                  <a:gd name="T0" fmla="*/ 40 w 100"/>
                  <a:gd name="T1" fmla="*/ 17 h 49"/>
                  <a:gd name="T2" fmla="*/ 0 w 100"/>
                  <a:gd name="T3" fmla="*/ 21 h 49"/>
                  <a:gd name="T4" fmla="*/ 20 w 100"/>
                  <a:gd name="T5" fmla="*/ 3 h 49"/>
                  <a:gd name="T6" fmla="*/ 36 w 100"/>
                  <a:gd name="T7" fmla="*/ 0 h 49"/>
                  <a:gd name="T8" fmla="*/ 58 w 100"/>
                  <a:gd name="T9" fmla="*/ 14 h 49"/>
                  <a:gd name="T10" fmla="*/ 91 w 100"/>
                  <a:gd name="T11" fmla="*/ 14 h 49"/>
                  <a:gd name="T12" fmla="*/ 100 w 100"/>
                  <a:gd name="T13" fmla="*/ 27 h 49"/>
                  <a:gd name="T14" fmla="*/ 72 w 100"/>
                  <a:gd name="T15" fmla="*/ 49 h 49"/>
                  <a:gd name="T16" fmla="*/ 51 w 100"/>
                  <a:gd name="T17" fmla="*/ 32 h 49"/>
                  <a:gd name="T18" fmla="*/ 35 w 100"/>
                  <a:gd name="T19" fmla="*/ 32 h 49"/>
                  <a:gd name="T20" fmla="*/ 11 w 100"/>
                  <a:gd name="T21" fmla="*/ 37 h 49"/>
                  <a:gd name="T22" fmla="*/ 40 w 100"/>
                  <a:gd name="T23" fmla="*/ 17 h 49"/>
                  <a:gd name="T24" fmla="*/ 40 w 100"/>
                  <a:gd name="T25" fmla="*/ 17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0" h="49">
                    <a:moveTo>
                      <a:pt x="40" y="17"/>
                    </a:moveTo>
                    <a:lnTo>
                      <a:pt x="0" y="21"/>
                    </a:lnTo>
                    <a:lnTo>
                      <a:pt x="20" y="3"/>
                    </a:lnTo>
                    <a:lnTo>
                      <a:pt x="36" y="0"/>
                    </a:lnTo>
                    <a:lnTo>
                      <a:pt x="58" y="14"/>
                    </a:lnTo>
                    <a:lnTo>
                      <a:pt x="91" y="14"/>
                    </a:lnTo>
                    <a:lnTo>
                      <a:pt x="100" y="27"/>
                    </a:lnTo>
                    <a:lnTo>
                      <a:pt x="72" y="49"/>
                    </a:lnTo>
                    <a:lnTo>
                      <a:pt x="51" y="32"/>
                    </a:lnTo>
                    <a:lnTo>
                      <a:pt x="35" y="32"/>
                    </a:lnTo>
                    <a:lnTo>
                      <a:pt x="11" y="37"/>
                    </a:lnTo>
                    <a:lnTo>
                      <a:pt x="40"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51" name="Freeform 174"/>
              <p:cNvSpPr>
                <a:spLocks/>
              </p:cNvSpPr>
              <p:nvPr/>
            </p:nvSpPr>
            <p:spPr bwMode="auto">
              <a:xfrm>
                <a:off x="1387" y="1773"/>
                <a:ext cx="76" cy="58"/>
              </a:xfrm>
              <a:custGeom>
                <a:avLst/>
                <a:gdLst>
                  <a:gd name="T0" fmla="*/ 0 w 76"/>
                  <a:gd name="T1" fmla="*/ 29 h 58"/>
                  <a:gd name="T2" fmla="*/ 7 w 76"/>
                  <a:gd name="T3" fmla="*/ 24 h 58"/>
                  <a:gd name="T4" fmla="*/ 15 w 76"/>
                  <a:gd name="T5" fmla="*/ 17 h 58"/>
                  <a:gd name="T6" fmla="*/ 38 w 76"/>
                  <a:gd name="T7" fmla="*/ 15 h 58"/>
                  <a:gd name="T8" fmla="*/ 40 w 76"/>
                  <a:gd name="T9" fmla="*/ 6 h 58"/>
                  <a:gd name="T10" fmla="*/ 55 w 76"/>
                  <a:gd name="T11" fmla="*/ 0 h 58"/>
                  <a:gd name="T12" fmla="*/ 63 w 76"/>
                  <a:gd name="T13" fmla="*/ 7 h 58"/>
                  <a:gd name="T14" fmla="*/ 61 w 76"/>
                  <a:gd name="T15" fmla="*/ 16 h 58"/>
                  <a:gd name="T16" fmla="*/ 76 w 76"/>
                  <a:gd name="T17" fmla="*/ 24 h 58"/>
                  <a:gd name="T18" fmla="*/ 56 w 76"/>
                  <a:gd name="T19" fmla="*/ 36 h 58"/>
                  <a:gd name="T20" fmla="*/ 42 w 76"/>
                  <a:gd name="T21" fmla="*/ 42 h 58"/>
                  <a:gd name="T22" fmla="*/ 15 w 76"/>
                  <a:gd name="T23" fmla="*/ 58 h 58"/>
                  <a:gd name="T24" fmla="*/ 33 w 76"/>
                  <a:gd name="T25" fmla="*/ 39 h 58"/>
                  <a:gd name="T26" fmla="*/ 17 w 76"/>
                  <a:gd name="T27" fmla="*/ 37 h 58"/>
                  <a:gd name="T28" fmla="*/ 9 w 76"/>
                  <a:gd name="T29" fmla="*/ 32 h 58"/>
                  <a:gd name="T30" fmla="*/ 0 w 76"/>
                  <a:gd name="T31" fmla="*/ 29 h 58"/>
                  <a:gd name="T32" fmla="*/ 0 w 76"/>
                  <a:gd name="T33" fmla="*/ 29 h 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6" h="58">
                    <a:moveTo>
                      <a:pt x="0" y="29"/>
                    </a:moveTo>
                    <a:lnTo>
                      <a:pt x="7" y="24"/>
                    </a:lnTo>
                    <a:lnTo>
                      <a:pt x="15" y="17"/>
                    </a:lnTo>
                    <a:lnTo>
                      <a:pt x="38" y="15"/>
                    </a:lnTo>
                    <a:lnTo>
                      <a:pt x="40" y="6"/>
                    </a:lnTo>
                    <a:lnTo>
                      <a:pt x="55" y="0"/>
                    </a:lnTo>
                    <a:lnTo>
                      <a:pt x="63" y="7"/>
                    </a:lnTo>
                    <a:lnTo>
                      <a:pt x="61" y="16"/>
                    </a:lnTo>
                    <a:lnTo>
                      <a:pt x="76" y="24"/>
                    </a:lnTo>
                    <a:lnTo>
                      <a:pt x="56" y="36"/>
                    </a:lnTo>
                    <a:lnTo>
                      <a:pt x="42" y="42"/>
                    </a:lnTo>
                    <a:lnTo>
                      <a:pt x="15" y="58"/>
                    </a:lnTo>
                    <a:lnTo>
                      <a:pt x="33" y="39"/>
                    </a:lnTo>
                    <a:lnTo>
                      <a:pt x="17" y="37"/>
                    </a:lnTo>
                    <a:lnTo>
                      <a:pt x="9" y="32"/>
                    </a:lnTo>
                    <a:lnTo>
                      <a:pt x="0" y="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52" name="Freeform 175"/>
              <p:cNvSpPr>
                <a:spLocks/>
              </p:cNvSpPr>
              <p:nvPr/>
            </p:nvSpPr>
            <p:spPr bwMode="auto">
              <a:xfrm>
                <a:off x="1427" y="1771"/>
                <a:ext cx="75" cy="156"/>
              </a:xfrm>
              <a:custGeom>
                <a:avLst/>
                <a:gdLst>
                  <a:gd name="T0" fmla="*/ 0 w 75"/>
                  <a:gd name="T1" fmla="*/ 128 h 156"/>
                  <a:gd name="T2" fmla="*/ 1 w 75"/>
                  <a:gd name="T3" fmla="*/ 142 h 156"/>
                  <a:gd name="T4" fmla="*/ 11 w 75"/>
                  <a:gd name="T5" fmla="*/ 146 h 156"/>
                  <a:gd name="T6" fmla="*/ 29 w 75"/>
                  <a:gd name="T7" fmla="*/ 143 h 156"/>
                  <a:gd name="T8" fmla="*/ 35 w 75"/>
                  <a:gd name="T9" fmla="*/ 151 h 156"/>
                  <a:gd name="T10" fmla="*/ 25 w 75"/>
                  <a:gd name="T11" fmla="*/ 154 h 156"/>
                  <a:gd name="T12" fmla="*/ 52 w 75"/>
                  <a:gd name="T13" fmla="*/ 156 h 156"/>
                  <a:gd name="T14" fmla="*/ 66 w 75"/>
                  <a:gd name="T15" fmla="*/ 154 h 156"/>
                  <a:gd name="T16" fmla="*/ 72 w 75"/>
                  <a:gd name="T17" fmla="*/ 142 h 156"/>
                  <a:gd name="T18" fmla="*/ 75 w 75"/>
                  <a:gd name="T19" fmla="*/ 116 h 156"/>
                  <a:gd name="T20" fmla="*/ 68 w 75"/>
                  <a:gd name="T21" fmla="*/ 91 h 156"/>
                  <a:gd name="T22" fmla="*/ 54 w 75"/>
                  <a:gd name="T23" fmla="*/ 26 h 156"/>
                  <a:gd name="T24" fmla="*/ 61 w 75"/>
                  <a:gd name="T25" fmla="*/ 0 h 156"/>
                  <a:gd name="T26" fmla="*/ 46 w 75"/>
                  <a:gd name="T27" fmla="*/ 22 h 156"/>
                  <a:gd name="T28" fmla="*/ 60 w 75"/>
                  <a:gd name="T29" fmla="*/ 72 h 156"/>
                  <a:gd name="T30" fmla="*/ 69 w 75"/>
                  <a:gd name="T31" fmla="*/ 118 h 156"/>
                  <a:gd name="T32" fmla="*/ 69 w 75"/>
                  <a:gd name="T33" fmla="*/ 133 h 156"/>
                  <a:gd name="T34" fmla="*/ 64 w 75"/>
                  <a:gd name="T35" fmla="*/ 145 h 156"/>
                  <a:gd name="T36" fmla="*/ 56 w 75"/>
                  <a:gd name="T37" fmla="*/ 146 h 156"/>
                  <a:gd name="T38" fmla="*/ 47 w 75"/>
                  <a:gd name="T39" fmla="*/ 145 h 156"/>
                  <a:gd name="T40" fmla="*/ 34 w 75"/>
                  <a:gd name="T41" fmla="*/ 133 h 156"/>
                  <a:gd name="T42" fmla="*/ 13 w 75"/>
                  <a:gd name="T43" fmla="*/ 138 h 156"/>
                  <a:gd name="T44" fmla="*/ 5 w 75"/>
                  <a:gd name="T45" fmla="*/ 129 h 156"/>
                  <a:gd name="T46" fmla="*/ 5 w 75"/>
                  <a:gd name="T47" fmla="*/ 110 h 156"/>
                  <a:gd name="T48" fmla="*/ 0 w 75"/>
                  <a:gd name="T49" fmla="*/ 128 h 156"/>
                  <a:gd name="T50" fmla="*/ 0 w 75"/>
                  <a:gd name="T51" fmla="*/ 128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5" h="156">
                    <a:moveTo>
                      <a:pt x="0" y="128"/>
                    </a:moveTo>
                    <a:lnTo>
                      <a:pt x="1" y="142"/>
                    </a:lnTo>
                    <a:lnTo>
                      <a:pt x="11" y="146"/>
                    </a:lnTo>
                    <a:lnTo>
                      <a:pt x="29" y="143"/>
                    </a:lnTo>
                    <a:lnTo>
                      <a:pt x="35" y="151"/>
                    </a:lnTo>
                    <a:lnTo>
                      <a:pt x="25" y="154"/>
                    </a:lnTo>
                    <a:lnTo>
                      <a:pt x="52" y="156"/>
                    </a:lnTo>
                    <a:lnTo>
                      <a:pt x="66" y="154"/>
                    </a:lnTo>
                    <a:lnTo>
                      <a:pt x="72" y="142"/>
                    </a:lnTo>
                    <a:lnTo>
                      <a:pt x="75" y="116"/>
                    </a:lnTo>
                    <a:lnTo>
                      <a:pt x="68" y="91"/>
                    </a:lnTo>
                    <a:lnTo>
                      <a:pt x="54" y="26"/>
                    </a:lnTo>
                    <a:lnTo>
                      <a:pt x="61" y="0"/>
                    </a:lnTo>
                    <a:lnTo>
                      <a:pt x="46" y="22"/>
                    </a:lnTo>
                    <a:lnTo>
                      <a:pt x="60" y="72"/>
                    </a:lnTo>
                    <a:lnTo>
                      <a:pt x="69" y="118"/>
                    </a:lnTo>
                    <a:lnTo>
                      <a:pt x="69" y="133"/>
                    </a:lnTo>
                    <a:lnTo>
                      <a:pt x="64" y="145"/>
                    </a:lnTo>
                    <a:lnTo>
                      <a:pt x="56" y="146"/>
                    </a:lnTo>
                    <a:lnTo>
                      <a:pt x="47" y="145"/>
                    </a:lnTo>
                    <a:lnTo>
                      <a:pt x="34" y="133"/>
                    </a:lnTo>
                    <a:lnTo>
                      <a:pt x="13" y="138"/>
                    </a:lnTo>
                    <a:lnTo>
                      <a:pt x="5" y="129"/>
                    </a:lnTo>
                    <a:lnTo>
                      <a:pt x="5" y="110"/>
                    </a:lnTo>
                    <a:lnTo>
                      <a:pt x="0" y="1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53" name="Freeform 176"/>
              <p:cNvSpPr>
                <a:spLocks/>
              </p:cNvSpPr>
              <p:nvPr/>
            </p:nvSpPr>
            <p:spPr bwMode="auto">
              <a:xfrm>
                <a:off x="1361" y="1915"/>
                <a:ext cx="110" cy="51"/>
              </a:xfrm>
              <a:custGeom>
                <a:avLst/>
                <a:gdLst>
                  <a:gd name="T0" fmla="*/ 99 w 110"/>
                  <a:gd name="T1" fmla="*/ 5 h 51"/>
                  <a:gd name="T2" fmla="*/ 84 w 110"/>
                  <a:gd name="T3" fmla="*/ 44 h 51"/>
                  <a:gd name="T4" fmla="*/ 71 w 110"/>
                  <a:gd name="T5" fmla="*/ 50 h 51"/>
                  <a:gd name="T6" fmla="*/ 51 w 110"/>
                  <a:gd name="T7" fmla="*/ 46 h 51"/>
                  <a:gd name="T8" fmla="*/ 25 w 110"/>
                  <a:gd name="T9" fmla="*/ 48 h 51"/>
                  <a:gd name="T10" fmla="*/ 0 w 110"/>
                  <a:gd name="T11" fmla="*/ 51 h 51"/>
                  <a:gd name="T12" fmla="*/ 22 w 110"/>
                  <a:gd name="T13" fmla="*/ 32 h 51"/>
                  <a:gd name="T14" fmla="*/ 34 w 110"/>
                  <a:gd name="T15" fmla="*/ 40 h 51"/>
                  <a:gd name="T16" fmla="*/ 54 w 110"/>
                  <a:gd name="T17" fmla="*/ 35 h 51"/>
                  <a:gd name="T18" fmla="*/ 79 w 110"/>
                  <a:gd name="T19" fmla="*/ 36 h 51"/>
                  <a:gd name="T20" fmla="*/ 94 w 110"/>
                  <a:gd name="T21" fmla="*/ 7 h 51"/>
                  <a:gd name="T22" fmla="*/ 100 w 110"/>
                  <a:gd name="T23" fmla="*/ 0 h 51"/>
                  <a:gd name="T24" fmla="*/ 110 w 110"/>
                  <a:gd name="T25" fmla="*/ 10 h 51"/>
                  <a:gd name="T26" fmla="*/ 99 w 110"/>
                  <a:gd name="T27" fmla="*/ 5 h 51"/>
                  <a:gd name="T28" fmla="*/ 99 w 110"/>
                  <a:gd name="T29" fmla="*/ 5 h 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0" h="51">
                    <a:moveTo>
                      <a:pt x="99" y="5"/>
                    </a:moveTo>
                    <a:lnTo>
                      <a:pt x="84" y="44"/>
                    </a:lnTo>
                    <a:lnTo>
                      <a:pt x="71" y="50"/>
                    </a:lnTo>
                    <a:lnTo>
                      <a:pt x="51" y="46"/>
                    </a:lnTo>
                    <a:lnTo>
                      <a:pt x="25" y="48"/>
                    </a:lnTo>
                    <a:lnTo>
                      <a:pt x="0" y="51"/>
                    </a:lnTo>
                    <a:lnTo>
                      <a:pt x="22" y="32"/>
                    </a:lnTo>
                    <a:lnTo>
                      <a:pt x="34" y="40"/>
                    </a:lnTo>
                    <a:lnTo>
                      <a:pt x="54" y="35"/>
                    </a:lnTo>
                    <a:lnTo>
                      <a:pt x="79" y="36"/>
                    </a:lnTo>
                    <a:lnTo>
                      <a:pt x="94" y="7"/>
                    </a:lnTo>
                    <a:lnTo>
                      <a:pt x="100" y="0"/>
                    </a:lnTo>
                    <a:lnTo>
                      <a:pt x="110" y="10"/>
                    </a:lnTo>
                    <a:lnTo>
                      <a:pt x="9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54" name="Freeform 177"/>
              <p:cNvSpPr>
                <a:spLocks/>
              </p:cNvSpPr>
              <p:nvPr/>
            </p:nvSpPr>
            <p:spPr bwMode="auto">
              <a:xfrm>
                <a:off x="1383" y="1960"/>
                <a:ext cx="61" cy="37"/>
              </a:xfrm>
              <a:custGeom>
                <a:avLst/>
                <a:gdLst>
                  <a:gd name="T0" fmla="*/ 48 w 61"/>
                  <a:gd name="T1" fmla="*/ 6 h 37"/>
                  <a:gd name="T2" fmla="*/ 61 w 61"/>
                  <a:gd name="T3" fmla="*/ 11 h 37"/>
                  <a:gd name="T4" fmla="*/ 41 w 61"/>
                  <a:gd name="T5" fmla="*/ 37 h 37"/>
                  <a:gd name="T6" fmla="*/ 42 w 61"/>
                  <a:gd name="T7" fmla="*/ 18 h 37"/>
                  <a:gd name="T8" fmla="*/ 26 w 61"/>
                  <a:gd name="T9" fmla="*/ 17 h 37"/>
                  <a:gd name="T10" fmla="*/ 11 w 61"/>
                  <a:gd name="T11" fmla="*/ 11 h 37"/>
                  <a:gd name="T12" fmla="*/ 0 w 61"/>
                  <a:gd name="T13" fmla="*/ 1 h 37"/>
                  <a:gd name="T14" fmla="*/ 23 w 61"/>
                  <a:gd name="T15" fmla="*/ 0 h 37"/>
                  <a:gd name="T16" fmla="*/ 48 w 61"/>
                  <a:gd name="T17" fmla="*/ 6 h 37"/>
                  <a:gd name="T18" fmla="*/ 48 w 61"/>
                  <a:gd name="T19" fmla="*/ 6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1" h="37">
                    <a:moveTo>
                      <a:pt x="48" y="6"/>
                    </a:moveTo>
                    <a:lnTo>
                      <a:pt x="61" y="11"/>
                    </a:lnTo>
                    <a:lnTo>
                      <a:pt x="41" y="37"/>
                    </a:lnTo>
                    <a:lnTo>
                      <a:pt x="42" y="18"/>
                    </a:lnTo>
                    <a:lnTo>
                      <a:pt x="26" y="17"/>
                    </a:lnTo>
                    <a:lnTo>
                      <a:pt x="11" y="11"/>
                    </a:lnTo>
                    <a:lnTo>
                      <a:pt x="0" y="1"/>
                    </a:lnTo>
                    <a:lnTo>
                      <a:pt x="23" y="0"/>
                    </a:lnTo>
                    <a:lnTo>
                      <a:pt x="4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55" name="Freeform 178"/>
              <p:cNvSpPr>
                <a:spLocks/>
              </p:cNvSpPr>
              <p:nvPr/>
            </p:nvSpPr>
            <p:spPr bwMode="auto">
              <a:xfrm>
                <a:off x="1398" y="1979"/>
                <a:ext cx="38" cy="89"/>
              </a:xfrm>
              <a:custGeom>
                <a:avLst/>
                <a:gdLst>
                  <a:gd name="T0" fmla="*/ 38 w 38"/>
                  <a:gd name="T1" fmla="*/ 0 h 89"/>
                  <a:gd name="T2" fmla="*/ 25 w 38"/>
                  <a:gd name="T3" fmla="*/ 24 h 89"/>
                  <a:gd name="T4" fmla="*/ 25 w 38"/>
                  <a:gd name="T5" fmla="*/ 59 h 89"/>
                  <a:gd name="T6" fmla="*/ 23 w 38"/>
                  <a:gd name="T7" fmla="*/ 72 h 89"/>
                  <a:gd name="T8" fmla="*/ 11 w 38"/>
                  <a:gd name="T9" fmla="*/ 89 h 89"/>
                  <a:gd name="T10" fmla="*/ 20 w 38"/>
                  <a:gd name="T11" fmla="*/ 58 h 89"/>
                  <a:gd name="T12" fmla="*/ 17 w 38"/>
                  <a:gd name="T13" fmla="*/ 38 h 89"/>
                  <a:gd name="T14" fmla="*/ 0 w 38"/>
                  <a:gd name="T15" fmla="*/ 25 h 89"/>
                  <a:gd name="T16" fmla="*/ 9 w 38"/>
                  <a:gd name="T17" fmla="*/ 13 h 89"/>
                  <a:gd name="T18" fmla="*/ 31 w 38"/>
                  <a:gd name="T19" fmla="*/ 3 h 89"/>
                  <a:gd name="T20" fmla="*/ 38 w 38"/>
                  <a:gd name="T21" fmla="*/ 0 h 89"/>
                  <a:gd name="T22" fmla="*/ 38 w 38"/>
                  <a:gd name="T23" fmla="*/ 0 h 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 h="89">
                    <a:moveTo>
                      <a:pt x="38" y="0"/>
                    </a:moveTo>
                    <a:lnTo>
                      <a:pt x="25" y="24"/>
                    </a:lnTo>
                    <a:lnTo>
                      <a:pt x="25" y="59"/>
                    </a:lnTo>
                    <a:lnTo>
                      <a:pt x="23" y="72"/>
                    </a:lnTo>
                    <a:lnTo>
                      <a:pt x="11" y="89"/>
                    </a:lnTo>
                    <a:lnTo>
                      <a:pt x="20" y="58"/>
                    </a:lnTo>
                    <a:lnTo>
                      <a:pt x="17" y="38"/>
                    </a:lnTo>
                    <a:lnTo>
                      <a:pt x="0" y="25"/>
                    </a:lnTo>
                    <a:lnTo>
                      <a:pt x="9" y="13"/>
                    </a:lnTo>
                    <a:lnTo>
                      <a:pt x="31" y="3"/>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56" name="Freeform 179"/>
              <p:cNvSpPr>
                <a:spLocks/>
              </p:cNvSpPr>
              <p:nvPr/>
            </p:nvSpPr>
            <p:spPr bwMode="auto">
              <a:xfrm>
                <a:off x="991" y="1851"/>
                <a:ext cx="64" cy="195"/>
              </a:xfrm>
              <a:custGeom>
                <a:avLst/>
                <a:gdLst>
                  <a:gd name="T0" fmla="*/ 48 w 64"/>
                  <a:gd name="T1" fmla="*/ 17 h 195"/>
                  <a:gd name="T2" fmla="*/ 33 w 64"/>
                  <a:gd name="T3" fmla="*/ 71 h 195"/>
                  <a:gd name="T4" fmla="*/ 0 w 64"/>
                  <a:gd name="T5" fmla="*/ 114 h 195"/>
                  <a:gd name="T6" fmla="*/ 34 w 64"/>
                  <a:gd name="T7" fmla="*/ 158 h 195"/>
                  <a:gd name="T8" fmla="*/ 64 w 64"/>
                  <a:gd name="T9" fmla="*/ 195 h 195"/>
                  <a:gd name="T10" fmla="*/ 57 w 64"/>
                  <a:gd name="T11" fmla="*/ 132 h 195"/>
                  <a:gd name="T12" fmla="*/ 55 w 64"/>
                  <a:gd name="T13" fmla="*/ 74 h 195"/>
                  <a:gd name="T14" fmla="*/ 63 w 64"/>
                  <a:gd name="T15" fmla="*/ 34 h 195"/>
                  <a:gd name="T16" fmla="*/ 62 w 64"/>
                  <a:gd name="T17" fmla="*/ 0 h 195"/>
                  <a:gd name="T18" fmla="*/ 48 w 64"/>
                  <a:gd name="T19" fmla="*/ 17 h 195"/>
                  <a:gd name="T20" fmla="*/ 48 w 64"/>
                  <a:gd name="T21" fmla="*/ 17 h 1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4" h="195">
                    <a:moveTo>
                      <a:pt x="48" y="17"/>
                    </a:moveTo>
                    <a:lnTo>
                      <a:pt x="33" y="71"/>
                    </a:lnTo>
                    <a:lnTo>
                      <a:pt x="0" y="114"/>
                    </a:lnTo>
                    <a:lnTo>
                      <a:pt x="34" y="158"/>
                    </a:lnTo>
                    <a:lnTo>
                      <a:pt x="64" y="195"/>
                    </a:lnTo>
                    <a:lnTo>
                      <a:pt x="57" y="132"/>
                    </a:lnTo>
                    <a:lnTo>
                      <a:pt x="55" y="74"/>
                    </a:lnTo>
                    <a:lnTo>
                      <a:pt x="63" y="34"/>
                    </a:lnTo>
                    <a:lnTo>
                      <a:pt x="62" y="0"/>
                    </a:lnTo>
                    <a:lnTo>
                      <a:pt x="48"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57" name="Freeform 180"/>
              <p:cNvSpPr>
                <a:spLocks/>
              </p:cNvSpPr>
              <p:nvPr/>
            </p:nvSpPr>
            <p:spPr bwMode="auto">
              <a:xfrm>
                <a:off x="1035" y="2004"/>
                <a:ext cx="139" cy="132"/>
              </a:xfrm>
              <a:custGeom>
                <a:avLst/>
                <a:gdLst>
                  <a:gd name="T0" fmla="*/ 0 w 139"/>
                  <a:gd name="T1" fmla="*/ 0 h 132"/>
                  <a:gd name="T2" fmla="*/ 17 w 139"/>
                  <a:gd name="T3" fmla="*/ 36 h 132"/>
                  <a:gd name="T4" fmla="*/ 72 w 139"/>
                  <a:gd name="T5" fmla="*/ 86 h 132"/>
                  <a:gd name="T6" fmla="*/ 116 w 139"/>
                  <a:gd name="T7" fmla="*/ 128 h 132"/>
                  <a:gd name="T8" fmla="*/ 139 w 139"/>
                  <a:gd name="T9" fmla="*/ 132 h 132"/>
                  <a:gd name="T10" fmla="*/ 0 w 139"/>
                  <a:gd name="T11" fmla="*/ 0 h 132"/>
                  <a:gd name="T12" fmla="*/ 0 w 139"/>
                  <a:gd name="T13" fmla="*/ 0 h 1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9" h="132">
                    <a:moveTo>
                      <a:pt x="0" y="0"/>
                    </a:moveTo>
                    <a:lnTo>
                      <a:pt x="17" y="36"/>
                    </a:lnTo>
                    <a:lnTo>
                      <a:pt x="72" y="86"/>
                    </a:lnTo>
                    <a:lnTo>
                      <a:pt x="116" y="128"/>
                    </a:lnTo>
                    <a:lnTo>
                      <a:pt x="139" y="13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58" name="Freeform 181"/>
              <p:cNvSpPr>
                <a:spLocks/>
              </p:cNvSpPr>
              <p:nvPr/>
            </p:nvSpPr>
            <p:spPr bwMode="auto">
              <a:xfrm>
                <a:off x="1217" y="2049"/>
                <a:ext cx="67" cy="63"/>
              </a:xfrm>
              <a:custGeom>
                <a:avLst/>
                <a:gdLst>
                  <a:gd name="T0" fmla="*/ 45 w 67"/>
                  <a:gd name="T1" fmla="*/ 0 h 63"/>
                  <a:gd name="T2" fmla="*/ 37 w 67"/>
                  <a:gd name="T3" fmla="*/ 25 h 63"/>
                  <a:gd name="T4" fmla="*/ 19 w 67"/>
                  <a:gd name="T5" fmla="*/ 42 h 63"/>
                  <a:gd name="T6" fmla="*/ 0 w 67"/>
                  <a:gd name="T7" fmla="*/ 63 h 63"/>
                  <a:gd name="T8" fmla="*/ 49 w 67"/>
                  <a:gd name="T9" fmla="*/ 40 h 63"/>
                  <a:gd name="T10" fmla="*/ 67 w 67"/>
                  <a:gd name="T11" fmla="*/ 0 h 63"/>
                  <a:gd name="T12" fmla="*/ 45 w 67"/>
                  <a:gd name="T13" fmla="*/ 0 h 63"/>
                  <a:gd name="T14" fmla="*/ 45 w 67"/>
                  <a:gd name="T15" fmla="*/ 0 h 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3">
                    <a:moveTo>
                      <a:pt x="45" y="0"/>
                    </a:moveTo>
                    <a:lnTo>
                      <a:pt x="37" y="25"/>
                    </a:lnTo>
                    <a:lnTo>
                      <a:pt x="19" y="42"/>
                    </a:lnTo>
                    <a:lnTo>
                      <a:pt x="0" y="63"/>
                    </a:lnTo>
                    <a:lnTo>
                      <a:pt x="49" y="40"/>
                    </a:lnTo>
                    <a:lnTo>
                      <a:pt x="67" y="0"/>
                    </a:lnTo>
                    <a:lnTo>
                      <a:pt x="4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59" name="Freeform 182"/>
              <p:cNvSpPr>
                <a:spLocks/>
              </p:cNvSpPr>
              <p:nvPr/>
            </p:nvSpPr>
            <p:spPr bwMode="auto">
              <a:xfrm>
                <a:off x="883" y="2960"/>
                <a:ext cx="266" cy="895"/>
              </a:xfrm>
              <a:custGeom>
                <a:avLst/>
                <a:gdLst>
                  <a:gd name="T0" fmla="*/ 222 w 266"/>
                  <a:gd name="T1" fmla="*/ 256 h 895"/>
                  <a:gd name="T2" fmla="*/ 214 w 266"/>
                  <a:gd name="T3" fmla="*/ 601 h 895"/>
                  <a:gd name="T4" fmla="*/ 163 w 266"/>
                  <a:gd name="T5" fmla="*/ 800 h 895"/>
                  <a:gd name="T6" fmla="*/ 0 w 266"/>
                  <a:gd name="T7" fmla="*/ 895 h 895"/>
                  <a:gd name="T8" fmla="*/ 126 w 266"/>
                  <a:gd name="T9" fmla="*/ 866 h 895"/>
                  <a:gd name="T10" fmla="*/ 214 w 266"/>
                  <a:gd name="T11" fmla="*/ 792 h 895"/>
                  <a:gd name="T12" fmla="*/ 266 w 266"/>
                  <a:gd name="T13" fmla="*/ 344 h 895"/>
                  <a:gd name="T14" fmla="*/ 266 w 266"/>
                  <a:gd name="T15" fmla="*/ 0 h 895"/>
                  <a:gd name="T16" fmla="*/ 170 w 266"/>
                  <a:gd name="T17" fmla="*/ 154 h 895"/>
                  <a:gd name="T18" fmla="*/ 222 w 266"/>
                  <a:gd name="T19" fmla="*/ 256 h 895"/>
                  <a:gd name="T20" fmla="*/ 222 w 266"/>
                  <a:gd name="T21" fmla="*/ 256 h 8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6" h="895">
                    <a:moveTo>
                      <a:pt x="222" y="256"/>
                    </a:moveTo>
                    <a:lnTo>
                      <a:pt x="214" y="601"/>
                    </a:lnTo>
                    <a:lnTo>
                      <a:pt x="163" y="800"/>
                    </a:lnTo>
                    <a:lnTo>
                      <a:pt x="0" y="895"/>
                    </a:lnTo>
                    <a:lnTo>
                      <a:pt x="126" y="866"/>
                    </a:lnTo>
                    <a:lnTo>
                      <a:pt x="214" y="792"/>
                    </a:lnTo>
                    <a:lnTo>
                      <a:pt x="266" y="344"/>
                    </a:lnTo>
                    <a:lnTo>
                      <a:pt x="266" y="0"/>
                    </a:lnTo>
                    <a:lnTo>
                      <a:pt x="170" y="154"/>
                    </a:lnTo>
                    <a:lnTo>
                      <a:pt x="222" y="2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460" name="Freeform 183"/>
              <p:cNvSpPr>
                <a:spLocks/>
              </p:cNvSpPr>
              <p:nvPr/>
            </p:nvSpPr>
            <p:spPr bwMode="auto">
              <a:xfrm>
                <a:off x="1173" y="2737"/>
                <a:ext cx="547" cy="143"/>
              </a:xfrm>
              <a:custGeom>
                <a:avLst/>
                <a:gdLst>
                  <a:gd name="T0" fmla="*/ 0 w 547"/>
                  <a:gd name="T1" fmla="*/ 103 h 143"/>
                  <a:gd name="T2" fmla="*/ 80 w 547"/>
                  <a:gd name="T3" fmla="*/ 48 h 143"/>
                  <a:gd name="T4" fmla="*/ 256 w 547"/>
                  <a:gd name="T5" fmla="*/ 0 h 143"/>
                  <a:gd name="T6" fmla="*/ 415 w 547"/>
                  <a:gd name="T7" fmla="*/ 21 h 143"/>
                  <a:gd name="T8" fmla="*/ 538 w 547"/>
                  <a:gd name="T9" fmla="*/ 59 h 143"/>
                  <a:gd name="T10" fmla="*/ 547 w 547"/>
                  <a:gd name="T11" fmla="*/ 105 h 143"/>
                  <a:gd name="T12" fmla="*/ 471 w 547"/>
                  <a:gd name="T13" fmla="*/ 143 h 143"/>
                  <a:gd name="T14" fmla="*/ 409 w 547"/>
                  <a:gd name="T15" fmla="*/ 100 h 143"/>
                  <a:gd name="T16" fmla="*/ 341 w 547"/>
                  <a:gd name="T17" fmla="*/ 97 h 143"/>
                  <a:gd name="T18" fmla="*/ 265 w 547"/>
                  <a:gd name="T19" fmla="*/ 105 h 143"/>
                  <a:gd name="T20" fmla="*/ 148 w 547"/>
                  <a:gd name="T21" fmla="*/ 97 h 143"/>
                  <a:gd name="T22" fmla="*/ 0 w 547"/>
                  <a:gd name="T23" fmla="*/ 103 h 143"/>
                  <a:gd name="T24" fmla="*/ 0 w 547"/>
                  <a:gd name="T25" fmla="*/ 103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7" h="143">
                    <a:moveTo>
                      <a:pt x="0" y="103"/>
                    </a:moveTo>
                    <a:lnTo>
                      <a:pt x="80" y="48"/>
                    </a:lnTo>
                    <a:lnTo>
                      <a:pt x="256" y="0"/>
                    </a:lnTo>
                    <a:lnTo>
                      <a:pt x="415" y="21"/>
                    </a:lnTo>
                    <a:lnTo>
                      <a:pt x="538" y="59"/>
                    </a:lnTo>
                    <a:lnTo>
                      <a:pt x="547" y="105"/>
                    </a:lnTo>
                    <a:lnTo>
                      <a:pt x="471" y="143"/>
                    </a:lnTo>
                    <a:lnTo>
                      <a:pt x="409" y="100"/>
                    </a:lnTo>
                    <a:lnTo>
                      <a:pt x="341" y="97"/>
                    </a:lnTo>
                    <a:lnTo>
                      <a:pt x="265" y="105"/>
                    </a:lnTo>
                    <a:lnTo>
                      <a:pt x="148" y="97"/>
                    </a:lnTo>
                    <a:lnTo>
                      <a:pt x="0" y="103"/>
                    </a:lnTo>
                    <a:close/>
                  </a:path>
                </a:pathLst>
              </a:custGeom>
              <a:solidFill>
                <a:srgbClr val="A6A6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Tree>
  </p:cSld>
  <p:clrMapOvr>
    <a:masterClrMapping/>
  </p:clrMapOvr>
  <p:transition xmlns:p14="http://schemas.microsoft.com/office/powerpoint/2010/main">
    <p:pull dir="r"/>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9" name="Rectangle 3"/>
          <p:cNvSpPr>
            <a:spLocks noGrp="1" noChangeArrowheads="1"/>
          </p:cNvSpPr>
          <p:nvPr>
            <p:ph type="title"/>
          </p:nvPr>
        </p:nvSpPr>
        <p:spPr>
          <a:xfrm>
            <a:off x="457200" y="381000"/>
            <a:ext cx="8229600" cy="1600200"/>
          </a:xfrm>
          <a:solidFill>
            <a:srgbClr val="800000"/>
          </a:solidFill>
          <a:ln w="38100">
            <a:solidFill>
              <a:schemeClr val="tx1"/>
            </a:solidFill>
            <a:miter lim="800000"/>
            <a:headEnd/>
            <a:tailEnd/>
          </a:ln>
        </p:spPr>
        <p:txBody>
          <a:bodyPr/>
          <a:lstStyle/>
          <a:p>
            <a:pPr eaLnBrk="1" hangingPunct="1">
              <a:defRPr/>
            </a:pPr>
            <a:r>
              <a:rPr lang="en-US" smtClean="0">
                <a:solidFill>
                  <a:schemeClr val="bg1"/>
                </a:solidFill>
                <a:effectLst>
                  <a:outerShdw blurRad="38100" dist="38100" dir="2700000" algn="tl">
                    <a:srgbClr val="000000"/>
                  </a:outerShdw>
                </a:effectLst>
                <a:cs typeface="+mj-cs"/>
              </a:rPr>
              <a:t>Etiquette in Social Settings</a:t>
            </a:r>
          </a:p>
        </p:txBody>
      </p:sp>
      <p:grpSp>
        <p:nvGrpSpPr>
          <p:cNvPr id="99332" name="Group 15"/>
          <p:cNvGrpSpPr>
            <a:grpSpLocks/>
          </p:cNvGrpSpPr>
          <p:nvPr/>
        </p:nvGrpSpPr>
        <p:grpSpPr bwMode="auto">
          <a:xfrm>
            <a:off x="457200" y="1981200"/>
            <a:ext cx="8229600" cy="4191000"/>
            <a:chOff x="288" y="1248"/>
            <a:chExt cx="5184" cy="2640"/>
          </a:xfrm>
        </p:grpSpPr>
        <p:sp>
          <p:nvSpPr>
            <p:cNvPr id="500738" name="Rectangle 2"/>
            <p:cNvSpPr>
              <a:spLocks noChangeArrowheads="1"/>
            </p:cNvSpPr>
            <p:nvPr/>
          </p:nvSpPr>
          <p:spPr bwMode="auto">
            <a:xfrm>
              <a:off x="288" y="1248"/>
              <a:ext cx="5184" cy="2640"/>
            </a:xfrm>
            <a:prstGeom prst="rect">
              <a:avLst/>
            </a:prstGeom>
            <a:gradFill rotWithShape="0">
              <a:gsLst>
                <a:gs pos="0">
                  <a:srgbClr val="D1C39F"/>
                </a:gs>
                <a:gs pos="17501">
                  <a:srgbClr val="F0EBD5"/>
                </a:gs>
                <a:gs pos="50000">
                  <a:srgbClr val="FFEFD1"/>
                </a:gs>
                <a:gs pos="82500">
                  <a:srgbClr val="F0EBD5"/>
                </a:gs>
                <a:gs pos="100000">
                  <a:srgbClr val="D1C39F"/>
                </a:gs>
              </a:gsLst>
              <a:lin ang="0" scaled="1"/>
            </a:gradFill>
            <a:ln w="381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99334" name="Group 14"/>
            <p:cNvGrpSpPr>
              <a:grpSpLocks/>
            </p:cNvGrpSpPr>
            <p:nvPr/>
          </p:nvGrpSpPr>
          <p:grpSpPr bwMode="auto">
            <a:xfrm>
              <a:off x="432" y="1260"/>
              <a:ext cx="4896" cy="2472"/>
              <a:chOff x="432" y="1260"/>
              <a:chExt cx="4896" cy="2472"/>
            </a:xfrm>
          </p:grpSpPr>
          <p:sp>
            <p:nvSpPr>
              <p:cNvPr id="500740" name="Rectangle 4"/>
              <p:cNvSpPr>
                <a:spLocks noChangeArrowheads="1"/>
              </p:cNvSpPr>
              <p:nvPr/>
            </p:nvSpPr>
            <p:spPr bwMode="auto">
              <a:xfrm>
                <a:off x="432" y="2831"/>
                <a:ext cx="1536" cy="901"/>
              </a:xfrm>
              <a:prstGeom prst="rect">
                <a:avLst/>
              </a:prstGeom>
              <a:gradFill rotWithShape="0">
                <a:gsLst>
                  <a:gs pos="0">
                    <a:srgbClr val="D1C39F"/>
                  </a:gs>
                  <a:gs pos="17501">
                    <a:srgbClr val="F0EBD5"/>
                  </a:gs>
                  <a:gs pos="50000">
                    <a:srgbClr val="FFEFD1"/>
                  </a:gs>
                  <a:gs pos="82500">
                    <a:srgbClr val="F0EBD5"/>
                  </a:gs>
                  <a:gs pos="100000">
                    <a:srgbClr val="D1C39F"/>
                  </a:gs>
                </a:gsLst>
                <a:lin ang="5400000" scaled="1"/>
              </a:gradFill>
              <a:ln w="38100">
                <a:solidFill>
                  <a:srgbClr val="777777"/>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74998"/>
                        </a:schemeClr>
                      </a:outerShdw>
                    </a:effectLst>
                  </a14:hiddenEffects>
                </a:ext>
              </a:extLst>
            </p:spPr>
            <p:txBody>
              <a:bodyPr wrap="none" anchor="ctr"/>
              <a:lstStyle/>
              <a:p>
                <a:pPr algn="ctr">
                  <a:defRPr/>
                </a:pPr>
                <a:r>
                  <a:rPr lang="en-US" sz="2800">
                    <a:latin typeface="Arial" charset="0"/>
                    <a:cs typeface="+mn-cs"/>
                  </a:rPr>
                  <a:t>Business</a:t>
                </a:r>
              </a:p>
              <a:p>
                <a:pPr algn="ctr">
                  <a:defRPr/>
                </a:pPr>
                <a:r>
                  <a:rPr lang="en-US" sz="2800">
                    <a:latin typeface="Arial" charset="0"/>
                    <a:cs typeface="+mn-cs"/>
                  </a:rPr>
                  <a:t>Meals</a:t>
                </a:r>
              </a:p>
            </p:txBody>
          </p:sp>
          <p:sp>
            <p:nvSpPr>
              <p:cNvPr id="500741" name="Rectangle 5"/>
              <p:cNvSpPr>
                <a:spLocks noChangeArrowheads="1"/>
              </p:cNvSpPr>
              <p:nvPr/>
            </p:nvSpPr>
            <p:spPr bwMode="auto">
              <a:xfrm>
                <a:off x="2112" y="2831"/>
                <a:ext cx="1536" cy="901"/>
              </a:xfrm>
              <a:prstGeom prst="rect">
                <a:avLst/>
              </a:prstGeom>
              <a:gradFill rotWithShape="0">
                <a:gsLst>
                  <a:gs pos="0">
                    <a:srgbClr val="D1C39F"/>
                  </a:gs>
                  <a:gs pos="17501">
                    <a:srgbClr val="F0EBD5"/>
                  </a:gs>
                  <a:gs pos="50000">
                    <a:srgbClr val="FFEFD1"/>
                  </a:gs>
                  <a:gs pos="82500">
                    <a:srgbClr val="F0EBD5"/>
                  </a:gs>
                  <a:gs pos="100000">
                    <a:srgbClr val="D1C39F"/>
                  </a:gs>
                </a:gsLst>
                <a:lin ang="5400000" scaled="1"/>
              </a:gradFill>
              <a:ln w="38100">
                <a:solidFill>
                  <a:srgbClr val="777777"/>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74998"/>
                        </a:schemeClr>
                      </a:outerShdw>
                    </a:effectLst>
                  </a14:hiddenEffects>
                </a:ext>
              </a:extLst>
            </p:spPr>
            <p:txBody>
              <a:bodyPr wrap="none" anchor="ctr"/>
              <a:lstStyle/>
              <a:p>
                <a:pPr algn="ctr">
                  <a:defRPr/>
                </a:pPr>
                <a:r>
                  <a:rPr lang="en-US" sz="2800">
                    <a:latin typeface="Arial" charset="0"/>
                    <a:cs typeface="+mn-cs"/>
                  </a:rPr>
                  <a:t>Mobile </a:t>
                </a:r>
              </a:p>
              <a:p>
                <a:pPr algn="ctr">
                  <a:defRPr/>
                </a:pPr>
                <a:r>
                  <a:rPr lang="en-US" sz="2800">
                    <a:latin typeface="Arial" charset="0"/>
                    <a:cs typeface="+mn-cs"/>
                  </a:rPr>
                  <a:t>Phones</a:t>
                </a:r>
              </a:p>
            </p:txBody>
          </p:sp>
          <p:sp>
            <p:nvSpPr>
              <p:cNvPr id="500742" name="Rectangle 6"/>
              <p:cNvSpPr>
                <a:spLocks noChangeArrowheads="1"/>
              </p:cNvSpPr>
              <p:nvPr/>
            </p:nvSpPr>
            <p:spPr bwMode="auto">
              <a:xfrm>
                <a:off x="3792" y="2831"/>
                <a:ext cx="1536" cy="901"/>
              </a:xfrm>
              <a:prstGeom prst="rect">
                <a:avLst/>
              </a:prstGeom>
              <a:gradFill rotWithShape="0">
                <a:gsLst>
                  <a:gs pos="0">
                    <a:srgbClr val="D1C39F"/>
                  </a:gs>
                  <a:gs pos="17501">
                    <a:srgbClr val="F0EBD5"/>
                  </a:gs>
                  <a:gs pos="50000">
                    <a:srgbClr val="FFEFD1"/>
                  </a:gs>
                  <a:gs pos="82500">
                    <a:srgbClr val="F0EBD5"/>
                  </a:gs>
                  <a:gs pos="100000">
                    <a:srgbClr val="D1C39F"/>
                  </a:gs>
                </a:gsLst>
                <a:lin ang="5400000" scaled="1"/>
              </a:gradFill>
              <a:ln w="38100">
                <a:solidFill>
                  <a:srgbClr val="777777"/>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74998"/>
                        </a:schemeClr>
                      </a:outerShdw>
                    </a:effectLst>
                  </a14:hiddenEffects>
                </a:ext>
              </a:extLst>
            </p:spPr>
            <p:txBody>
              <a:bodyPr wrap="none" anchor="ctr"/>
              <a:lstStyle/>
              <a:p>
                <a:pPr algn="ctr">
                  <a:defRPr/>
                </a:pPr>
                <a:r>
                  <a:rPr lang="en-US" sz="2800">
                    <a:latin typeface="Arial" charset="0"/>
                    <a:cs typeface="+mn-cs"/>
                  </a:rPr>
                  <a:t>Inappropriate</a:t>
                </a:r>
              </a:p>
              <a:p>
                <a:pPr algn="ctr">
                  <a:defRPr/>
                </a:pPr>
                <a:r>
                  <a:rPr lang="en-US" sz="2800">
                    <a:latin typeface="Arial" charset="0"/>
                    <a:cs typeface="+mn-cs"/>
                  </a:rPr>
                  <a:t>Topics</a:t>
                </a:r>
              </a:p>
            </p:txBody>
          </p:sp>
          <p:sp>
            <p:nvSpPr>
              <p:cNvPr id="500743" name="Rectangle 7"/>
              <p:cNvSpPr>
                <a:spLocks noChangeArrowheads="1"/>
              </p:cNvSpPr>
              <p:nvPr/>
            </p:nvSpPr>
            <p:spPr bwMode="auto">
              <a:xfrm>
                <a:off x="960" y="1632"/>
                <a:ext cx="1536" cy="901"/>
              </a:xfrm>
              <a:prstGeom prst="rect">
                <a:avLst/>
              </a:prstGeom>
              <a:gradFill rotWithShape="0">
                <a:gsLst>
                  <a:gs pos="0">
                    <a:srgbClr val="D1C39F"/>
                  </a:gs>
                  <a:gs pos="17501">
                    <a:srgbClr val="F0EBD5"/>
                  </a:gs>
                  <a:gs pos="50000">
                    <a:srgbClr val="FFEFD1"/>
                  </a:gs>
                  <a:gs pos="82500">
                    <a:srgbClr val="F0EBD5"/>
                  </a:gs>
                  <a:gs pos="100000">
                    <a:srgbClr val="D1C39F"/>
                  </a:gs>
                </a:gsLst>
                <a:lin ang="5400000" scaled="1"/>
              </a:gradFill>
              <a:ln w="38100">
                <a:solidFill>
                  <a:srgbClr val="777777"/>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74998"/>
                        </a:schemeClr>
                      </a:outerShdw>
                    </a:effectLst>
                  </a14:hiddenEffects>
                </a:ext>
              </a:extLst>
            </p:spPr>
            <p:txBody>
              <a:bodyPr wrap="none" anchor="ctr"/>
              <a:lstStyle/>
              <a:p>
                <a:pPr algn="ctr">
                  <a:defRPr/>
                </a:pPr>
                <a:r>
                  <a:rPr lang="en-US" sz="2800">
                    <a:latin typeface="Arial" charset="0"/>
                    <a:cs typeface="+mn-cs"/>
                  </a:rPr>
                  <a:t>Appearance</a:t>
                </a:r>
              </a:p>
              <a:p>
                <a:pPr algn="ctr">
                  <a:defRPr/>
                </a:pPr>
                <a:r>
                  <a:rPr lang="en-US" sz="2800">
                    <a:latin typeface="Arial" charset="0"/>
                    <a:cs typeface="+mn-cs"/>
                  </a:rPr>
                  <a:t>and Actions</a:t>
                </a:r>
              </a:p>
            </p:txBody>
          </p:sp>
          <p:sp>
            <p:nvSpPr>
              <p:cNvPr id="500744" name="Rectangle 8"/>
              <p:cNvSpPr>
                <a:spLocks noChangeArrowheads="1"/>
              </p:cNvSpPr>
              <p:nvPr/>
            </p:nvSpPr>
            <p:spPr bwMode="auto">
              <a:xfrm>
                <a:off x="3264" y="1632"/>
                <a:ext cx="1536" cy="901"/>
              </a:xfrm>
              <a:prstGeom prst="rect">
                <a:avLst/>
              </a:prstGeom>
              <a:gradFill rotWithShape="0">
                <a:gsLst>
                  <a:gs pos="0">
                    <a:srgbClr val="D1C39F"/>
                  </a:gs>
                  <a:gs pos="17501">
                    <a:srgbClr val="F0EBD5"/>
                  </a:gs>
                  <a:gs pos="50000">
                    <a:srgbClr val="FFEFD1"/>
                  </a:gs>
                  <a:gs pos="82500">
                    <a:srgbClr val="F0EBD5"/>
                  </a:gs>
                  <a:gs pos="100000">
                    <a:srgbClr val="D1C39F"/>
                  </a:gs>
                </a:gsLst>
                <a:lin ang="5400000" scaled="1"/>
              </a:gradFill>
              <a:ln w="38100">
                <a:solidFill>
                  <a:srgbClr val="777777"/>
                </a:solidFill>
                <a:miter lim="800000"/>
                <a:headEnd/>
                <a:tailEnd/>
              </a:ln>
              <a:effectLst/>
              <a:extLst>
                <a:ext uri="{AF507438-7753-43e0-B8FC-AC1667EBCBE1}">
                  <a14:hiddenEffects xmlns:a14="http://schemas.microsoft.com/office/drawing/2010/main">
                    <a:effectLst>
                      <a:outerShdw blurRad="63500" dist="107763" dir="2700000" algn="ctr" rotWithShape="0">
                        <a:schemeClr val="bg2">
                          <a:alpha val="74998"/>
                        </a:schemeClr>
                      </a:outerShdw>
                    </a:effectLst>
                  </a14:hiddenEffects>
                </a:ext>
              </a:extLst>
            </p:spPr>
            <p:txBody>
              <a:bodyPr wrap="none" anchor="ctr"/>
              <a:lstStyle/>
              <a:p>
                <a:pPr algn="ctr">
                  <a:defRPr/>
                </a:pPr>
                <a:r>
                  <a:rPr lang="en-US" sz="2800">
                    <a:latin typeface="Arial" charset="0"/>
                    <a:cs typeface="+mn-cs"/>
                  </a:rPr>
                  <a:t>Personal</a:t>
                </a:r>
              </a:p>
              <a:p>
                <a:pPr algn="ctr">
                  <a:defRPr/>
                </a:pPr>
                <a:r>
                  <a:rPr lang="en-US" sz="2800">
                    <a:latin typeface="Arial" charset="0"/>
                    <a:cs typeface="+mn-cs"/>
                  </a:rPr>
                  <a:t>Introductions</a:t>
                </a:r>
              </a:p>
            </p:txBody>
          </p:sp>
          <p:cxnSp>
            <p:nvCxnSpPr>
              <p:cNvPr id="500745" name="AutoShape 9"/>
              <p:cNvCxnSpPr>
                <a:cxnSpLocks noChangeShapeType="1"/>
                <a:stCxn id="500739" idx="2"/>
                <a:endCxn id="500743" idx="0"/>
              </p:cNvCxnSpPr>
              <p:nvPr/>
            </p:nvCxnSpPr>
            <p:spPr bwMode="auto">
              <a:xfrm rot="5400000">
                <a:off x="2124" y="864"/>
                <a:ext cx="360" cy="1152"/>
              </a:xfrm>
              <a:prstGeom prst="bentConnector3">
                <a:avLst>
                  <a:gd name="adj1" fmla="val 50000"/>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00746" name="AutoShape 10"/>
              <p:cNvCxnSpPr>
                <a:cxnSpLocks noChangeShapeType="1"/>
                <a:stCxn id="500739" idx="2"/>
                <a:endCxn id="500744" idx="0"/>
              </p:cNvCxnSpPr>
              <p:nvPr/>
            </p:nvCxnSpPr>
            <p:spPr bwMode="auto">
              <a:xfrm rot="16200000" flipH="1">
                <a:off x="3276" y="864"/>
                <a:ext cx="360" cy="1152"/>
              </a:xfrm>
              <a:prstGeom prst="bentConnector3">
                <a:avLst>
                  <a:gd name="adj1" fmla="val 50000"/>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00747" name="AutoShape 11"/>
              <p:cNvCxnSpPr>
                <a:cxnSpLocks noChangeShapeType="1"/>
                <a:stCxn id="500743" idx="2"/>
                <a:endCxn id="500740" idx="0"/>
              </p:cNvCxnSpPr>
              <p:nvPr/>
            </p:nvCxnSpPr>
            <p:spPr bwMode="auto">
              <a:xfrm rot="5400000">
                <a:off x="1327" y="2418"/>
                <a:ext cx="274" cy="528"/>
              </a:xfrm>
              <a:prstGeom prst="bentConnector3">
                <a:avLst>
                  <a:gd name="adj1" fmla="val 49634"/>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00748" name="AutoShape 12"/>
              <p:cNvCxnSpPr>
                <a:cxnSpLocks noChangeShapeType="1"/>
                <a:stCxn id="500743" idx="2"/>
                <a:endCxn id="500742" idx="0"/>
              </p:cNvCxnSpPr>
              <p:nvPr/>
            </p:nvCxnSpPr>
            <p:spPr bwMode="auto">
              <a:xfrm rot="16200000" flipH="1">
                <a:off x="3007" y="1266"/>
                <a:ext cx="274" cy="2832"/>
              </a:xfrm>
              <a:prstGeom prst="bentConnector3">
                <a:avLst>
                  <a:gd name="adj1" fmla="val 49634"/>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00749" name="AutoShape 13"/>
              <p:cNvCxnSpPr>
                <a:cxnSpLocks noChangeShapeType="1"/>
                <a:stCxn id="500744" idx="2"/>
                <a:endCxn id="500741" idx="0"/>
              </p:cNvCxnSpPr>
              <p:nvPr/>
            </p:nvCxnSpPr>
            <p:spPr bwMode="auto">
              <a:xfrm rot="5400000">
                <a:off x="3319" y="2106"/>
                <a:ext cx="274" cy="1152"/>
              </a:xfrm>
              <a:prstGeom prst="bentConnector3">
                <a:avLst>
                  <a:gd name="adj1" fmla="val 49634"/>
                </a:avLst>
              </a:prstGeom>
              <a:noFill/>
              <a:ln w="38100">
                <a:solidFill>
                  <a:srgbClr val="777777"/>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spTree>
  </p:cSld>
  <p:clrMapOvr>
    <a:masterClrMapping/>
  </p:clrMapOvr>
  <p:transition xmlns:p14="http://schemas.microsoft.com/office/powerpoint/2010/main">
    <p:cover dir="d"/>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6" name="Rectangle 4" descr="Dashed horizontal"/>
          <p:cNvSpPr>
            <a:spLocks noChangeArrowheads="1"/>
          </p:cNvSpPr>
          <p:nvPr/>
        </p:nvSpPr>
        <p:spPr bwMode="auto">
          <a:xfrm>
            <a:off x="457200" y="1981200"/>
            <a:ext cx="8229600" cy="4191000"/>
          </a:xfrm>
          <a:prstGeom prst="rect">
            <a:avLst/>
          </a:prstGeom>
          <a:pattFill prst="dashHorz">
            <a:fgClr>
              <a:srgbClr val="EAEAEA"/>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2914" name="Rectangle 2"/>
          <p:cNvSpPr>
            <a:spLocks noGrp="1" noChangeArrowheads="1"/>
          </p:cNvSpPr>
          <p:nvPr>
            <p:ph type="title"/>
          </p:nvPr>
        </p:nvSpPr>
        <p:spPr>
          <a:xfrm>
            <a:off x="457200" y="381000"/>
            <a:ext cx="8229600" cy="1600200"/>
          </a:xfrm>
          <a:solidFill>
            <a:srgbClr val="660066"/>
          </a:solidFill>
          <a:ln>
            <a:solidFill>
              <a:schemeClr val="tx1"/>
            </a:solidFill>
            <a:miter lim="800000"/>
            <a:headEnd/>
            <a:tailEnd/>
          </a:ln>
        </p:spPr>
        <p:txBody>
          <a:bodyPr/>
          <a:lstStyle/>
          <a:p>
            <a:pPr eaLnBrk="1" hangingPunct="1">
              <a:defRPr/>
            </a:pPr>
            <a:r>
              <a:rPr lang="en-US" sz="4800" dirty="0" smtClean="0">
                <a:solidFill>
                  <a:schemeClr val="bg1"/>
                </a:solidFill>
                <a:effectLst>
                  <a:outerShdw blurRad="38100" dist="38100" dir="2700000" algn="tl">
                    <a:srgbClr val="000000"/>
                  </a:outerShdw>
                </a:effectLst>
                <a:cs typeface="+mj-cs"/>
              </a:rPr>
              <a:t>Communication Benefits</a:t>
            </a:r>
          </a:p>
        </p:txBody>
      </p:sp>
      <p:sp>
        <p:nvSpPr>
          <p:cNvPr id="422915" name="Rectangle 3"/>
          <p:cNvSpPr>
            <a:spLocks noGrp="1" noChangeArrowheads="1"/>
          </p:cNvSpPr>
          <p:nvPr>
            <p:ph type="body" idx="1"/>
          </p:nvPr>
        </p:nvSpPr>
        <p:spPr>
          <a:xfrm>
            <a:off x="482600" y="1981200"/>
            <a:ext cx="8178800" cy="4114800"/>
          </a:xfrm>
        </p:spPr>
        <p:txBody>
          <a:bodyPr/>
          <a:lstStyle/>
          <a:p>
            <a:pPr eaLnBrk="1" hangingPunct="1">
              <a:lnSpc>
                <a:spcPct val="140000"/>
              </a:lnSpc>
              <a:defRPr/>
            </a:pPr>
            <a:r>
              <a:rPr lang="en-US" dirty="0" smtClean="0">
                <a:cs typeface="+mn-cs"/>
              </a:rPr>
              <a:t>Clear, persuasive marketing messages</a:t>
            </a:r>
          </a:p>
          <a:p>
            <a:pPr eaLnBrk="1" hangingPunct="1">
              <a:lnSpc>
                <a:spcPct val="140000"/>
              </a:lnSpc>
              <a:defRPr/>
            </a:pPr>
            <a:r>
              <a:rPr lang="en-US" dirty="0" smtClean="0">
                <a:cs typeface="+mn-cs"/>
              </a:rPr>
              <a:t>Enhanced professional images</a:t>
            </a:r>
          </a:p>
          <a:p>
            <a:pPr eaLnBrk="1" hangingPunct="1">
              <a:lnSpc>
                <a:spcPct val="140000"/>
              </a:lnSpc>
              <a:defRPr/>
            </a:pPr>
            <a:r>
              <a:rPr lang="en-US" dirty="0" smtClean="0">
                <a:cs typeface="+mn-cs"/>
              </a:rPr>
              <a:t>Greater employee engagement</a:t>
            </a:r>
          </a:p>
          <a:p>
            <a:pPr eaLnBrk="1" hangingPunct="1">
              <a:lnSpc>
                <a:spcPct val="140000"/>
              </a:lnSpc>
              <a:defRPr/>
            </a:pPr>
            <a:r>
              <a:rPr lang="en-US" dirty="0" smtClean="0">
                <a:cs typeface="+mn-cs"/>
              </a:rPr>
              <a:t>Better financial results</a:t>
            </a:r>
          </a:p>
          <a:p>
            <a:pPr eaLnBrk="1" hangingPunct="1">
              <a:lnSpc>
                <a:spcPct val="140000"/>
              </a:lnSpc>
              <a:defRPr/>
            </a:pPr>
            <a:r>
              <a:rPr lang="en-US" dirty="0" smtClean="0">
                <a:cs typeface="+mn-cs"/>
              </a:rPr>
              <a:t>Stronger connection with stakeholders</a:t>
            </a:r>
          </a:p>
        </p:txBody>
      </p:sp>
    </p:spTree>
  </p:cSld>
  <p:clrMapOvr>
    <a:masterClrMapping/>
  </p:clrMapOvr>
  <p:transition xmlns:p14="http://schemas.microsoft.com/office/powerpoint/2010/main">
    <p:checker/>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2"/>
          <p:cNvSpPr>
            <a:spLocks noGrp="1" noChangeArrowheads="1"/>
          </p:cNvSpPr>
          <p:nvPr>
            <p:ph type="title"/>
          </p:nvPr>
        </p:nvSpPr>
        <p:spPr>
          <a:xfrm>
            <a:off x="457200" y="381000"/>
            <a:ext cx="8229600" cy="1600200"/>
          </a:xfrm>
          <a:solidFill>
            <a:srgbClr val="003366"/>
          </a:solidFill>
          <a:ln>
            <a:solidFill>
              <a:schemeClr val="tx1"/>
            </a:solidFill>
            <a:miter lim="800000"/>
            <a:headEnd/>
            <a:tailEnd/>
          </a:ln>
        </p:spPr>
        <p:txBody>
          <a:bodyPr/>
          <a:lstStyle/>
          <a:p>
            <a:pPr eaLnBrk="1" hangingPunct="1">
              <a:defRPr/>
            </a:pPr>
            <a:r>
              <a:rPr lang="en-US" dirty="0" smtClean="0">
                <a:solidFill>
                  <a:schemeClr val="bg1"/>
                </a:solidFill>
                <a:effectLst>
                  <a:outerShdw blurRad="38100" dist="38100" dir="2700000" algn="tl">
                    <a:srgbClr val="000000"/>
                  </a:outerShdw>
                </a:effectLst>
                <a:cs typeface="+mj-cs"/>
              </a:rPr>
              <a:t>Forms of Communication</a:t>
            </a:r>
          </a:p>
        </p:txBody>
      </p:sp>
      <p:grpSp>
        <p:nvGrpSpPr>
          <p:cNvPr id="21508" name="Group 13"/>
          <p:cNvGrpSpPr>
            <a:grpSpLocks/>
          </p:cNvGrpSpPr>
          <p:nvPr/>
        </p:nvGrpSpPr>
        <p:grpSpPr bwMode="auto">
          <a:xfrm>
            <a:off x="457200" y="1981200"/>
            <a:ext cx="8229600" cy="4191000"/>
            <a:chOff x="288" y="1248"/>
            <a:chExt cx="5184" cy="2640"/>
          </a:xfrm>
        </p:grpSpPr>
        <p:sp>
          <p:nvSpPr>
            <p:cNvPr id="357379" name="Text Box 3"/>
            <p:cNvSpPr txBox="1">
              <a:spLocks noChangeArrowheads="1"/>
            </p:cNvSpPr>
            <p:nvPr/>
          </p:nvSpPr>
          <p:spPr bwMode="auto">
            <a:xfrm>
              <a:off x="374" y="2042"/>
              <a:ext cx="1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0"/>
                </a:spcBef>
                <a:defRPr/>
              </a:pPr>
              <a:endParaRPr lang="en-US" sz="2400">
                <a:cs typeface="+mn-cs"/>
              </a:endParaRPr>
            </a:p>
          </p:txBody>
        </p:sp>
        <p:sp>
          <p:nvSpPr>
            <p:cNvPr id="357380" name="Rectangle 4"/>
            <p:cNvSpPr>
              <a:spLocks noChangeArrowheads="1"/>
            </p:cNvSpPr>
            <p:nvPr/>
          </p:nvSpPr>
          <p:spPr bwMode="auto">
            <a:xfrm>
              <a:off x="736" y="2736"/>
              <a:ext cx="2368" cy="1152"/>
            </a:xfrm>
            <a:prstGeom prst="rect">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2400">
                  <a:latin typeface="Arial" charset="0"/>
                  <a:cs typeface="+mn-cs"/>
                </a:rPr>
                <a:t>Casual Communication</a:t>
              </a:r>
            </a:p>
            <a:p>
              <a:pPr algn="ctr">
                <a:spcBef>
                  <a:spcPct val="0"/>
                </a:spcBef>
                <a:defRPr/>
              </a:pPr>
              <a:r>
                <a:rPr lang="en-US" sz="2400">
                  <a:latin typeface="Arial" charset="0"/>
                  <a:cs typeface="+mn-cs"/>
                </a:rPr>
                <a:t>Among Employees</a:t>
              </a:r>
            </a:p>
          </p:txBody>
        </p:sp>
        <p:sp>
          <p:nvSpPr>
            <p:cNvPr id="357381" name="Rectangle 5"/>
            <p:cNvSpPr>
              <a:spLocks noChangeArrowheads="1"/>
            </p:cNvSpPr>
            <p:nvPr/>
          </p:nvSpPr>
          <p:spPr bwMode="auto">
            <a:xfrm>
              <a:off x="3104" y="2736"/>
              <a:ext cx="2368" cy="1152"/>
            </a:xfrm>
            <a:prstGeom prst="rect">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2400">
                  <a:latin typeface="Arial" charset="0"/>
                  <a:cs typeface="+mn-cs"/>
                </a:rPr>
                <a:t>Casual Communication</a:t>
              </a:r>
            </a:p>
            <a:p>
              <a:pPr algn="ctr">
                <a:spcBef>
                  <a:spcPct val="0"/>
                </a:spcBef>
                <a:defRPr/>
              </a:pPr>
              <a:r>
                <a:rPr lang="en-US" sz="2400">
                  <a:latin typeface="Arial" charset="0"/>
                  <a:cs typeface="+mn-cs"/>
                </a:rPr>
                <a:t>With Outsiders </a:t>
              </a:r>
            </a:p>
          </p:txBody>
        </p:sp>
        <p:sp>
          <p:nvSpPr>
            <p:cNvPr id="357382" name="Rectangle 6"/>
            <p:cNvSpPr>
              <a:spLocks noChangeArrowheads="1"/>
            </p:cNvSpPr>
            <p:nvPr/>
          </p:nvSpPr>
          <p:spPr bwMode="auto">
            <a:xfrm>
              <a:off x="736" y="1584"/>
              <a:ext cx="2368" cy="1152"/>
            </a:xfrm>
            <a:prstGeom prst="rect">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2400">
                  <a:latin typeface="Arial" charset="0"/>
                  <a:cs typeface="+mn-cs"/>
                </a:rPr>
                <a:t>Planned Communication</a:t>
              </a:r>
            </a:p>
            <a:p>
              <a:pPr algn="ctr">
                <a:spcBef>
                  <a:spcPct val="0"/>
                </a:spcBef>
                <a:defRPr/>
              </a:pPr>
              <a:r>
                <a:rPr lang="en-US" sz="2400">
                  <a:latin typeface="Arial" charset="0"/>
                  <a:cs typeface="+mn-cs"/>
                </a:rPr>
                <a:t>Among Insiders </a:t>
              </a:r>
            </a:p>
          </p:txBody>
        </p:sp>
        <p:sp>
          <p:nvSpPr>
            <p:cNvPr id="357383" name="Rectangle 7"/>
            <p:cNvSpPr>
              <a:spLocks noChangeArrowheads="1"/>
            </p:cNvSpPr>
            <p:nvPr/>
          </p:nvSpPr>
          <p:spPr bwMode="auto">
            <a:xfrm>
              <a:off x="3104" y="1584"/>
              <a:ext cx="2368" cy="1152"/>
            </a:xfrm>
            <a:prstGeom prst="rect">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2400">
                  <a:latin typeface="Arial" charset="0"/>
                  <a:cs typeface="+mn-cs"/>
                </a:rPr>
                <a:t>Planned Communication</a:t>
              </a:r>
            </a:p>
            <a:p>
              <a:pPr algn="ctr">
                <a:spcBef>
                  <a:spcPct val="0"/>
                </a:spcBef>
                <a:defRPr/>
              </a:pPr>
              <a:r>
                <a:rPr lang="en-US" sz="2400">
                  <a:latin typeface="Arial" charset="0"/>
                  <a:cs typeface="+mn-cs"/>
                </a:rPr>
                <a:t>With Outsiders</a:t>
              </a:r>
            </a:p>
          </p:txBody>
        </p:sp>
        <p:sp>
          <p:nvSpPr>
            <p:cNvPr id="357384" name="Rectangle 8"/>
            <p:cNvSpPr>
              <a:spLocks noChangeArrowheads="1"/>
            </p:cNvSpPr>
            <p:nvPr/>
          </p:nvSpPr>
          <p:spPr bwMode="auto">
            <a:xfrm>
              <a:off x="288" y="2736"/>
              <a:ext cx="448" cy="1152"/>
            </a:xfrm>
            <a:prstGeom prst="rect">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vert="eaVert" wrap="none" anchor="ctr"/>
            <a:lstStyle/>
            <a:p>
              <a:pPr algn="ctr">
                <a:spcBef>
                  <a:spcPct val="0"/>
                </a:spcBef>
                <a:defRPr/>
              </a:pPr>
              <a:r>
                <a:rPr lang="en-US" sz="2000">
                  <a:latin typeface="Arial" charset="0"/>
                  <a:cs typeface="+mn-cs"/>
                </a:rPr>
                <a:t>Informal</a:t>
              </a:r>
            </a:p>
          </p:txBody>
        </p:sp>
        <p:sp>
          <p:nvSpPr>
            <p:cNvPr id="357385" name="Rectangle 9"/>
            <p:cNvSpPr>
              <a:spLocks noChangeArrowheads="1"/>
            </p:cNvSpPr>
            <p:nvPr/>
          </p:nvSpPr>
          <p:spPr bwMode="auto">
            <a:xfrm>
              <a:off x="288" y="1584"/>
              <a:ext cx="448" cy="1152"/>
            </a:xfrm>
            <a:prstGeom prst="rect">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vert="eaVert" wrap="none" anchor="ctr"/>
            <a:lstStyle/>
            <a:p>
              <a:pPr algn="ctr">
                <a:spcBef>
                  <a:spcPct val="0"/>
                </a:spcBef>
                <a:defRPr/>
              </a:pPr>
              <a:r>
                <a:rPr lang="en-US" sz="2000">
                  <a:latin typeface="Arial" charset="0"/>
                  <a:cs typeface="+mn-cs"/>
                </a:rPr>
                <a:t>Formal</a:t>
              </a:r>
            </a:p>
          </p:txBody>
        </p:sp>
        <p:sp>
          <p:nvSpPr>
            <p:cNvPr id="357386" name="Rectangle 10"/>
            <p:cNvSpPr>
              <a:spLocks noChangeArrowheads="1"/>
            </p:cNvSpPr>
            <p:nvPr/>
          </p:nvSpPr>
          <p:spPr bwMode="auto">
            <a:xfrm>
              <a:off x="736" y="1248"/>
              <a:ext cx="2368" cy="336"/>
            </a:xfrm>
            <a:prstGeom prst="rect">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2000">
                  <a:latin typeface="Arial" charset="0"/>
                  <a:cs typeface="+mn-cs"/>
                </a:rPr>
                <a:t>Internal</a:t>
              </a:r>
            </a:p>
          </p:txBody>
        </p:sp>
        <p:sp>
          <p:nvSpPr>
            <p:cNvPr id="357387" name="Rectangle 11"/>
            <p:cNvSpPr>
              <a:spLocks noChangeArrowheads="1"/>
            </p:cNvSpPr>
            <p:nvPr/>
          </p:nvSpPr>
          <p:spPr bwMode="auto">
            <a:xfrm>
              <a:off x="3104" y="1248"/>
              <a:ext cx="2368" cy="336"/>
            </a:xfrm>
            <a:prstGeom prst="rect">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defRPr/>
              </a:pPr>
              <a:r>
                <a:rPr lang="en-US" sz="2000">
                  <a:latin typeface="Arial" charset="0"/>
                  <a:cs typeface="+mn-cs"/>
                </a:rPr>
                <a:t>External</a:t>
              </a:r>
            </a:p>
          </p:txBody>
        </p:sp>
        <p:sp>
          <p:nvSpPr>
            <p:cNvPr id="357388" name="Rectangle 12"/>
            <p:cNvSpPr>
              <a:spLocks noChangeArrowheads="1"/>
            </p:cNvSpPr>
            <p:nvPr/>
          </p:nvSpPr>
          <p:spPr bwMode="auto">
            <a:xfrm>
              <a:off x="288" y="1248"/>
              <a:ext cx="448" cy="336"/>
            </a:xfrm>
            <a:prstGeom prst="rect">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Areas in Business Communications</a:t>
            </a:r>
            <a:endParaRPr lang="en-US" dirty="0"/>
          </a:p>
        </p:txBody>
      </p:sp>
      <p:sp>
        <p:nvSpPr>
          <p:cNvPr id="6" name="Rectangle 3"/>
          <p:cNvSpPr txBox="1">
            <a:spLocks noChangeArrowheads="1"/>
          </p:cNvSpPr>
          <p:nvPr/>
        </p:nvSpPr>
        <p:spPr>
          <a:xfrm>
            <a:off x="228600" y="2133600"/>
            <a:ext cx="4267200" cy="4114800"/>
          </a:xfrm>
          <a:prstGeom prst="rect">
            <a:avLst/>
          </a:prstGeom>
        </p:spPr>
        <p:txBody>
          <a:bodyPr/>
          <a:lstStyle>
            <a:lvl1pPr marL="342900" indent="-342900" algn="l" rtl="0" eaLnBrk="0" fontAlgn="base" hangingPunct="0">
              <a:spcBef>
                <a:spcPct val="20000"/>
              </a:spcBef>
              <a:spcAft>
                <a:spcPct val="0"/>
              </a:spcAft>
              <a:buChar char="•"/>
              <a:defRPr sz="3200" b="1">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b="1">
                <a:solidFill>
                  <a:schemeClr val="tx1"/>
                </a:solidFill>
                <a:latin typeface="+mn-lt"/>
                <a:ea typeface="+mn-ea"/>
              </a:defRPr>
            </a:lvl2pPr>
            <a:lvl3pPr marL="1143000" indent="-228600" algn="l" rtl="0" eaLnBrk="0" fontAlgn="base" hangingPunct="0">
              <a:spcBef>
                <a:spcPct val="20000"/>
              </a:spcBef>
              <a:spcAft>
                <a:spcPct val="0"/>
              </a:spcAft>
              <a:buChar char="•"/>
              <a:defRPr sz="2400" b="1">
                <a:solidFill>
                  <a:schemeClr val="tx1"/>
                </a:solidFill>
                <a:latin typeface="+mn-lt"/>
                <a:ea typeface="+mn-ea"/>
              </a:defRPr>
            </a:lvl3pPr>
            <a:lvl4pPr marL="1600200" indent="-228600" algn="l" rtl="0" eaLnBrk="0" fontAlgn="base" hangingPunct="0">
              <a:spcBef>
                <a:spcPct val="20000"/>
              </a:spcBef>
              <a:spcAft>
                <a:spcPct val="0"/>
              </a:spcAft>
              <a:buChar char="–"/>
              <a:defRPr sz="2000" b="1">
                <a:solidFill>
                  <a:schemeClr val="tx1"/>
                </a:solidFill>
                <a:latin typeface="+mn-lt"/>
                <a:ea typeface="+mn-ea"/>
              </a:defRPr>
            </a:lvl4pPr>
            <a:lvl5pPr marL="2057400" indent="-228600" algn="l" rtl="0" eaLnBrk="0" fontAlgn="base" hangingPunct="0">
              <a:spcBef>
                <a:spcPct val="20000"/>
              </a:spcBef>
              <a:spcAft>
                <a:spcPct val="0"/>
              </a:spcAft>
              <a:buChar char="»"/>
              <a:defRPr sz="2000" b="1">
                <a:solidFill>
                  <a:schemeClr val="tx1"/>
                </a:solidFill>
                <a:latin typeface="+mn-lt"/>
                <a:ea typeface="+mn-ea"/>
              </a:defRPr>
            </a:lvl5pPr>
            <a:lvl6pPr marL="2514600" indent="-228600" algn="l" rtl="0" fontAlgn="base">
              <a:spcBef>
                <a:spcPct val="20000"/>
              </a:spcBef>
              <a:spcAft>
                <a:spcPct val="0"/>
              </a:spcAft>
              <a:buChar char="»"/>
              <a:defRPr sz="2000" b="1">
                <a:solidFill>
                  <a:schemeClr val="tx1"/>
                </a:solidFill>
                <a:latin typeface="+mn-lt"/>
                <a:ea typeface="+mn-ea"/>
              </a:defRPr>
            </a:lvl6pPr>
            <a:lvl7pPr marL="2971800" indent="-228600" algn="l" rtl="0" fontAlgn="base">
              <a:spcBef>
                <a:spcPct val="20000"/>
              </a:spcBef>
              <a:spcAft>
                <a:spcPct val="0"/>
              </a:spcAft>
              <a:buChar char="»"/>
              <a:defRPr sz="2000" b="1">
                <a:solidFill>
                  <a:schemeClr val="tx1"/>
                </a:solidFill>
                <a:latin typeface="+mn-lt"/>
                <a:ea typeface="+mn-ea"/>
              </a:defRPr>
            </a:lvl7pPr>
            <a:lvl8pPr marL="3429000" indent="-228600" algn="l" rtl="0" fontAlgn="base">
              <a:spcBef>
                <a:spcPct val="20000"/>
              </a:spcBef>
              <a:spcAft>
                <a:spcPct val="0"/>
              </a:spcAft>
              <a:buChar char="»"/>
              <a:defRPr sz="2000" b="1">
                <a:solidFill>
                  <a:schemeClr val="tx1"/>
                </a:solidFill>
                <a:latin typeface="+mn-lt"/>
                <a:ea typeface="+mn-ea"/>
              </a:defRPr>
            </a:lvl8pPr>
            <a:lvl9pPr marL="3886200" indent="-228600" algn="l" rtl="0" fontAlgn="base">
              <a:spcBef>
                <a:spcPct val="20000"/>
              </a:spcBef>
              <a:spcAft>
                <a:spcPct val="0"/>
              </a:spcAft>
              <a:buChar char="»"/>
              <a:defRPr sz="2000" b="1">
                <a:solidFill>
                  <a:schemeClr val="tx1"/>
                </a:solidFill>
                <a:latin typeface="+mn-lt"/>
                <a:ea typeface="+mn-ea"/>
              </a:defRPr>
            </a:lvl9pPr>
          </a:lstStyle>
          <a:p>
            <a:pPr eaLnBrk="1" hangingPunct="1">
              <a:lnSpc>
                <a:spcPct val="140000"/>
              </a:lnSpc>
              <a:defRPr/>
            </a:pPr>
            <a:r>
              <a:rPr lang="en-US" sz="2000" dirty="0" smtClean="0">
                <a:cs typeface="+mn-cs"/>
              </a:rPr>
              <a:t>Upward and Downward Communication</a:t>
            </a:r>
          </a:p>
          <a:p>
            <a:pPr eaLnBrk="1" hangingPunct="1">
              <a:lnSpc>
                <a:spcPct val="140000"/>
              </a:lnSpc>
              <a:defRPr/>
            </a:pPr>
            <a:r>
              <a:rPr lang="en-US" sz="2000" dirty="0" smtClean="0">
                <a:cs typeface="+mn-cs"/>
              </a:rPr>
              <a:t>Horizontal Communication</a:t>
            </a:r>
          </a:p>
          <a:p>
            <a:pPr eaLnBrk="1" hangingPunct="1">
              <a:lnSpc>
                <a:spcPct val="140000"/>
              </a:lnSpc>
              <a:defRPr/>
            </a:pPr>
            <a:r>
              <a:rPr lang="en-US" sz="2000" dirty="0" smtClean="0">
                <a:cs typeface="+mn-cs"/>
              </a:rPr>
              <a:t>External Communication</a:t>
            </a:r>
          </a:p>
          <a:p>
            <a:pPr eaLnBrk="1" hangingPunct="1">
              <a:lnSpc>
                <a:spcPct val="140000"/>
              </a:lnSpc>
              <a:defRPr/>
            </a:pPr>
            <a:r>
              <a:rPr lang="en-US" sz="2000" dirty="0" smtClean="0">
                <a:cs typeface="+mn-cs"/>
              </a:rPr>
              <a:t>Informal &amp; Formal Communication</a:t>
            </a:r>
          </a:p>
          <a:p>
            <a:pPr eaLnBrk="1" hangingPunct="1">
              <a:lnSpc>
                <a:spcPct val="140000"/>
              </a:lnSpc>
              <a:defRPr/>
            </a:pPr>
            <a:r>
              <a:rPr lang="en-US" sz="2000" dirty="0" smtClean="0">
                <a:cs typeface="+mn-cs"/>
              </a:rPr>
              <a:t>Presentation</a:t>
            </a:r>
          </a:p>
          <a:p>
            <a:pPr eaLnBrk="1" hangingPunct="1">
              <a:lnSpc>
                <a:spcPct val="140000"/>
              </a:lnSpc>
              <a:defRPr/>
            </a:pPr>
            <a:r>
              <a:rPr lang="en-US" sz="2000" dirty="0"/>
              <a:t>Data mining and analysis </a:t>
            </a:r>
            <a:r>
              <a:rPr lang="en-US" sz="2000" dirty="0" smtClean="0"/>
              <a:t>presentation</a:t>
            </a:r>
            <a:endParaRPr lang="en-US" sz="2000" dirty="0"/>
          </a:p>
        </p:txBody>
      </p:sp>
      <p:sp>
        <p:nvSpPr>
          <p:cNvPr id="7" name="Rectangle 3"/>
          <p:cNvSpPr txBox="1">
            <a:spLocks noChangeArrowheads="1"/>
          </p:cNvSpPr>
          <p:nvPr/>
        </p:nvSpPr>
        <p:spPr>
          <a:xfrm>
            <a:off x="4724400" y="2133600"/>
            <a:ext cx="4387800" cy="4114800"/>
          </a:xfrm>
          <a:prstGeom prst="rect">
            <a:avLst/>
          </a:prstGeom>
        </p:spPr>
        <p:txBody>
          <a:bodyPr/>
          <a:lstStyle>
            <a:lvl1pPr marL="342900" indent="-342900" algn="l" rtl="0" eaLnBrk="0" fontAlgn="base" hangingPunct="0">
              <a:spcBef>
                <a:spcPct val="20000"/>
              </a:spcBef>
              <a:spcAft>
                <a:spcPct val="0"/>
              </a:spcAft>
              <a:buChar char="•"/>
              <a:defRPr sz="3200" b="1">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b="1">
                <a:solidFill>
                  <a:schemeClr val="tx1"/>
                </a:solidFill>
                <a:latin typeface="+mn-lt"/>
                <a:ea typeface="+mn-ea"/>
              </a:defRPr>
            </a:lvl2pPr>
            <a:lvl3pPr marL="1143000" indent="-228600" algn="l" rtl="0" eaLnBrk="0" fontAlgn="base" hangingPunct="0">
              <a:spcBef>
                <a:spcPct val="20000"/>
              </a:spcBef>
              <a:spcAft>
                <a:spcPct val="0"/>
              </a:spcAft>
              <a:buChar char="•"/>
              <a:defRPr sz="2400" b="1">
                <a:solidFill>
                  <a:schemeClr val="tx1"/>
                </a:solidFill>
                <a:latin typeface="+mn-lt"/>
                <a:ea typeface="+mn-ea"/>
              </a:defRPr>
            </a:lvl3pPr>
            <a:lvl4pPr marL="1600200" indent="-228600" algn="l" rtl="0" eaLnBrk="0" fontAlgn="base" hangingPunct="0">
              <a:spcBef>
                <a:spcPct val="20000"/>
              </a:spcBef>
              <a:spcAft>
                <a:spcPct val="0"/>
              </a:spcAft>
              <a:buChar char="–"/>
              <a:defRPr sz="2000" b="1">
                <a:solidFill>
                  <a:schemeClr val="tx1"/>
                </a:solidFill>
                <a:latin typeface="+mn-lt"/>
                <a:ea typeface="+mn-ea"/>
              </a:defRPr>
            </a:lvl4pPr>
            <a:lvl5pPr marL="2057400" indent="-228600" algn="l" rtl="0" eaLnBrk="0" fontAlgn="base" hangingPunct="0">
              <a:spcBef>
                <a:spcPct val="20000"/>
              </a:spcBef>
              <a:spcAft>
                <a:spcPct val="0"/>
              </a:spcAft>
              <a:buChar char="»"/>
              <a:defRPr sz="2000" b="1">
                <a:solidFill>
                  <a:schemeClr val="tx1"/>
                </a:solidFill>
                <a:latin typeface="+mn-lt"/>
                <a:ea typeface="+mn-ea"/>
              </a:defRPr>
            </a:lvl5pPr>
            <a:lvl6pPr marL="2514600" indent="-228600" algn="l" rtl="0" fontAlgn="base">
              <a:spcBef>
                <a:spcPct val="20000"/>
              </a:spcBef>
              <a:spcAft>
                <a:spcPct val="0"/>
              </a:spcAft>
              <a:buChar char="»"/>
              <a:defRPr sz="2000" b="1">
                <a:solidFill>
                  <a:schemeClr val="tx1"/>
                </a:solidFill>
                <a:latin typeface="+mn-lt"/>
                <a:ea typeface="+mn-ea"/>
              </a:defRPr>
            </a:lvl6pPr>
            <a:lvl7pPr marL="2971800" indent="-228600" algn="l" rtl="0" fontAlgn="base">
              <a:spcBef>
                <a:spcPct val="20000"/>
              </a:spcBef>
              <a:spcAft>
                <a:spcPct val="0"/>
              </a:spcAft>
              <a:buChar char="»"/>
              <a:defRPr sz="2000" b="1">
                <a:solidFill>
                  <a:schemeClr val="tx1"/>
                </a:solidFill>
                <a:latin typeface="+mn-lt"/>
                <a:ea typeface="+mn-ea"/>
              </a:defRPr>
            </a:lvl7pPr>
            <a:lvl8pPr marL="3429000" indent="-228600" algn="l" rtl="0" fontAlgn="base">
              <a:spcBef>
                <a:spcPct val="20000"/>
              </a:spcBef>
              <a:spcAft>
                <a:spcPct val="0"/>
              </a:spcAft>
              <a:buChar char="»"/>
              <a:defRPr sz="2000" b="1">
                <a:solidFill>
                  <a:schemeClr val="tx1"/>
                </a:solidFill>
                <a:latin typeface="+mn-lt"/>
                <a:ea typeface="+mn-ea"/>
              </a:defRPr>
            </a:lvl8pPr>
            <a:lvl9pPr marL="3886200" indent="-228600" algn="l" rtl="0" fontAlgn="base">
              <a:spcBef>
                <a:spcPct val="20000"/>
              </a:spcBef>
              <a:spcAft>
                <a:spcPct val="0"/>
              </a:spcAft>
              <a:buChar char="»"/>
              <a:defRPr sz="2000" b="1">
                <a:solidFill>
                  <a:schemeClr val="tx1"/>
                </a:solidFill>
                <a:latin typeface="+mn-lt"/>
                <a:ea typeface="+mn-ea"/>
              </a:defRPr>
            </a:lvl9pPr>
          </a:lstStyle>
          <a:p>
            <a:pPr eaLnBrk="1" hangingPunct="1">
              <a:lnSpc>
                <a:spcPct val="140000"/>
              </a:lnSpc>
              <a:defRPr/>
            </a:pPr>
            <a:r>
              <a:rPr lang="en-US" sz="2000" dirty="0" smtClean="0"/>
              <a:t>Meeting</a:t>
            </a:r>
          </a:p>
          <a:p>
            <a:pPr eaLnBrk="1" hangingPunct="1">
              <a:lnSpc>
                <a:spcPct val="140000"/>
              </a:lnSpc>
              <a:defRPr/>
            </a:pPr>
            <a:r>
              <a:rPr lang="en-US" sz="2000" dirty="0" smtClean="0"/>
              <a:t>Teamwork</a:t>
            </a:r>
            <a:endParaRPr lang="en-US" sz="2000" dirty="0"/>
          </a:p>
          <a:p>
            <a:pPr eaLnBrk="1" hangingPunct="1">
              <a:lnSpc>
                <a:spcPct val="140000"/>
              </a:lnSpc>
              <a:defRPr/>
            </a:pPr>
            <a:r>
              <a:rPr lang="en-US" sz="2000" dirty="0"/>
              <a:t>Email, Letter, </a:t>
            </a:r>
            <a:r>
              <a:rPr lang="en-US" sz="2000" dirty="0" smtClean="0"/>
              <a:t>Memo</a:t>
            </a:r>
          </a:p>
          <a:p>
            <a:pPr eaLnBrk="1" hangingPunct="1">
              <a:lnSpc>
                <a:spcPct val="140000"/>
              </a:lnSpc>
              <a:defRPr/>
            </a:pPr>
            <a:r>
              <a:rPr lang="en-US" sz="2000" dirty="0"/>
              <a:t>Reports and </a:t>
            </a:r>
            <a:r>
              <a:rPr lang="en-US" sz="2000" dirty="0" smtClean="0"/>
              <a:t>Proposals</a:t>
            </a:r>
          </a:p>
          <a:p>
            <a:pPr eaLnBrk="1" hangingPunct="1">
              <a:lnSpc>
                <a:spcPct val="140000"/>
              </a:lnSpc>
              <a:defRPr/>
            </a:pPr>
            <a:r>
              <a:rPr lang="en-US" sz="2000" dirty="0" smtClean="0"/>
              <a:t>Non verbal Communication</a:t>
            </a:r>
          </a:p>
          <a:p>
            <a:pPr eaLnBrk="1" hangingPunct="1">
              <a:lnSpc>
                <a:spcPct val="140000"/>
              </a:lnSpc>
              <a:defRPr/>
            </a:pPr>
            <a:r>
              <a:rPr lang="en-US" sz="2000" dirty="0" smtClean="0"/>
              <a:t>Business Etiquettes</a:t>
            </a:r>
          </a:p>
          <a:p>
            <a:pPr eaLnBrk="1" hangingPunct="1">
              <a:lnSpc>
                <a:spcPct val="140000"/>
              </a:lnSpc>
              <a:defRPr/>
            </a:pPr>
            <a:r>
              <a:rPr lang="en-US" sz="2000" dirty="0"/>
              <a:t>Interview</a:t>
            </a:r>
          </a:p>
          <a:p>
            <a:pPr marL="0" indent="0" eaLnBrk="1" hangingPunct="1">
              <a:lnSpc>
                <a:spcPct val="140000"/>
              </a:lnSpc>
              <a:buNone/>
              <a:defRPr/>
            </a:pPr>
            <a:endParaRPr lang="en-US" sz="2000" dirty="0"/>
          </a:p>
          <a:p>
            <a:pPr marL="0" indent="0" eaLnBrk="1" hangingPunct="1">
              <a:lnSpc>
                <a:spcPct val="140000"/>
              </a:lnSpc>
              <a:buNone/>
              <a:defRPr/>
            </a:pPr>
            <a:endParaRPr lang="en-US" sz="2000" dirty="0"/>
          </a:p>
        </p:txBody>
      </p:sp>
    </p:spTree>
    <p:extLst>
      <p:ext uri="{BB962C8B-B14F-4D97-AF65-F5344CB8AC3E}">
        <p14:creationId xmlns:p14="http://schemas.microsoft.com/office/powerpoint/2010/main" val="1039930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Technologies in Business Communications</a:t>
            </a:r>
            <a:endParaRPr lang="en-US" dirty="0"/>
          </a:p>
        </p:txBody>
      </p:sp>
      <p:sp>
        <p:nvSpPr>
          <p:cNvPr id="6" name="Rectangle 3"/>
          <p:cNvSpPr txBox="1">
            <a:spLocks noChangeArrowheads="1"/>
          </p:cNvSpPr>
          <p:nvPr/>
        </p:nvSpPr>
        <p:spPr>
          <a:xfrm>
            <a:off x="228600" y="2133600"/>
            <a:ext cx="4267200" cy="4114800"/>
          </a:xfrm>
          <a:prstGeom prst="rect">
            <a:avLst/>
          </a:prstGeom>
        </p:spPr>
        <p:txBody>
          <a:bodyPr/>
          <a:lstStyle>
            <a:lvl1pPr marL="342900" indent="-342900" algn="l" rtl="0" eaLnBrk="0" fontAlgn="base" hangingPunct="0">
              <a:spcBef>
                <a:spcPct val="20000"/>
              </a:spcBef>
              <a:spcAft>
                <a:spcPct val="0"/>
              </a:spcAft>
              <a:buChar char="•"/>
              <a:defRPr sz="3200" b="1">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b="1">
                <a:solidFill>
                  <a:schemeClr val="tx1"/>
                </a:solidFill>
                <a:latin typeface="+mn-lt"/>
                <a:ea typeface="+mn-ea"/>
              </a:defRPr>
            </a:lvl2pPr>
            <a:lvl3pPr marL="1143000" indent="-228600" algn="l" rtl="0" eaLnBrk="0" fontAlgn="base" hangingPunct="0">
              <a:spcBef>
                <a:spcPct val="20000"/>
              </a:spcBef>
              <a:spcAft>
                <a:spcPct val="0"/>
              </a:spcAft>
              <a:buChar char="•"/>
              <a:defRPr sz="2400" b="1">
                <a:solidFill>
                  <a:schemeClr val="tx1"/>
                </a:solidFill>
                <a:latin typeface="+mn-lt"/>
                <a:ea typeface="+mn-ea"/>
              </a:defRPr>
            </a:lvl3pPr>
            <a:lvl4pPr marL="1600200" indent="-228600" algn="l" rtl="0" eaLnBrk="0" fontAlgn="base" hangingPunct="0">
              <a:spcBef>
                <a:spcPct val="20000"/>
              </a:spcBef>
              <a:spcAft>
                <a:spcPct val="0"/>
              </a:spcAft>
              <a:buChar char="–"/>
              <a:defRPr sz="2000" b="1">
                <a:solidFill>
                  <a:schemeClr val="tx1"/>
                </a:solidFill>
                <a:latin typeface="+mn-lt"/>
                <a:ea typeface="+mn-ea"/>
              </a:defRPr>
            </a:lvl4pPr>
            <a:lvl5pPr marL="2057400" indent="-228600" algn="l" rtl="0" eaLnBrk="0" fontAlgn="base" hangingPunct="0">
              <a:spcBef>
                <a:spcPct val="20000"/>
              </a:spcBef>
              <a:spcAft>
                <a:spcPct val="0"/>
              </a:spcAft>
              <a:buChar char="»"/>
              <a:defRPr sz="2000" b="1">
                <a:solidFill>
                  <a:schemeClr val="tx1"/>
                </a:solidFill>
                <a:latin typeface="+mn-lt"/>
                <a:ea typeface="+mn-ea"/>
              </a:defRPr>
            </a:lvl5pPr>
            <a:lvl6pPr marL="2514600" indent="-228600" algn="l" rtl="0" fontAlgn="base">
              <a:spcBef>
                <a:spcPct val="20000"/>
              </a:spcBef>
              <a:spcAft>
                <a:spcPct val="0"/>
              </a:spcAft>
              <a:buChar char="»"/>
              <a:defRPr sz="2000" b="1">
                <a:solidFill>
                  <a:schemeClr val="tx1"/>
                </a:solidFill>
                <a:latin typeface="+mn-lt"/>
                <a:ea typeface="+mn-ea"/>
              </a:defRPr>
            </a:lvl6pPr>
            <a:lvl7pPr marL="2971800" indent="-228600" algn="l" rtl="0" fontAlgn="base">
              <a:spcBef>
                <a:spcPct val="20000"/>
              </a:spcBef>
              <a:spcAft>
                <a:spcPct val="0"/>
              </a:spcAft>
              <a:buChar char="»"/>
              <a:defRPr sz="2000" b="1">
                <a:solidFill>
                  <a:schemeClr val="tx1"/>
                </a:solidFill>
                <a:latin typeface="+mn-lt"/>
                <a:ea typeface="+mn-ea"/>
              </a:defRPr>
            </a:lvl7pPr>
            <a:lvl8pPr marL="3429000" indent="-228600" algn="l" rtl="0" fontAlgn="base">
              <a:spcBef>
                <a:spcPct val="20000"/>
              </a:spcBef>
              <a:spcAft>
                <a:spcPct val="0"/>
              </a:spcAft>
              <a:buChar char="»"/>
              <a:defRPr sz="2000" b="1">
                <a:solidFill>
                  <a:schemeClr val="tx1"/>
                </a:solidFill>
                <a:latin typeface="+mn-lt"/>
                <a:ea typeface="+mn-ea"/>
              </a:defRPr>
            </a:lvl8pPr>
            <a:lvl9pPr marL="3886200" indent="-228600" algn="l" rtl="0" fontAlgn="base">
              <a:spcBef>
                <a:spcPct val="20000"/>
              </a:spcBef>
              <a:spcAft>
                <a:spcPct val="0"/>
              </a:spcAft>
              <a:buChar char="»"/>
              <a:defRPr sz="2000" b="1">
                <a:solidFill>
                  <a:schemeClr val="tx1"/>
                </a:solidFill>
                <a:latin typeface="+mn-lt"/>
                <a:ea typeface="+mn-ea"/>
              </a:defRPr>
            </a:lvl9pPr>
          </a:lstStyle>
          <a:p>
            <a:pPr eaLnBrk="1" hangingPunct="1">
              <a:lnSpc>
                <a:spcPct val="140000"/>
              </a:lnSpc>
              <a:defRPr/>
            </a:pPr>
            <a:r>
              <a:rPr lang="en-US" sz="2000" dirty="0" smtClean="0">
                <a:cs typeface="+mn-cs"/>
              </a:rPr>
              <a:t>Email Clients</a:t>
            </a:r>
          </a:p>
          <a:p>
            <a:pPr eaLnBrk="1" hangingPunct="1">
              <a:lnSpc>
                <a:spcPct val="140000"/>
              </a:lnSpc>
              <a:defRPr/>
            </a:pPr>
            <a:r>
              <a:rPr lang="en-US" sz="2000" dirty="0" smtClean="0">
                <a:cs typeface="+mn-cs"/>
              </a:rPr>
              <a:t>Electronic Presentations</a:t>
            </a:r>
          </a:p>
          <a:p>
            <a:pPr eaLnBrk="1" hangingPunct="1">
              <a:lnSpc>
                <a:spcPct val="140000"/>
              </a:lnSpc>
              <a:defRPr/>
            </a:pPr>
            <a:r>
              <a:rPr lang="en-US" sz="2000" dirty="0" smtClean="0">
                <a:cs typeface="+mn-cs"/>
              </a:rPr>
              <a:t>Wikis</a:t>
            </a:r>
          </a:p>
          <a:p>
            <a:pPr eaLnBrk="1" hangingPunct="1">
              <a:lnSpc>
                <a:spcPct val="140000"/>
              </a:lnSpc>
              <a:defRPr/>
            </a:pPr>
            <a:r>
              <a:rPr lang="en-US" sz="2000" dirty="0" smtClean="0">
                <a:cs typeface="+mn-cs"/>
              </a:rPr>
              <a:t>Video/Tele Conferencing</a:t>
            </a:r>
          </a:p>
          <a:p>
            <a:pPr eaLnBrk="1" hangingPunct="1">
              <a:lnSpc>
                <a:spcPct val="140000"/>
              </a:lnSpc>
              <a:defRPr/>
            </a:pPr>
            <a:r>
              <a:rPr lang="en-US" sz="2000" dirty="0" smtClean="0">
                <a:cs typeface="+mn-cs"/>
              </a:rPr>
              <a:t>Intranets &amp; Shared Workspaces</a:t>
            </a:r>
          </a:p>
          <a:p>
            <a:pPr eaLnBrk="1" hangingPunct="1">
              <a:lnSpc>
                <a:spcPct val="140000"/>
              </a:lnSpc>
              <a:defRPr/>
            </a:pPr>
            <a:r>
              <a:rPr lang="en-US" sz="2000" dirty="0" smtClean="0">
                <a:cs typeface="+mn-cs"/>
              </a:rPr>
              <a:t>Blogs</a:t>
            </a:r>
          </a:p>
        </p:txBody>
      </p:sp>
      <p:sp>
        <p:nvSpPr>
          <p:cNvPr id="7" name="Rectangle 3"/>
          <p:cNvSpPr txBox="1">
            <a:spLocks noChangeArrowheads="1"/>
          </p:cNvSpPr>
          <p:nvPr/>
        </p:nvSpPr>
        <p:spPr>
          <a:xfrm>
            <a:off x="4724400" y="2133600"/>
            <a:ext cx="4387800" cy="4114800"/>
          </a:xfrm>
          <a:prstGeom prst="rect">
            <a:avLst/>
          </a:prstGeom>
        </p:spPr>
        <p:txBody>
          <a:bodyPr/>
          <a:lstStyle>
            <a:lvl1pPr marL="342900" indent="-342900" algn="l" rtl="0" eaLnBrk="0" fontAlgn="base" hangingPunct="0">
              <a:spcBef>
                <a:spcPct val="20000"/>
              </a:spcBef>
              <a:spcAft>
                <a:spcPct val="0"/>
              </a:spcAft>
              <a:buChar char="•"/>
              <a:defRPr sz="3200" b="1">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b="1">
                <a:solidFill>
                  <a:schemeClr val="tx1"/>
                </a:solidFill>
                <a:latin typeface="+mn-lt"/>
                <a:ea typeface="+mn-ea"/>
              </a:defRPr>
            </a:lvl2pPr>
            <a:lvl3pPr marL="1143000" indent="-228600" algn="l" rtl="0" eaLnBrk="0" fontAlgn="base" hangingPunct="0">
              <a:spcBef>
                <a:spcPct val="20000"/>
              </a:spcBef>
              <a:spcAft>
                <a:spcPct val="0"/>
              </a:spcAft>
              <a:buChar char="•"/>
              <a:defRPr sz="2400" b="1">
                <a:solidFill>
                  <a:schemeClr val="tx1"/>
                </a:solidFill>
                <a:latin typeface="+mn-lt"/>
                <a:ea typeface="+mn-ea"/>
              </a:defRPr>
            </a:lvl3pPr>
            <a:lvl4pPr marL="1600200" indent="-228600" algn="l" rtl="0" eaLnBrk="0" fontAlgn="base" hangingPunct="0">
              <a:spcBef>
                <a:spcPct val="20000"/>
              </a:spcBef>
              <a:spcAft>
                <a:spcPct val="0"/>
              </a:spcAft>
              <a:buChar char="–"/>
              <a:defRPr sz="2000" b="1">
                <a:solidFill>
                  <a:schemeClr val="tx1"/>
                </a:solidFill>
                <a:latin typeface="+mn-lt"/>
                <a:ea typeface="+mn-ea"/>
              </a:defRPr>
            </a:lvl4pPr>
            <a:lvl5pPr marL="2057400" indent="-228600" algn="l" rtl="0" eaLnBrk="0" fontAlgn="base" hangingPunct="0">
              <a:spcBef>
                <a:spcPct val="20000"/>
              </a:spcBef>
              <a:spcAft>
                <a:spcPct val="0"/>
              </a:spcAft>
              <a:buChar char="»"/>
              <a:defRPr sz="2000" b="1">
                <a:solidFill>
                  <a:schemeClr val="tx1"/>
                </a:solidFill>
                <a:latin typeface="+mn-lt"/>
                <a:ea typeface="+mn-ea"/>
              </a:defRPr>
            </a:lvl5pPr>
            <a:lvl6pPr marL="2514600" indent="-228600" algn="l" rtl="0" fontAlgn="base">
              <a:spcBef>
                <a:spcPct val="20000"/>
              </a:spcBef>
              <a:spcAft>
                <a:spcPct val="0"/>
              </a:spcAft>
              <a:buChar char="»"/>
              <a:defRPr sz="2000" b="1">
                <a:solidFill>
                  <a:schemeClr val="tx1"/>
                </a:solidFill>
                <a:latin typeface="+mn-lt"/>
                <a:ea typeface="+mn-ea"/>
              </a:defRPr>
            </a:lvl6pPr>
            <a:lvl7pPr marL="2971800" indent="-228600" algn="l" rtl="0" fontAlgn="base">
              <a:spcBef>
                <a:spcPct val="20000"/>
              </a:spcBef>
              <a:spcAft>
                <a:spcPct val="0"/>
              </a:spcAft>
              <a:buChar char="»"/>
              <a:defRPr sz="2000" b="1">
                <a:solidFill>
                  <a:schemeClr val="tx1"/>
                </a:solidFill>
                <a:latin typeface="+mn-lt"/>
                <a:ea typeface="+mn-ea"/>
              </a:defRPr>
            </a:lvl7pPr>
            <a:lvl8pPr marL="3429000" indent="-228600" algn="l" rtl="0" fontAlgn="base">
              <a:spcBef>
                <a:spcPct val="20000"/>
              </a:spcBef>
              <a:spcAft>
                <a:spcPct val="0"/>
              </a:spcAft>
              <a:buChar char="»"/>
              <a:defRPr sz="2000" b="1">
                <a:solidFill>
                  <a:schemeClr val="tx1"/>
                </a:solidFill>
                <a:latin typeface="+mn-lt"/>
                <a:ea typeface="+mn-ea"/>
              </a:defRPr>
            </a:lvl8pPr>
            <a:lvl9pPr marL="3886200" indent="-228600" algn="l" rtl="0" fontAlgn="base">
              <a:spcBef>
                <a:spcPct val="20000"/>
              </a:spcBef>
              <a:spcAft>
                <a:spcPct val="0"/>
              </a:spcAft>
              <a:buChar char="»"/>
              <a:defRPr sz="2000" b="1">
                <a:solidFill>
                  <a:schemeClr val="tx1"/>
                </a:solidFill>
                <a:latin typeface="+mn-lt"/>
                <a:ea typeface="+mn-ea"/>
              </a:defRPr>
            </a:lvl9pPr>
          </a:lstStyle>
          <a:p>
            <a:pPr eaLnBrk="1" hangingPunct="1">
              <a:lnSpc>
                <a:spcPct val="140000"/>
              </a:lnSpc>
              <a:defRPr/>
            </a:pPr>
            <a:r>
              <a:rPr lang="en-US" sz="2000" dirty="0" smtClean="0"/>
              <a:t>Podcast</a:t>
            </a:r>
            <a:endParaRPr lang="en-US" sz="2000" dirty="0"/>
          </a:p>
          <a:p>
            <a:pPr eaLnBrk="1" hangingPunct="1">
              <a:lnSpc>
                <a:spcPct val="140000"/>
              </a:lnSpc>
              <a:defRPr/>
            </a:pPr>
            <a:r>
              <a:rPr lang="en-US" sz="2000" dirty="0" smtClean="0"/>
              <a:t>IM</a:t>
            </a:r>
          </a:p>
          <a:p>
            <a:pPr eaLnBrk="1" hangingPunct="1">
              <a:lnSpc>
                <a:spcPct val="140000"/>
              </a:lnSpc>
              <a:defRPr/>
            </a:pPr>
            <a:r>
              <a:rPr lang="en-US" sz="2000" dirty="0"/>
              <a:t>RSS (Really Simple Syndication</a:t>
            </a:r>
            <a:r>
              <a:rPr lang="en-US" sz="2000" dirty="0" smtClean="0"/>
              <a:t>)</a:t>
            </a:r>
          </a:p>
          <a:p>
            <a:pPr eaLnBrk="1" hangingPunct="1">
              <a:lnSpc>
                <a:spcPct val="140000"/>
              </a:lnSpc>
              <a:defRPr/>
            </a:pPr>
            <a:r>
              <a:rPr lang="en-US" sz="2000" dirty="0" smtClean="0"/>
              <a:t>Websites</a:t>
            </a:r>
          </a:p>
          <a:p>
            <a:pPr eaLnBrk="1" hangingPunct="1">
              <a:lnSpc>
                <a:spcPct val="140000"/>
              </a:lnSpc>
              <a:defRPr/>
            </a:pPr>
            <a:r>
              <a:rPr lang="en-US" sz="2000" dirty="0" smtClean="0"/>
              <a:t>Different Social Medias</a:t>
            </a:r>
            <a:endParaRPr lang="en-US" sz="2000" dirty="0"/>
          </a:p>
        </p:txBody>
      </p:sp>
    </p:spTree>
    <p:extLst>
      <p:ext uri="{BB962C8B-B14F-4D97-AF65-F5344CB8AC3E}">
        <p14:creationId xmlns:p14="http://schemas.microsoft.com/office/powerpoint/2010/main" val="4233425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1" name="Rectangle 3"/>
          <p:cNvSpPr>
            <a:spLocks noGrp="1" noChangeArrowheads="1"/>
          </p:cNvSpPr>
          <p:nvPr>
            <p:ph type="title"/>
          </p:nvPr>
        </p:nvSpPr>
        <p:spPr>
          <a:xfrm>
            <a:off x="457200" y="381000"/>
            <a:ext cx="8229600" cy="1600200"/>
          </a:xfrm>
          <a:solidFill>
            <a:schemeClr val="tx1"/>
          </a:solidFill>
          <a:ln w="28575">
            <a:solidFill>
              <a:schemeClr val="tx1"/>
            </a:solidFill>
            <a:miter lim="800000"/>
            <a:headEnd/>
            <a:tailEnd/>
          </a:ln>
        </p:spPr>
        <p:txBody>
          <a:bodyPr/>
          <a:lstStyle/>
          <a:p>
            <a:pPr eaLnBrk="1" hangingPunct="1">
              <a:defRPr/>
            </a:pPr>
            <a:r>
              <a:rPr lang="en-US" smtClean="0">
                <a:solidFill>
                  <a:schemeClr val="bg1"/>
                </a:solidFill>
                <a:effectLst>
                  <a:outerShdw blurRad="38100" dist="38100" dir="2700000" algn="tl">
                    <a:srgbClr val="808080"/>
                  </a:outerShdw>
                </a:effectLst>
                <a:cs typeface="+mj-cs"/>
              </a:rPr>
              <a:t>Communication Technology</a:t>
            </a:r>
          </a:p>
        </p:txBody>
      </p:sp>
      <p:grpSp>
        <p:nvGrpSpPr>
          <p:cNvPr id="56324" name="Group 57"/>
          <p:cNvGrpSpPr>
            <a:grpSpLocks/>
          </p:cNvGrpSpPr>
          <p:nvPr/>
        </p:nvGrpSpPr>
        <p:grpSpPr bwMode="auto">
          <a:xfrm>
            <a:off x="457200" y="1981200"/>
            <a:ext cx="8229600" cy="4191000"/>
            <a:chOff x="288" y="1248"/>
            <a:chExt cx="5184" cy="2640"/>
          </a:xfrm>
        </p:grpSpPr>
        <p:sp>
          <p:nvSpPr>
            <p:cNvPr id="427010" name="Rectangle 2"/>
            <p:cNvSpPr>
              <a:spLocks noChangeArrowheads="1"/>
            </p:cNvSpPr>
            <p:nvPr/>
          </p:nvSpPr>
          <p:spPr bwMode="auto">
            <a:xfrm>
              <a:off x="288" y="1248"/>
              <a:ext cx="2016" cy="2640"/>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6326" name="Group 4"/>
            <p:cNvGrpSpPr>
              <a:grpSpLocks/>
            </p:cNvGrpSpPr>
            <p:nvPr/>
          </p:nvGrpSpPr>
          <p:grpSpPr bwMode="auto">
            <a:xfrm>
              <a:off x="432" y="1392"/>
              <a:ext cx="1705" cy="2496"/>
              <a:chOff x="2439" y="2500"/>
              <a:chExt cx="814" cy="1184"/>
            </a:xfrm>
          </p:grpSpPr>
          <p:sp>
            <p:nvSpPr>
              <p:cNvPr id="56332" name="Rectangle 5"/>
              <p:cNvSpPr>
                <a:spLocks noChangeArrowheads="1"/>
              </p:cNvSpPr>
              <p:nvPr/>
            </p:nvSpPr>
            <p:spPr bwMode="auto">
              <a:xfrm>
                <a:off x="3083" y="2826"/>
                <a:ext cx="1" cy="1"/>
              </a:xfrm>
              <a:prstGeom prst="rect">
                <a:avLst/>
              </a:prstGeom>
              <a:solidFill>
                <a:srgbClr val="D3BC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333" name="Freeform 6"/>
              <p:cNvSpPr>
                <a:spLocks/>
              </p:cNvSpPr>
              <p:nvPr/>
            </p:nvSpPr>
            <p:spPr bwMode="auto">
              <a:xfrm>
                <a:off x="2561" y="2860"/>
                <a:ext cx="222" cy="242"/>
              </a:xfrm>
              <a:custGeom>
                <a:avLst/>
                <a:gdLst>
                  <a:gd name="T0" fmla="*/ 26 w 222"/>
                  <a:gd name="T1" fmla="*/ 10 h 242"/>
                  <a:gd name="T2" fmla="*/ 26 w 222"/>
                  <a:gd name="T3" fmla="*/ 10 h 242"/>
                  <a:gd name="T4" fmla="*/ 16 w 222"/>
                  <a:gd name="T5" fmla="*/ 16 h 242"/>
                  <a:gd name="T6" fmla="*/ 8 w 222"/>
                  <a:gd name="T7" fmla="*/ 22 h 242"/>
                  <a:gd name="T8" fmla="*/ 2 w 222"/>
                  <a:gd name="T9" fmla="*/ 30 h 242"/>
                  <a:gd name="T10" fmla="*/ 2 w 222"/>
                  <a:gd name="T11" fmla="*/ 30 h 242"/>
                  <a:gd name="T12" fmla="*/ 0 w 222"/>
                  <a:gd name="T13" fmla="*/ 36 h 242"/>
                  <a:gd name="T14" fmla="*/ 4 w 222"/>
                  <a:gd name="T15" fmla="*/ 46 h 242"/>
                  <a:gd name="T16" fmla="*/ 20 w 222"/>
                  <a:gd name="T17" fmla="*/ 72 h 242"/>
                  <a:gd name="T18" fmla="*/ 38 w 222"/>
                  <a:gd name="T19" fmla="*/ 100 h 242"/>
                  <a:gd name="T20" fmla="*/ 56 w 222"/>
                  <a:gd name="T21" fmla="*/ 122 h 242"/>
                  <a:gd name="T22" fmla="*/ 56 w 222"/>
                  <a:gd name="T23" fmla="*/ 122 h 242"/>
                  <a:gd name="T24" fmla="*/ 98 w 222"/>
                  <a:gd name="T25" fmla="*/ 166 h 242"/>
                  <a:gd name="T26" fmla="*/ 120 w 222"/>
                  <a:gd name="T27" fmla="*/ 188 h 242"/>
                  <a:gd name="T28" fmla="*/ 142 w 222"/>
                  <a:gd name="T29" fmla="*/ 204 h 242"/>
                  <a:gd name="T30" fmla="*/ 142 w 222"/>
                  <a:gd name="T31" fmla="*/ 204 h 242"/>
                  <a:gd name="T32" fmla="*/ 164 w 222"/>
                  <a:gd name="T33" fmla="*/ 218 h 242"/>
                  <a:gd name="T34" fmla="*/ 186 w 222"/>
                  <a:gd name="T35" fmla="*/ 230 h 242"/>
                  <a:gd name="T36" fmla="*/ 212 w 222"/>
                  <a:gd name="T37" fmla="*/ 242 h 242"/>
                  <a:gd name="T38" fmla="*/ 212 w 222"/>
                  <a:gd name="T39" fmla="*/ 242 h 242"/>
                  <a:gd name="T40" fmla="*/ 218 w 222"/>
                  <a:gd name="T41" fmla="*/ 192 h 242"/>
                  <a:gd name="T42" fmla="*/ 222 w 222"/>
                  <a:gd name="T43" fmla="*/ 150 h 242"/>
                  <a:gd name="T44" fmla="*/ 222 w 222"/>
                  <a:gd name="T45" fmla="*/ 130 h 242"/>
                  <a:gd name="T46" fmla="*/ 220 w 222"/>
                  <a:gd name="T47" fmla="*/ 114 h 242"/>
                  <a:gd name="T48" fmla="*/ 220 w 222"/>
                  <a:gd name="T49" fmla="*/ 114 h 242"/>
                  <a:gd name="T50" fmla="*/ 216 w 222"/>
                  <a:gd name="T51" fmla="*/ 100 h 242"/>
                  <a:gd name="T52" fmla="*/ 210 w 222"/>
                  <a:gd name="T53" fmla="*/ 84 h 242"/>
                  <a:gd name="T54" fmla="*/ 192 w 222"/>
                  <a:gd name="T55" fmla="*/ 54 h 242"/>
                  <a:gd name="T56" fmla="*/ 176 w 222"/>
                  <a:gd name="T57" fmla="*/ 28 h 242"/>
                  <a:gd name="T58" fmla="*/ 168 w 222"/>
                  <a:gd name="T59" fmla="*/ 18 h 242"/>
                  <a:gd name="T60" fmla="*/ 132 w 222"/>
                  <a:gd name="T61" fmla="*/ 0 h 242"/>
                  <a:gd name="T62" fmla="*/ 26 w 222"/>
                  <a:gd name="T63" fmla="*/ 10 h 2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2" h="242">
                    <a:moveTo>
                      <a:pt x="26" y="10"/>
                    </a:moveTo>
                    <a:lnTo>
                      <a:pt x="26" y="10"/>
                    </a:lnTo>
                    <a:lnTo>
                      <a:pt x="16" y="16"/>
                    </a:lnTo>
                    <a:lnTo>
                      <a:pt x="8" y="22"/>
                    </a:lnTo>
                    <a:lnTo>
                      <a:pt x="2" y="30"/>
                    </a:lnTo>
                    <a:lnTo>
                      <a:pt x="0" y="36"/>
                    </a:lnTo>
                    <a:lnTo>
                      <a:pt x="4" y="46"/>
                    </a:lnTo>
                    <a:lnTo>
                      <a:pt x="20" y="72"/>
                    </a:lnTo>
                    <a:lnTo>
                      <a:pt x="38" y="100"/>
                    </a:lnTo>
                    <a:lnTo>
                      <a:pt x="56" y="122"/>
                    </a:lnTo>
                    <a:lnTo>
                      <a:pt x="98" y="166"/>
                    </a:lnTo>
                    <a:lnTo>
                      <a:pt x="120" y="188"/>
                    </a:lnTo>
                    <a:lnTo>
                      <a:pt x="142" y="204"/>
                    </a:lnTo>
                    <a:lnTo>
                      <a:pt x="164" y="218"/>
                    </a:lnTo>
                    <a:lnTo>
                      <a:pt x="186" y="230"/>
                    </a:lnTo>
                    <a:lnTo>
                      <a:pt x="212" y="242"/>
                    </a:lnTo>
                    <a:lnTo>
                      <a:pt x="218" y="192"/>
                    </a:lnTo>
                    <a:lnTo>
                      <a:pt x="222" y="150"/>
                    </a:lnTo>
                    <a:lnTo>
                      <a:pt x="222" y="130"/>
                    </a:lnTo>
                    <a:lnTo>
                      <a:pt x="220" y="114"/>
                    </a:lnTo>
                    <a:lnTo>
                      <a:pt x="216" y="100"/>
                    </a:lnTo>
                    <a:lnTo>
                      <a:pt x="210" y="84"/>
                    </a:lnTo>
                    <a:lnTo>
                      <a:pt x="192" y="54"/>
                    </a:lnTo>
                    <a:lnTo>
                      <a:pt x="176" y="28"/>
                    </a:lnTo>
                    <a:lnTo>
                      <a:pt x="168" y="18"/>
                    </a:lnTo>
                    <a:lnTo>
                      <a:pt x="132" y="0"/>
                    </a:lnTo>
                    <a:lnTo>
                      <a:pt x="26" y="10"/>
                    </a:lnTo>
                    <a:close/>
                  </a:path>
                </a:pathLst>
              </a:custGeom>
              <a:solidFill>
                <a:srgbClr val="FDC0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4" name="Freeform 7"/>
              <p:cNvSpPr>
                <a:spLocks/>
              </p:cNvSpPr>
              <p:nvPr/>
            </p:nvSpPr>
            <p:spPr bwMode="auto">
              <a:xfrm>
                <a:off x="2683" y="3468"/>
                <a:ext cx="344" cy="216"/>
              </a:xfrm>
              <a:custGeom>
                <a:avLst/>
                <a:gdLst>
                  <a:gd name="T0" fmla="*/ 304 w 344"/>
                  <a:gd name="T1" fmla="*/ 76 h 216"/>
                  <a:gd name="T2" fmla="*/ 304 w 344"/>
                  <a:gd name="T3" fmla="*/ 76 h 216"/>
                  <a:gd name="T4" fmla="*/ 272 w 344"/>
                  <a:gd name="T5" fmla="*/ 34 h 216"/>
                  <a:gd name="T6" fmla="*/ 258 w 344"/>
                  <a:gd name="T7" fmla="*/ 12 h 216"/>
                  <a:gd name="T8" fmla="*/ 254 w 344"/>
                  <a:gd name="T9" fmla="*/ 2 h 216"/>
                  <a:gd name="T10" fmla="*/ 254 w 344"/>
                  <a:gd name="T11" fmla="*/ 0 h 216"/>
                  <a:gd name="T12" fmla="*/ 254 w 344"/>
                  <a:gd name="T13" fmla="*/ 0 h 216"/>
                  <a:gd name="T14" fmla="*/ 238 w 344"/>
                  <a:gd name="T15" fmla="*/ 18 h 216"/>
                  <a:gd name="T16" fmla="*/ 220 w 344"/>
                  <a:gd name="T17" fmla="*/ 32 h 216"/>
                  <a:gd name="T18" fmla="*/ 204 w 344"/>
                  <a:gd name="T19" fmla="*/ 44 h 216"/>
                  <a:gd name="T20" fmla="*/ 184 w 344"/>
                  <a:gd name="T21" fmla="*/ 52 h 216"/>
                  <a:gd name="T22" fmla="*/ 166 w 344"/>
                  <a:gd name="T23" fmla="*/ 58 h 216"/>
                  <a:gd name="T24" fmla="*/ 148 w 344"/>
                  <a:gd name="T25" fmla="*/ 60 h 216"/>
                  <a:gd name="T26" fmla="*/ 130 w 344"/>
                  <a:gd name="T27" fmla="*/ 62 h 216"/>
                  <a:gd name="T28" fmla="*/ 112 w 344"/>
                  <a:gd name="T29" fmla="*/ 62 h 216"/>
                  <a:gd name="T30" fmla="*/ 80 w 344"/>
                  <a:gd name="T31" fmla="*/ 58 h 216"/>
                  <a:gd name="T32" fmla="*/ 54 w 344"/>
                  <a:gd name="T33" fmla="*/ 50 h 216"/>
                  <a:gd name="T34" fmla="*/ 38 w 344"/>
                  <a:gd name="T35" fmla="*/ 44 h 216"/>
                  <a:gd name="T36" fmla="*/ 32 w 344"/>
                  <a:gd name="T37" fmla="*/ 42 h 216"/>
                  <a:gd name="T38" fmla="*/ 32 w 344"/>
                  <a:gd name="T39" fmla="*/ 42 h 216"/>
                  <a:gd name="T40" fmla="*/ 18 w 344"/>
                  <a:gd name="T41" fmla="*/ 82 h 216"/>
                  <a:gd name="T42" fmla="*/ 8 w 344"/>
                  <a:gd name="T43" fmla="*/ 126 h 216"/>
                  <a:gd name="T44" fmla="*/ 4 w 344"/>
                  <a:gd name="T45" fmla="*/ 150 h 216"/>
                  <a:gd name="T46" fmla="*/ 2 w 344"/>
                  <a:gd name="T47" fmla="*/ 174 h 216"/>
                  <a:gd name="T48" fmla="*/ 0 w 344"/>
                  <a:gd name="T49" fmla="*/ 196 h 216"/>
                  <a:gd name="T50" fmla="*/ 2 w 344"/>
                  <a:gd name="T51" fmla="*/ 216 h 216"/>
                  <a:gd name="T52" fmla="*/ 342 w 344"/>
                  <a:gd name="T53" fmla="*/ 216 h 216"/>
                  <a:gd name="T54" fmla="*/ 342 w 344"/>
                  <a:gd name="T55" fmla="*/ 216 h 216"/>
                  <a:gd name="T56" fmla="*/ 344 w 344"/>
                  <a:gd name="T57" fmla="*/ 190 h 216"/>
                  <a:gd name="T58" fmla="*/ 340 w 344"/>
                  <a:gd name="T59" fmla="*/ 166 h 216"/>
                  <a:gd name="T60" fmla="*/ 336 w 344"/>
                  <a:gd name="T61" fmla="*/ 144 h 216"/>
                  <a:gd name="T62" fmla="*/ 328 w 344"/>
                  <a:gd name="T63" fmla="*/ 124 h 216"/>
                  <a:gd name="T64" fmla="*/ 322 w 344"/>
                  <a:gd name="T65" fmla="*/ 106 h 216"/>
                  <a:gd name="T66" fmla="*/ 314 w 344"/>
                  <a:gd name="T67" fmla="*/ 92 h 216"/>
                  <a:gd name="T68" fmla="*/ 304 w 344"/>
                  <a:gd name="T69" fmla="*/ 76 h 216"/>
                  <a:gd name="T70" fmla="*/ 304 w 344"/>
                  <a:gd name="T71" fmla="*/ 76 h 2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216">
                    <a:moveTo>
                      <a:pt x="304" y="76"/>
                    </a:moveTo>
                    <a:lnTo>
                      <a:pt x="304" y="76"/>
                    </a:lnTo>
                    <a:lnTo>
                      <a:pt x="272" y="34"/>
                    </a:lnTo>
                    <a:lnTo>
                      <a:pt x="258" y="12"/>
                    </a:lnTo>
                    <a:lnTo>
                      <a:pt x="254" y="2"/>
                    </a:lnTo>
                    <a:lnTo>
                      <a:pt x="254" y="0"/>
                    </a:lnTo>
                    <a:lnTo>
                      <a:pt x="238" y="18"/>
                    </a:lnTo>
                    <a:lnTo>
                      <a:pt x="220" y="32"/>
                    </a:lnTo>
                    <a:lnTo>
                      <a:pt x="204" y="44"/>
                    </a:lnTo>
                    <a:lnTo>
                      <a:pt x="184" y="52"/>
                    </a:lnTo>
                    <a:lnTo>
                      <a:pt x="166" y="58"/>
                    </a:lnTo>
                    <a:lnTo>
                      <a:pt x="148" y="60"/>
                    </a:lnTo>
                    <a:lnTo>
                      <a:pt x="130" y="62"/>
                    </a:lnTo>
                    <a:lnTo>
                      <a:pt x="112" y="62"/>
                    </a:lnTo>
                    <a:lnTo>
                      <a:pt x="80" y="58"/>
                    </a:lnTo>
                    <a:lnTo>
                      <a:pt x="54" y="50"/>
                    </a:lnTo>
                    <a:lnTo>
                      <a:pt x="38" y="44"/>
                    </a:lnTo>
                    <a:lnTo>
                      <a:pt x="32" y="42"/>
                    </a:lnTo>
                    <a:lnTo>
                      <a:pt x="18" y="82"/>
                    </a:lnTo>
                    <a:lnTo>
                      <a:pt x="8" y="126"/>
                    </a:lnTo>
                    <a:lnTo>
                      <a:pt x="4" y="150"/>
                    </a:lnTo>
                    <a:lnTo>
                      <a:pt x="2" y="174"/>
                    </a:lnTo>
                    <a:lnTo>
                      <a:pt x="0" y="196"/>
                    </a:lnTo>
                    <a:lnTo>
                      <a:pt x="2" y="216"/>
                    </a:lnTo>
                    <a:lnTo>
                      <a:pt x="342" y="216"/>
                    </a:lnTo>
                    <a:lnTo>
                      <a:pt x="344" y="190"/>
                    </a:lnTo>
                    <a:lnTo>
                      <a:pt x="340" y="166"/>
                    </a:lnTo>
                    <a:lnTo>
                      <a:pt x="336" y="144"/>
                    </a:lnTo>
                    <a:lnTo>
                      <a:pt x="328" y="124"/>
                    </a:lnTo>
                    <a:lnTo>
                      <a:pt x="322" y="106"/>
                    </a:lnTo>
                    <a:lnTo>
                      <a:pt x="314" y="92"/>
                    </a:lnTo>
                    <a:lnTo>
                      <a:pt x="304"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5" name="Freeform 8"/>
              <p:cNvSpPr>
                <a:spLocks/>
              </p:cNvSpPr>
              <p:nvPr/>
            </p:nvSpPr>
            <p:spPr bwMode="auto">
              <a:xfrm>
                <a:off x="2689" y="2848"/>
                <a:ext cx="348" cy="528"/>
              </a:xfrm>
              <a:custGeom>
                <a:avLst/>
                <a:gdLst>
                  <a:gd name="T0" fmla="*/ 0 w 348"/>
                  <a:gd name="T1" fmla="*/ 2 h 528"/>
                  <a:gd name="T2" fmla="*/ 0 w 348"/>
                  <a:gd name="T3" fmla="*/ 2 h 528"/>
                  <a:gd name="T4" fmla="*/ 2 w 348"/>
                  <a:gd name="T5" fmla="*/ 0 h 528"/>
                  <a:gd name="T6" fmla="*/ 8 w 348"/>
                  <a:gd name="T7" fmla="*/ 0 h 528"/>
                  <a:gd name="T8" fmla="*/ 22 w 348"/>
                  <a:gd name="T9" fmla="*/ 0 h 528"/>
                  <a:gd name="T10" fmla="*/ 48 w 348"/>
                  <a:gd name="T11" fmla="*/ 4 h 528"/>
                  <a:gd name="T12" fmla="*/ 48 w 348"/>
                  <a:gd name="T13" fmla="*/ 4 h 528"/>
                  <a:gd name="T14" fmla="*/ 70 w 348"/>
                  <a:gd name="T15" fmla="*/ 8 h 528"/>
                  <a:gd name="T16" fmla="*/ 98 w 348"/>
                  <a:gd name="T17" fmla="*/ 16 h 528"/>
                  <a:gd name="T18" fmla="*/ 126 w 348"/>
                  <a:gd name="T19" fmla="*/ 24 h 528"/>
                  <a:gd name="T20" fmla="*/ 136 w 348"/>
                  <a:gd name="T21" fmla="*/ 30 h 528"/>
                  <a:gd name="T22" fmla="*/ 142 w 348"/>
                  <a:gd name="T23" fmla="*/ 34 h 528"/>
                  <a:gd name="T24" fmla="*/ 142 w 348"/>
                  <a:gd name="T25" fmla="*/ 34 h 528"/>
                  <a:gd name="T26" fmla="*/ 158 w 348"/>
                  <a:gd name="T27" fmla="*/ 56 h 528"/>
                  <a:gd name="T28" fmla="*/ 170 w 348"/>
                  <a:gd name="T29" fmla="*/ 76 h 528"/>
                  <a:gd name="T30" fmla="*/ 176 w 348"/>
                  <a:gd name="T31" fmla="*/ 94 h 528"/>
                  <a:gd name="T32" fmla="*/ 182 w 348"/>
                  <a:gd name="T33" fmla="*/ 112 h 528"/>
                  <a:gd name="T34" fmla="*/ 192 w 348"/>
                  <a:gd name="T35" fmla="*/ 146 h 528"/>
                  <a:gd name="T36" fmla="*/ 200 w 348"/>
                  <a:gd name="T37" fmla="*/ 166 h 528"/>
                  <a:gd name="T38" fmla="*/ 210 w 348"/>
                  <a:gd name="T39" fmla="*/ 188 h 528"/>
                  <a:gd name="T40" fmla="*/ 210 w 348"/>
                  <a:gd name="T41" fmla="*/ 188 h 528"/>
                  <a:gd name="T42" fmla="*/ 254 w 348"/>
                  <a:gd name="T43" fmla="*/ 272 h 528"/>
                  <a:gd name="T44" fmla="*/ 294 w 348"/>
                  <a:gd name="T45" fmla="*/ 336 h 528"/>
                  <a:gd name="T46" fmla="*/ 294 w 348"/>
                  <a:gd name="T47" fmla="*/ 336 h 528"/>
                  <a:gd name="T48" fmla="*/ 304 w 348"/>
                  <a:gd name="T49" fmla="*/ 352 h 528"/>
                  <a:gd name="T50" fmla="*/ 314 w 348"/>
                  <a:gd name="T51" fmla="*/ 370 h 528"/>
                  <a:gd name="T52" fmla="*/ 330 w 348"/>
                  <a:gd name="T53" fmla="*/ 408 h 528"/>
                  <a:gd name="T54" fmla="*/ 346 w 348"/>
                  <a:gd name="T55" fmla="*/ 448 h 528"/>
                  <a:gd name="T56" fmla="*/ 346 w 348"/>
                  <a:gd name="T57" fmla="*/ 448 h 528"/>
                  <a:gd name="T58" fmla="*/ 346 w 348"/>
                  <a:gd name="T59" fmla="*/ 460 h 528"/>
                  <a:gd name="T60" fmla="*/ 348 w 348"/>
                  <a:gd name="T61" fmla="*/ 488 h 528"/>
                  <a:gd name="T62" fmla="*/ 348 w 348"/>
                  <a:gd name="T63" fmla="*/ 504 h 528"/>
                  <a:gd name="T64" fmla="*/ 346 w 348"/>
                  <a:gd name="T65" fmla="*/ 516 h 528"/>
                  <a:gd name="T66" fmla="*/ 342 w 348"/>
                  <a:gd name="T67" fmla="*/ 526 h 528"/>
                  <a:gd name="T68" fmla="*/ 340 w 348"/>
                  <a:gd name="T69" fmla="*/ 528 h 528"/>
                  <a:gd name="T70" fmla="*/ 336 w 348"/>
                  <a:gd name="T71" fmla="*/ 528 h 528"/>
                  <a:gd name="T72" fmla="*/ 336 w 348"/>
                  <a:gd name="T73" fmla="*/ 528 h 528"/>
                  <a:gd name="T74" fmla="*/ 328 w 348"/>
                  <a:gd name="T75" fmla="*/ 526 h 528"/>
                  <a:gd name="T76" fmla="*/ 320 w 348"/>
                  <a:gd name="T77" fmla="*/ 522 h 528"/>
                  <a:gd name="T78" fmla="*/ 314 w 348"/>
                  <a:gd name="T79" fmla="*/ 512 h 528"/>
                  <a:gd name="T80" fmla="*/ 308 w 348"/>
                  <a:gd name="T81" fmla="*/ 502 h 528"/>
                  <a:gd name="T82" fmla="*/ 294 w 348"/>
                  <a:gd name="T83" fmla="*/ 478 h 528"/>
                  <a:gd name="T84" fmla="*/ 282 w 348"/>
                  <a:gd name="T85" fmla="*/ 456 h 528"/>
                  <a:gd name="T86" fmla="*/ 282 w 348"/>
                  <a:gd name="T87" fmla="*/ 456 h 528"/>
                  <a:gd name="T88" fmla="*/ 218 w 348"/>
                  <a:gd name="T89" fmla="*/ 362 h 528"/>
                  <a:gd name="T90" fmla="*/ 178 w 348"/>
                  <a:gd name="T91" fmla="*/ 306 h 528"/>
                  <a:gd name="T92" fmla="*/ 154 w 348"/>
                  <a:gd name="T93" fmla="*/ 266 h 528"/>
                  <a:gd name="T94" fmla="*/ 154 w 348"/>
                  <a:gd name="T95" fmla="*/ 266 h 528"/>
                  <a:gd name="T96" fmla="*/ 144 w 348"/>
                  <a:gd name="T97" fmla="*/ 246 h 528"/>
                  <a:gd name="T98" fmla="*/ 140 w 348"/>
                  <a:gd name="T99" fmla="*/ 232 h 528"/>
                  <a:gd name="T100" fmla="*/ 134 w 348"/>
                  <a:gd name="T101" fmla="*/ 218 h 528"/>
                  <a:gd name="T102" fmla="*/ 122 w 348"/>
                  <a:gd name="T103" fmla="*/ 202 h 528"/>
                  <a:gd name="T104" fmla="*/ 122 w 348"/>
                  <a:gd name="T105" fmla="*/ 202 h 528"/>
                  <a:gd name="T106" fmla="*/ 110 w 348"/>
                  <a:gd name="T107" fmla="*/ 186 h 528"/>
                  <a:gd name="T108" fmla="*/ 94 w 348"/>
                  <a:gd name="T109" fmla="*/ 160 h 528"/>
                  <a:gd name="T110" fmla="*/ 52 w 348"/>
                  <a:gd name="T111" fmla="*/ 92 h 528"/>
                  <a:gd name="T112" fmla="*/ 0 w 348"/>
                  <a:gd name="T113" fmla="*/ 2 h 528"/>
                  <a:gd name="T114" fmla="*/ 0 w 348"/>
                  <a:gd name="T115" fmla="*/ 2 h 5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48" h="528">
                    <a:moveTo>
                      <a:pt x="0" y="2"/>
                    </a:moveTo>
                    <a:lnTo>
                      <a:pt x="0" y="2"/>
                    </a:lnTo>
                    <a:lnTo>
                      <a:pt x="2" y="0"/>
                    </a:lnTo>
                    <a:lnTo>
                      <a:pt x="8" y="0"/>
                    </a:lnTo>
                    <a:lnTo>
                      <a:pt x="22" y="0"/>
                    </a:lnTo>
                    <a:lnTo>
                      <a:pt x="48" y="4"/>
                    </a:lnTo>
                    <a:lnTo>
                      <a:pt x="70" y="8"/>
                    </a:lnTo>
                    <a:lnTo>
                      <a:pt x="98" y="16"/>
                    </a:lnTo>
                    <a:lnTo>
                      <a:pt x="126" y="24"/>
                    </a:lnTo>
                    <a:lnTo>
                      <a:pt x="136" y="30"/>
                    </a:lnTo>
                    <a:lnTo>
                      <a:pt x="142" y="34"/>
                    </a:lnTo>
                    <a:lnTo>
                      <a:pt x="158" y="56"/>
                    </a:lnTo>
                    <a:lnTo>
                      <a:pt x="170" y="76"/>
                    </a:lnTo>
                    <a:lnTo>
                      <a:pt x="176" y="94"/>
                    </a:lnTo>
                    <a:lnTo>
                      <a:pt x="182" y="112"/>
                    </a:lnTo>
                    <a:lnTo>
                      <a:pt x="192" y="146"/>
                    </a:lnTo>
                    <a:lnTo>
                      <a:pt x="200" y="166"/>
                    </a:lnTo>
                    <a:lnTo>
                      <a:pt x="210" y="188"/>
                    </a:lnTo>
                    <a:lnTo>
                      <a:pt x="254" y="272"/>
                    </a:lnTo>
                    <a:lnTo>
                      <a:pt x="294" y="336"/>
                    </a:lnTo>
                    <a:lnTo>
                      <a:pt x="304" y="352"/>
                    </a:lnTo>
                    <a:lnTo>
                      <a:pt x="314" y="370"/>
                    </a:lnTo>
                    <a:lnTo>
                      <a:pt x="330" y="408"/>
                    </a:lnTo>
                    <a:lnTo>
                      <a:pt x="346" y="448"/>
                    </a:lnTo>
                    <a:lnTo>
                      <a:pt x="346" y="460"/>
                    </a:lnTo>
                    <a:lnTo>
                      <a:pt x="348" y="488"/>
                    </a:lnTo>
                    <a:lnTo>
                      <a:pt x="348" y="504"/>
                    </a:lnTo>
                    <a:lnTo>
                      <a:pt x="346" y="516"/>
                    </a:lnTo>
                    <a:lnTo>
                      <a:pt x="342" y="526"/>
                    </a:lnTo>
                    <a:lnTo>
                      <a:pt x="340" y="528"/>
                    </a:lnTo>
                    <a:lnTo>
                      <a:pt x="336" y="528"/>
                    </a:lnTo>
                    <a:lnTo>
                      <a:pt x="328" y="526"/>
                    </a:lnTo>
                    <a:lnTo>
                      <a:pt x="320" y="522"/>
                    </a:lnTo>
                    <a:lnTo>
                      <a:pt x="314" y="512"/>
                    </a:lnTo>
                    <a:lnTo>
                      <a:pt x="308" y="502"/>
                    </a:lnTo>
                    <a:lnTo>
                      <a:pt x="294" y="478"/>
                    </a:lnTo>
                    <a:lnTo>
                      <a:pt x="282" y="456"/>
                    </a:lnTo>
                    <a:lnTo>
                      <a:pt x="218" y="362"/>
                    </a:lnTo>
                    <a:lnTo>
                      <a:pt x="178" y="306"/>
                    </a:lnTo>
                    <a:lnTo>
                      <a:pt x="154" y="266"/>
                    </a:lnTo>
                    <a:lnTo>
                      <a:pt x="144" y="246"/>
                    </a:lnTo>
                    <a:lnTo>
                      <a:pt x="140" y="232"/>
                    </a:lnTo>
                    <a:lnTo>
                      <a:pt x="134" y="218"/>
                    </a:lnTo>
                    <a:lnTo>
                      <a:pt x="122" y="202"/>
                    </a:lnTo>
                    <a:lnTo>
                      <a:pt x="110" y="186"/>
                    </a:lnTo>
                    <a:lnTo>
                      <a:pt x="94" y="160"/>
                    </a:lnTo>
                    <a:lnTo>
                      <a:pt x="52" y="92"/>
                    </a:lnTo>
                    <a:lnTo>
                      <a:pt x="0" y="2"/>
                    </a:lnTo>
                    <a:close/>
                  </a:path>
                </a:pathLst>
              </a:custGeom>
              <a:solidFill>
                <a:srgbClr val="D46E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6" name="Freeform 9"/>
              <p:cNvSpPr>
                <a:spLocks/>
              </p:cNvSpPr>
              <p:nvPr/>
            </p:nvSpPr>
            <p:spPr bwMode="auto">
              <a:xfrm>
                <a:off x="2513" y="3238"/>
                <a:ext cx="24" cy="296"/>
              </a:xfrm>
              <a:custGeom>
                <a:avLst/>
                <a:gdLst>
                  <a:gd name="T0" fmla="*/ 14 w 24"/>
                  <a:gd name="T1" fmla="*/ 2 h 296"/>
                  <a:gd name="T2" fmla="*/ 14 w 24"/>
                  <a:gd name="T3" fmla="*/ 2 h 296"/>
                  <a:gd name="T4" fmla="*/ 16 w 24"/>
                  <a:gd name="T5" fmla="*/ 40 h 296"/>
                  <a:gd name="T6" fmla="*/ 16 w 24"/>
                  <a:gd name="T7" fmla="*/ 128 h 296"/>
                  <a:gd name="T8" fmla="*/ 16 w 24"/>
                  <a:gd name="T9" fmla="*/ 180 h 296"/>
                  <a:gd name="T10" fmla="*/ 12 w 24"/>
                  <a:gd name="T11" fmla="*/ 226 h 296"/>
                  <a:gd name="T12" fmla="*/ 8 w 24"/>
                  <a:gd name="T13" fmla="*/ 266 h 296"/>
                  <a:gd name="T14" fmla="*/ 4 w 24"/>
                  <a:gd name="T15" fmla="*/ 282 h 296"/>
                  <a:gd name="T16" fmla="*/ 0 w 24"/>
                  <a:gd name="T17" fmla="*/ 294 h 296"/>
                  <a:gd name="T18" fmla="*/ 6 w 24"/>
                  <a:gd name="T19" fmla="*/ 296 h 296"/>
                  <a:gd name="T20" fmla="*/ 6 w 24"/>
                  <a:gd name="T21" fmla="*/ 296 h 296"/>
                  <a:gd name="T22" fmla="*/ 10 w 24"/>
                  <a:gd name="T23" fmla="*/ 284 h 296"/>
                  <a:gd name="T24" fmla="*/ 14 w 24"/>
                  <a:gd name="T25" fmla="*/ 270 h 296"/>
                  <a:gd name="T26" fmla="*/ 20 w 24"/>
                  <a:gd name="T27" fmla="*/ 230 h 296"/>
                  <a:gd name="T28" fmla="*/ 24 w 24"/>
                  <a:gd name="T29" fmla="*/ 182 h 296"/>
                  <a:gd name="T30" fmla="*/ 24 w 24"/>
                  <a:gd name="T31" fmla="*/ 132 h 296"/>
                  <a:gd name="T32" fmla="*/ 24 w 24"/>
                  <a:gd name="T33" fmla="*/ 44 h 296"/>
                  <a:gd name="T34" fmla="*/ 22 w 24"/>
                  <a:gd name="T35" fmla="*/ 0 h 296"/>
                  <a:gd name="T36" fmla="*/ 14 w 24"/>
                  <a:gd name="T37" fmla="*/ 2 h 2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4" h="296">
                    <a:moveTo>
                      <a:pt x="14" y="2"/>
                    </a:moveTo>
                    <a:lnTo>
                      <a:pt x="14" y="2"/>
                    </a:lnTo>
                    <a:lnTo>
                      <a:pt x="16" y="40"/>
                    </a:lnTo>
                    <a:lnTo>
                      <a:pt x="16" y="128"/>
                    </a:lnTo>
                    <a:lnTo>
                      <a:pt x="16" y="180"/>
                    </a:lnTo>
                    <a:lnTo>
                      <a:pt x="12" y="226"/>
                    </a:lnTo>
                    <a:lnTo>
                      <a:pt x="8" y="266"/>
                    </a:lnTo>
                    <a:lnTo>
                      <a:pt x="4" y="282"/>
                    </a:lnTo>
                    <a:lnTo>
                      <a:pt x="0" y="294"/>
                    </a:lnTo>
                    <a:lnTo>
                      <a:pt x="6" y="296"/>
                    </a:lnTo>
                    <a:lnTo>
                      <a:pt x="10" y="284"/>
                    </a:lnTo>
                    <a:lnTo>
                      <a:pt x="14" y="270"/>
                    </a:lnTo>
                    <a:lnTo>
                      <a:pt x="20" y="230"/>
                    </a:lnTo>
                    <a:lnTo>
                      <a:pt x="24" y="182"/>
                    </a:lnTo>
                    <a:lnTo>
                      <a:pt x="24" y="132"/>
                    </a:lnTo>
                    <a:lnTo>
                      <a:pt x="24" y="44"/>
                    </a:lnTo>
                    <a:lnTo>
                      <a:pt x="22" y="0"/>
                    </a:lnTo>
                    <a:lnTo>
                      <a:pt x="14" y="2"/>
                    </a:lnTo>
                    <a:close/>
                  </a:path>
                </a:pathLst>
              </a:custGeom>
              <a:solidFill>
                <a:srgbClr val="3E0A0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7" name="Freeform 10"/>
              <p:cNvSpPr>
                <a:spLocks/>
              </p:cNvSpPr>
              <p:nvPr/>
            </p:nvSpPr>
            <p:spPr bwMode="auto">
              <a:xfrm>
                <a:off x="2439" y="2954"/>
                <a:ext cx="186" cy="634"/>
              </a:xfrm>
              <a:custGeom>
                <a:avLst/>
                <a:gdLst>
                  <a:gd name="T0" fmla="*/ 28 w 186"/>
                  <a:gd name="T1" fmla="*/ 2 h 634"/>
                  <a:gd name="T2" fmla="*/ 14 w 186"/>
                  <a:gd name="T3" fmla="*/ 16 h 634"/>
                  <a:gd name="T4" fmla="*/ 2 w 186"/>
                  <a:gd name="T5" fmla="*/ 46 h 634"/>
                  <a:gd name="T6" fmla="*/ 0 w 186"/>
                  <a:gd name="T7" fmla="*/ 68 h 634"/>
                  <a:gd name="T8" fmla="*/ 4 w 186"/>
                  <a:gd name="T9" fmla="*/ 96 h 634"/>
                  <a:gd name="T10" fmla="*/ 14 w 186"/>
                  <a:gd name="T11" fmla="*/ 130 h 634"/>
                  <a:gd name="T12" fmla="*/ 34 w 186"/>
                  <a:gd name="T13" fmla="*/ 188 h 634"/>
                  <a:gd name="T14" fmla="*/ 58 w 186"/>
                  <a:gd name="T15" fmla="*/ 284 h 634"/>
                  <a:gd name="T16" fmla="*/ 66 w 186"/>
                  <a:gd name="T17" fmla="*/ 342 h 634"/>
                  <a:gd name="T18" fmla="*/ 78 w 186"/>
                  <a:gd name="T19" fmla="*/ 406 h 634"/>
                  <a:gd name="T20" fmla="*/ 106 w 186"/>
                  <a:gd name="T21" fmla="*/ 518 h 634"/>
                  <a:gd name="T22" fmla="*/ 116 w 186"/>
                  <a:gd name="T23" fmla="*/ 562 h 634"/>
                  <a:gd name="T24" fmla="*/ 132 w 186"/>
                  <a:gd name="T25" fmla="*/ 620 h 634"/>
                  <a:gd name="T26" fmla="*/ 138 w 186"/>
                  <a:gd name="T27" fmla="*/ 632 h 634"/>
                  <a:gd name="T28" fmla="*/ 144 w 186"/>
                  <a:gd name="T29" fmla="*/ 634 h 634"/>
                  <a:gd name="T30" fmla="*/ 148 w 186"/>
                  <a:gd name="T31" fmla="*/ 628 h 634"/>
                  <a:gd name="T32" fmla="*/ 170 w 186"/>
                  <a:gd name="T33" fmla="*/ 580 h 634"/>
                  <a:gd name="T34" fmla="*/ 182 w 186"/>
                  <a:gd name="T35" fmla="*/ 540 h 634"/>
                  <a:gd name="T36" fmla="*/ 186 w 186"/>
                  <a:gd name="T37" fmla="*/ 504 h 634"/>
                  <a:gd name="T38" fmla="*/ 184 w 186"/>
                  <a:gd name="T39" fmla="*/ 472 h 634"/>
                  <a:gd name="T40" fmla="*/ 182 w 186"/>
                  <a:gd name="T41" fmla="*/ 394 h 634"/>
                  <a:gd name="T42" fmla="*/ 178 w 186"/>
                  <a:gd name="T43" fmla="*/ 346 h 634"/>
                  <a:gd name="T44" fmla="*/ 170 w 186"/>
                  <a:gd name="T45" fmla="*/ 278 h 634"/>
                  <a:gd name="T46" fmla="*/ 158 w 186"/>
                  <a:gd name="T47" fmla="*/ 214 h 634"/>
                  <a:gd name="T48" fmla="*/ 156 w 186"/>
                  <a:gd name="T49" fmla="*/ 200 h 634"/>
                  <a:gd name="T50" fmla="*/ 144 w 186"/>
                  <a:gd name="T51" fmla="*/ 166 h 634"/>
                  <a:gd name="T52" fmla="*/ 136 w 186"/>
                  <a:gd name="T53" fmla="*/ 142 h 634"/>
                  <a:gd name="T54" fmla="*/ 136 w 186"/>
                  <a:gd name="T55" fmla="*/ 134 h 634"/>
                  <a:gd name="T56" fmla="*/ 130 w 186"/>
                  <a:gd name="T57" fmla="*/ 102 h 634"/>
                  <a:gd name="T58" fmla="*/ 110 w 186"/>
                  <a:gd name="T59" fmla="*/ 52 h 634"/>
                  <a:gd name="T60" fmla="*/ 94 w 186"/>
                  <a:gd name="T61" fmla="*/ 30 h 634"/>
                  <a:gd name="T62" fmla="*/ 76 w 186"/>
                  <a:gd name="T63" fmla="*/ 12 h 634"/>
                  <a:gd name="T64" fmla="*/ 54 w 186"/>
                  <a:gd name="T65" fmla="*/ 2 h 634"/>
                  <a:gd name="T66" fmla="*/ 28 w 186"/>
                  <a:gd name="T67" fmla="*/ 2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86" h="634">
                    <a:moveTo>
                      <a:pt x="28" y="2"/>
                    </a:moveTo>
                    <a:lnTo>
                      <a:pt x="28" y="2"/>
                    </a:lnTo>
                    <a:lnTo>
                      <a:pt x="20" y="8"/>
                    </a:lnTo>
                    <a:lnTo>
                      <a:pt x="14" y="16"/>
                    </a:lnTo>
                    <a:lnTo>
                      <a:pt x="8" y="30"/>
                    </a:lnTo>
                    <a:lnTo>
                      <a:pt x="2" y="46"/>
                    </a:lnTo>
                    <a:lnTo>
                      <a:pt x="2" y="56"/>
                    </a:lnTo>
                    <a:lnTo>
                      <a:pt x="0" y="68"/>
                    </a:lnTo>
                    <a:lnTo>
                      <a:pt x="2" y="82"/>
                    </a:lnTo>
                    <a:lnTo>
                      <a:pt x="4" y="96"/>
                    </a:lnTo>
                    <a:lnTo>
                      <a:pt x="8" y="112"/>
                    </a:lnTo>
                    <a:lnTo>
                      <a:pt x="14" y="130"/>
                    </a:lnTo>
                    <a:lnTo>
                      <a:pt x="34" y="188"/>
                    </a:lnTo>
                    <a:lnTo>
                      <a:pt x="48" y="236"/>
                    </a:lnTo>
                    <a:lnTo>
                      <a:pt x="58" y="284"/>
                    </a:lnTo>
                    <a:lnTo>
                      <a:pt x="66" y="342"/>
                    </a:lnTo>
                    <a:lnTo>
                      <a:pt x="70" y="374"/>
                    </a:lnTo>
                    <a:lnTo>
                      <a:pt x="78" y="406"/>
                    </a:lnTo>
                    <a:lnTo>
                      <a:pt x="92" y="466"/>
                    </a:lnTo>
                    <a:lnTo>
                      <a:pt x="106" y="518"/>
                    </a:lnTo>
                    <a:lnTo>
                      <a:pt x="116" y="562"/>
                    </a:lnTo>
                    <a:lnTo>
                      <a:pt x="124" y="596"/>
                    </a:lnTo>
                    <a:lnTo>
                      <a:pt x="132" y="620"/>
                    </a:lnTo>
                    <a:lnTo>
                      <a:pt x="134" y="628"/>
                    </a:lnTo>
                    <a:lnTo>
                      <a:pt x="138" y="632"/>
                    </a:lnTo>
                    <a:lnTo>
                      <a:pt x="140" y="634"/>
                    </a:lnTo>
                    <a:lnTo>
                      <a:pt x="144" y="634"/>
                    </a:lnTo>
                    <a:lnTo>
                      <a:pt x="148" y="628"/>
                    </a:lnTo>
                    <a:lnTo>
                      <a:pt x="154" y="616"/>
                    </a:lnTo>
                    <a:lnTo>
                      <a:pt x="170" y="580"/>
                    </a:lnTo>
                    <a:lnTo>
                      <a:pt x="176" y="560"/>
                    </a:lnTo>
                    <a:lnTo>
                      <a:pt x="182" y="540"/>
                    </a:lnTo>
                    <a:lnTo>
                      <a:pt x="186" y="520"/>
                    </a:lnTo>
                    <a:lnTo>
                      <a:pt x="186" y="504"/>
                    </a:lnTo>
                    <a:lnTo>
                      <a:pt x="184" y="472"/>
                    </a:lnTo>
                    <a:lnTo>
                      <a:pt x="184" y="436"/>
                    </a:lnTo>
                    <a:lnTo>
                      <a:pt x="182" y="394"/>
                    </a:lnTo>
                    <a:lnTo>
                      <a:pt x="178" y="346"/>
                    </a:lnTo>
                    <a:lnTo>
                      <a:pt x="174" y="306"/>
                    </a:lnTo>
                    <a:lnTo>
                      <a:pt x="170" y="278"/>
                    </a:lnTo>
                    <a:lnTo>
                      <a:pt x="164" y="250"/>
                    </a:lnTo>
                    <a:lnTo>
                      <a:pt x="158" y="214"/>
                    </a:lnTo>
                    <a:lnTo>
                      <a:pt x="156" y="200"/>
                    </a:lnTo>
                    <a:lnTo>
                      <a:pt x="152" y="188"/>
                    </a:lnTo>
                    <a:lnTo>
                      <a:pt x="144" y="166"/>
                    </a:lnTo>
                    <a:lnTo>
                      <a:pt x="138" y="150"/>
                    </a:lnTo>
                    <a:lnTo>
                      <a:pt x="136" y="142"/>
                    </a:lnTo>
                    <a:lnTo>
                      <a:pt x="136" y="134"/>
                    </a:lnTo>
                    <a:lnTo>
                      <a:pt x="134" y="120"/>
                    </a:lnTo>
                    <a:lnTo>
                      <a:pt x="130" y="102"/>
                    </a:lnTo>
                    <a:lnTo>
                      <a:pt x="122" y="78"/>
                    </a:lnTo>
                    <a:lnTo>
                      <a:pt x="110" y="52"/>
                    </a:lnTo>
                    <a:lnTo>
                      <a:pt x="102" y="40"/>
                    </a:lnTo>
                    <a:lnTo>
                      <a:pt x="94" y="30"/>
                    </a:lnTo>
                    <a:lnTo>
                      <a:pt x="86" y="20"/>
                    </a:lnTo>
                    <a:lnTo>
                      <a:pt x="76" y="12"/>
                    </a:lnTo>
                    <a:lnTo>
                      <a:pt x="64" y="6"/>
                    </a:lnTo>
                    <a:lnTo>
                      <a:pt x="54" y="2"/>
                    </a:lnTo>
                    <a:lnTo>
                      <a:pt x="42" y="0"/>
                    </a:lnTo>
                    <a:lnTo>
                      <a:pt x="28" y="2"/>
                    </a:lnTo>
                    <a:close/>
                  </a:path>
                </a:pathLst>
              </a:custGeom>
              <a:solidFill>
                <a:srgbClr val="D46E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8" name="Freeform 11"/>
              <p:cNvSpPr>
                <a:spLocks/>
              </p:cNvSpPr>
              <p:nvPr/>
            </p:nvSpPr>
            <p:spPr bwMode="auto">
              <a:xfrm>
                <a:off x="3085" y="3086"/>
                <a:ext cx="100" cy="154"/>
              </a:xfrm>
              <a:custGeom>
                <a:avLst/>
                <a:gdLst>
                  <a:gd name="T0" fmla="*/ 4 w 100"/>
                  <a:gd name="T1" fmla="*/ 122 h 154"/>
                  <a:gd name="T2" fmla="*/ 4 w 100"/>
                  <a:gd name="T3" fmla="*/ 122 h 154"/>
                  <a:gd name="T4" fmla="*/ 2 w 100"/>
                  <a:gd name="T5" fmla="*/ 128 h 154"/>
                  <a:gd name="T6" fmla="*/ 0 w 100"/>
                  <a:gd name="T7" fmla="*/ 140 h 154"/>
                  <a:gd name="T8" fmla="*/ 2 w 100"/>
                  <a:gd name="T9" fmla="*/ 146 h 154"/>
                  <a:gd name="T10" fmla="*/ 6 w 100"/>
                  <a:gd name="T11" fmla="*/ 150 h 154"/>
                  <a:gd name="T12" fmla="*/ 12 w 100"/>
                  <a:gd name="T13" fmla="*/ 154 h 154"/>
                  <a:gd name="T14" fmla="*/ 24 w 100"/>
                  <a:gd name="T15" fmla="*/ 154 h 154"/>
                  <a:gd name="T16" fmla="*/ 24 w 100"/>
                  <a:gd name="T17" fmla="*/ 154 h 154"/>
                  <a:gd name="T18" fmla="*/ 36 w 100"/>
                  <a:gd name="T19" fmla="*/ 128 h 154"/>
                  <a:gd name="T20" fmla="*/ 46 w 100"/>
                  <a:gd name="T21" fmla="*/ 108 h 154"/>
                  <a:gd name="T22" fmla="*/ 52 w 100"/>
                  <a:gd name="T23" fmla="*/ 102 h 154"/>
                  <a:gd name="T24" fmla="*/ 56 w 100"/>
                  <a:gd name="T25" fmla="*/ 98 h 154"/>
                  <a:gd name="T26" fmla="*/ 56 w 100"/>
                  <a:gd name="T27" fmla="*/ 98 h 154"/>
                  <a:gd name="T28" fmla="*/ 84 w 100"/>
                  <a:gd name="T29" fmla="*/ 82 h 154"/>
                  <a:gd name="T30" fmla="*/ 84 w 100"/>
                  <a:gd name="T31" fmla="*/ 82 h 154"/>
                  <a:gd name="T32" fmla="*/ 88 w 100"/>
                  <a:gd name="T33" fmla="*/ 74 h 154"/>
                  <a:gd name="T34" fmla="*/ 94 w 100"/>
                  <a:gd name="T35" fmla="*/ 56 h 154"/>
                  <a:gd name="T36" fmla="*/ 98 w 100"/>
                  <a:gd name="T37" fmla="*/ 36 h 154"/>
                  <a:gd name="T38" fmla="*/ 100 w 100"/>
                  <a:gd name="T39" fmla="*/ 24 h 154"/>
                  <a:gd name="T40" fmla="*/ 100 w 100"/>
                  <a:gd name="T41" fmla="*/ 24 h 154"/>
                  <a:gd name="T42" fmla="*/ 98 w 100"/>
                  <a:gd name="T43" fmla="*/ 0 h 154"/>
                  <a:gd name="T44" fmla="*/ 82 w 100"/>
                  <a:gd name="T45" fmla="*/ 0 h 154"/>
                  <a:gd name="T46" fmla="*/ 82 w 100"/>
                  <a:gd name="T47" fmla="*/ 0 h 154"/>
                  <a:gd name="T48" fmla="*/ 42 w 100"/>
                  <a:gd name="T49" fmla="*/ 72 h 154"/>
                  <a:gd name="T50" fmla="*/ 42 w 100"/>
                  <a:gd name="T51" fmla="*/ 72 h 154"/>
                  <a:gd name="T52" fmla="*/ 4 w 100"/>
                  <a:gd name="T53" fmla="*/ 122 h 154"/>
                  <a:gd name="T54" fmla="*/ 4 w 100"/>
                  <a:gd name="T55" fmla="*/ 122 h 15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00" h="154">
                    <a:moveTo>
                      <a:pt x="4" y="122"/>
                    </a:moveTo>
                    <a:lnTo>
                      <a:pt x="4" y="122"/>
                    </a:lnTo>
                    <a:lnTo>
                      <a:pt x="2" y="128"/>
                    </a:lnTo>
                    <a:lnTo>
                      <a:pt x="0" y="140"/>
                    </a:lnTo>
                    <a:lnTo>
                      <a:pt x="2" y="146"/>
                    </a:lnTo>
                    <a:lnTo>
                      <a:pt x="6" y="150"/>
                    </a:lnTo>
                    <a:lnTo>
                      <a:pt x="12" y="154"/>
                    </a:lnTo>
                    <a:lnTo>
                      <a:pt x="24" y="154"/>
                    </a:lnTo>
                    <a:lnTo>
                      <a:pt x="36" y="128"/>
                    </a:lnTo>
                    <a:lnTo>
                      <a:pt x="46" y="108"/>
                    </a:lnTo>
                    <a:lnTo>
                      <a:pt x="52" y="102"/>
                    </a:lnTo>
                    <a:lnTo>
                      <a:pt x="56" y="98"/>
                    </a:lnTo>
                    <a:lnTo>
                      <a:pt x="84" y="82"/>
                    </a:lnTo>
                    <a:lnTo>
                      <a:pt x="88" y="74"/>
                    </a:lnTo>
                    <a:lnTo>
                      <a:pt x="94" y="56"/>
                    </a:lnTo>
                    <a:lnTo>
                      <a:pt x="98" y="36"/>
                    </a:lnTo>
                    <a:lnTo>
                      <a:pt x="100" y="24"/>
                    </a:lnTo>
                    <a:lnTo>
                      <a:pt x="98" y="0"/>
                    </a:lnTo>
                    <a:lnTo>
                      <a:pt x="82" y="0"/>
                    </a:lnTo>
                    <a:lnTo>
                      <a:pt x="42" y="72"/>
                    </a:lnTo>
                    <a:lnTo>
                      <a:pt x="4" y="122"/>
                    </a:lnTo>
                    <a:close/>
                  </a:path>
                </a:pathLst>
              </a:custGeom>
              <a:solidFill>
                <a:srgbClr val="FDC0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39" name="Freeform 12"/>
              <p:cNvSpPr>
                <a:spLocks/>
              </p:cNvSpPr>
              <p:nvPr/>
            </p:nvSpPr>
            <p:spPr bwMode="auto">
              <a:xfrm>
                <a:off x="3081" y="2968"/>
                <a:ext cx="172" cy="196"/>
              </a:xfrm>
              <a:custGeom>
                <a:avLst/>
                <a:gdLst>
                  <a:gd name="T0" fmla="*/ 18 w 172"/>
                  <a:gd name="T1" fmla="*/ 134 h 196"/>
                  <a:gd name="T2" fmla="*/ 98 w 172"/>
                  <a:gd name="T3" fmla="*/ 0 h 196"/>
                  <a:gd name="T4" fmla="*/ 172 w 172"/>
                  <a:gd name="T5" fmla="*/ 32 h 196"/>
                  <a:gd name="T6" fmla="*/ 116 w 172"/>
                  <a:gd name="T7" fmla="*/ 110 h 196"/>
                  <a:gd name="T8" fmla="*/ 104 w 172"/>
                  <a:gd name="T9" fmla="*/ 168 h 196"/>
                  <a:gd name="T10" fmla="*/ 72 w 172"/>
                  <a:gd name="T11" fmla="*/ 194 h 196"/>
                  <a:gd name="T12" fmla="*/ 72 w 172"/>
                  <a:gd name="T13" fmla="*/ 194 h 196"/>
                  <a:gd name="T14" fmla="*/ 66 w 172"/>
                  <a:gd name="T15" fmla="*/ 194 h 196"/>
                  <a:gd name="T16" fmla="*/ 58 w 172"/>
                  <a:gd name="T17" fmla="*/ 196 h 196"/>
                  <a:gd name="T18" fmla="*/ 50 w 172"/>
                  <a:gd name="T19" fmla="*/ 196 h 196"/>
                  <a:gd name="T20" fmla="*/ 40 w 172"/>
                  <a:gd name="T21" fmla="*/ 192 h 196"/>
                  <a:gd name="T22" fmla="*/ 28 w 172"/>
                  <a:gd name="T23" fmla="*/ 188 h 196"/>
                  <a:gd name="T24" fmla="*/ 16 w 172"/>
                  <a:gd name="T25" fmla="*/ 180 h 196"/>
                  <a:gd name="T26" fmla="*/ 4 w 172"/>
                  <a:gd name="T27" fmla="*/ 168 h 196"/>
                  <a:gd name="T28" fmla="*/ 0 w 172"/>
                  <a:gd name="T29" fmla="*/ 148 h 196"/>
                  <a:gd name="T30" fmla="*/ 18 w 172"/>
                  <a:gd name="T31" fmla="*/ 134 h 1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2" h="196">
                    <a:moveTo>
                      <a:pt x="18" y="134"/>
                    </a:moveTo>
                    <a:lnTo>
                      <a:pt x="98" y="0"/>
                    </a:lnTo>
                    <a:lnTo>
                      <a:pt x="172" y="32"/>
                    </a:lnTo>
                    <a:lnTo>
                      <a:pt x="116" y="110"/>
                    </a:lnTo>
                    <a:lnTo>
                      <a:pt x="104" y="168"/>
                    </a:lnTo>
                    <a:lnTo>
                      <a:pt x="72" y="194"/>
                    </a:lnTo>
                    <a:lnTo>
                      <a:pt x="66" y="194"/>
                    </a:lnTo>
                    <a:lnTo>
                      <a:pt x="58" y="196"/>
                    </a:lnTo>
                    <a:lnTo>
                      <a:pt x="50" y="196"/>
                    </a:lnTo>
                    <a:lnTo>
                      <a:pt x="40" y="192"/>
                    </a:lnTo>
                    <a:lnTo>
                      <a:pt x="28" y="188"/>
                    </a:lnTo>
                    <a:lnTo>
                      <a:pt x="16" y="180"/>
                    </a:lnTo>
                    <a:lnTo>
                      <a:pt x="4" y="168"/>
                    </a:lnTo>
                    <a:lnTo>
                      <a:pt x="0" y="148"/>
                    </a:lnTo>
                    <a:lnTo>
                      <a:pt x="18" y="1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0" name="Freeform 13"/>
              <p:cNvSpPr>
                <a:spLocks/>
              </p:cNvSpPr>
              <p:nvPr/>
            </p:nvSpPr>
            <p:spPr bwMode="auto">
              <a:xfrm>
                <a:off x="3115" y="2980"/>
                <a:ext cx="120" cy="130"/>
              </a:xfrm>
              <a:custGeom>
                <a:avLst/>
                <a:gdLst>
                  <a:gd name="T0" fmla="*/ 44 w 120"/>
                  <a:gd name="T1" fmla="*/ 130 h 130"/>
                  <a:gd name="T2" fmla="*/ 44 w 120"/>
                  <a:gd name="T3" fmla="*/ 130 h 130"/>
                  <a:gd name="T4" fmla="*/ 38 w 120"/>
                  <a:gd name="T5" fmla="*/ 130 h 130"/>
                  <a:gd name="T6" fmla="*/ 28 w 120"/>
                  <a:gd name="T7" fmla="*/ 128 h 130"/>
                  <a:gd name="T8" fmla="*/ 20 w 120"/>
                  <a:gd name="T9" fmla="*/ 126 h 130"/>
                  <a:gd name="T10" fmla="*/ 12 w 120"/>
                  <a:gd name="T11" fmla="*/ 122 h 130"/>
                  <a:gd name="T12" fmla="*/ 6 w 120"/>
                  <a:gd name="T13" fmla="*/ 116 h 130"/>
                  <a:gd name="T14" fmla="*/ 0 w 120"/>
                  <a:gd name="T15" fmla="*/ 106 h 130"/>
                  <a:gd name="T16" fmla="*/ 64 w 120"/>
                  <a:gd name="T17" fmla="*/ 0 h 130"/>
                  <a:gd name="T18" fmla="*/ 120 w 120"/>
                  <a:gd name="T19" fmla="*/ 24 h 130"/>
                  <a:gd name="T20" fmla="*/ 44 w 120"/>
                  <a:gd name="T21" fmla="*/ 130 h 1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0" h="130">
                    <a:moveTo>
                      <a:pt x="44" y="130"/>
                    </a:moveTo>
                    <a:lnTo>
                      <a:pt x="44" y="130"/>
                    </a:lnTo>
                    <a:lnTo>
                      <a:pt x="38" y="130"/>
                    </a:lnTo>
                    <a:lnTo>
                      <a:pt x="28" y="128"/>
                    </a:lnTo>
                    <a:lnTo>
                      <a:pt x="20" y="126"/>
                    </a:lnTo>
                    <a:lnTo>
                      <a:pt x="12" y="122"/>
                    </a:lnTo>
                    <a:lnTo>
                      <a:pt x="6" y="116"/>
                    </a:lnTo>
                    <a:lnTo>
                      <a:pt x="0" y="106"/>
                    </a:lnTo>
                    <a:lnTo>
                      <a:pt x="64" y="0"/>
                    </a:lnTo>
                    <a:lnTo>
                      <a:pt x="120" y="24"/>
                    </a:lnTo>
                    <a:lnTo>
                      <a:pt x="44" y="130"/>
                    </a:lnTo>
                    <a:close/>
                  </a:path>
                </a:pathLst>
              </a:custGeom>
              <a:solidFill>
                <a:srgbClr val="B8CA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1" name="Freeform 14"/>
              <p:cNvSpPr>
                <a:spLocks/>
              </p:cNvSpPr>
              <p:nvPr/>
            </p:nvSpPr>
            <p:spPr bwMode="auto">
              <a:xfrm>
                <a:off x="2983" y="3198"/>
                <a:ext cx="130" cy="182"/>
              </a:xfrm>
              <a:custGeom>
                <a:avLst/>
                <a:gdLst>
                  <a:gd name="T0" fmla="*/ 106 w 130"/>
                  <a:gd name="T1" fmla="*/ 0 h 182"/>
                  <a:gd name="T2" fmla="*/ 106 w 130"/>
                  <a:gd name="T3" fmla="*/ 0 h 182"/>
                  <a:gd name="T4" fmla="*/ 102 w 130"/>
                  <a:gd name="T5" fmla="*/ 6 h 182"/>
                  <a:gd name="T6" fmla="*/ 92 w 130"/>
                  <a:gd name="T7" fmla="*/ 18 h 182"/>
                  <a:gd name="T8" fmla="*/ 74 w 130"/>
                  <a:gd name="T9" fmla="*/ 34 h 182"/>
                  <a:gd name="T10" fmla="*/ 66 w 130"/>
                  <a:gd name="T11" fmla="*/ 40 h 182"/>
                  <a:gd name="T12" fmla="*/ 54 w 130"/>
                  <a:gd name="T13" fmla="*/ 46 h 182"/>
                  <a:gd name="T14" fmla="*/ 54 w 130"/>
                  <a:gd name="T15" fmla="*/ 46 h 182"/>
                  <a:gd name="T16" fmla="*/ 38 w 130"/>
                  <a:gd name="T17" fmla="*/ 56 h 182"/>
                  <a:gd name="T18" fmla="*/ 24 w 130"/>
                  <a:gd name="T19" fmla="*/ 66 h 182"/>
                  <a:gd name="T20" fmla="*/ 24 w 130"/>
                  <a:gd name="T21" fmla="*/ 66 h 182"/>
                  <a:gd name="T22" fmla="*/ 16 w 130"/>
                  <a:gd name="T23" fmla="*/ 72 h 182"/>
                  <a:gd name="T24" fmla="*/ 10 w 130"/>
                  <a:gd name="T25" fmla="*/ 78 h 182"/>
                  <a:gd name="T26" fmla="*/ 6 w 130"/>
                  <a:gd name="T27" fmla="*/ 84 h 182"/>
                  <a:gd name="T28" fmla="*/ 4 w 130"/>
                  <a:gd name="T29" fmla="*/ 90 h 182"/>
                  <a:gd name="T30" fmla="*/ 0 w 130"/>
                  <a:gd name="T31" fmla="*/ 102 h 182"/>
                  <a:gd name="T32" fmla="*/ 2 w 130"/>
                  <a:gd name="T33" fmla="*/ 114 h 182"/>
                  <a:gd name="T34" fmla="*/ 4 w 130"/>
                  <a:gd name="T35" fmla="*/ 126 h 182"/>
                  <a:gd name="T36" fmla="*/ 8 w 130"/>
                  <a:gd name="T37" fmla="*/ 136 h 182"/>
                  <a:gd name="T38" fmla="*/ 16 w 130"/>
                  <a:gd name="T39" fmla="*/ 150 h 182"/>
                  <a:gd name="T40" fmla="*/ 16 w 130"/>
                  <a:gd name="T41" fmla="*/ 150 h 182"/>
                  <a:gd name="T42" fmla="*/ 26 w 130"/>
                  <a:gd name="T43" fmla="*/ 170 h 182"/>
                  <a:gd name="T44" fmla="*/ 34 w 130"/>
                  <a:gd name="T45" fmla="*/ 178 h 182"/>
                  <a:gd name="T46" fmla="*/ 36 w 130"/>
                  <a:gd name="T47" fmla="*/ 182 h 182"/>
                  <a:gd name="T48" fmla="*/ 40 w 130"/>
                  <a:gd name="T49" fmla="*/ 182 h 182"/>
                  <a:gd name="T50" fmla="*/ 40 w 130"/>
                  <a:gd name="T51" fmla="*/ 182 h 182"/>
                  <a:gd name="T52" fmla="*/ 44 w 130"/>
                  <a:gd name="T53" fmla="*/ 180 h 182"/>
                  <a:gd name="T54" fmla="*/ 50 w 130"/>
                  <a:gd name="T55" fmla="*/ 176 h 182"/>
                  <a:gd name="T56" fmla="*/ 66 w 130"/>
                  <a:gd name="T57" fmla="*/ 164 h 182"/>
                  <a:gd name="T58" fmla="*/ 84 w 130"/>
                  <a:gd name="T59" fmla="*/ 144 h 182"/>
                  <a:gd name="T60" fmla="*/ 100 w 130"/>
                  <a:gd name="T61" fmla="*/ 122 h 182"/>
                  <a:gd name="T62" fmla="*/ 100 w 130"/>
                  <a:gd name="T63" fmla="*/ 122 h 182"/>
                  <a:gd name="T64" fmla="*/ 108 w 130"/>
                  <a:gd name="T65" fmla="*/ 108 h 182"/>
                  <a:gd name="T66" fmla="*/ 112 w 130"/>
                  <a:gd name="T67" fmla="*/ 96 h 182"/>
                  <a:gd name="T68" fmla="*/ 116 w 130"/>
                  <a:gd name="T69" fmla="*/ 76 h 182"/>
                  <a:gd name="T70" fmla="*/ 120 w 130"/>
                  <a:gd name="T71" fmla="*/ 54 h 182"/>
                  <a:gd name="T72" fmla="*/ 122 w 130"/>
                  <a:gd name="T73" fmla="*/ 42 h 182"/>
                  <a:gd name="T74" fmla="*/ 130 w 130"/>
                  <a:gd name="T75" fmla="*/ 30 h 182"/>
                  <a:gd name="T76" fmla="*/ 130 w 130"/>
                  <a:gd name="T77" fmla="*/ 30 h 182"/>
                  <a:gd name="T78" fmla="*/ 128 w 130"/>
                  <a:gd name="T79" fmla="*/ 32 h 182"/>
                  <a:gd name="T80" fmla="*/ 122 w 130"/>
                  <a:gd name="T81" fmla="*/ 34 h 182"/>
                  <a:gd name="T82" fmla="*/ 120 w 130"/>
                  <a:gd name="T83" fmla="*/ 34 h 182"/>
                  <a:gd name="T84" fmla="*/ 116 w 130"/>
                  <a:gd name="T85" fmla="*/ 34 h 182"/>
                  <a:gd name="T86" fmla="*/ 110 w 130"/>
                  <a:gd name="T87" fmla="*/ 32 h 182"/>
                  <a:gd name="T88" fmla="*/ 106 w 130"/>
                  <a:gd name="T89" fmla="*/ 26 h 182"/>
                  <a:gd name="T90" fmla="*/ 106 w 130"/>
                  <a:gd name="T91" fmla="*/ 26 h 182"/>
                  <a:gd name="T92" fmla="*/ 104 w 130"/>
                  <a:gd name="T93" fmla="*/ 22 h 182"/>
                  <a:gd name="T94" fmla="*/ 102 w 130"/>
                  <a:gd name="T95" fmla="*/ 18 h 182"/>
                  <a:gd name="T96" fmla="*/ 102 w 130"/>
                  <a:gd name="T97" fmla="*/ 10 h 182"/>
                  <a:gd name="T98" fmla="*/ 106 w 130"/>
                  <a:gd name="T99" fmla="*/ 0 h 182"/>
                  <a:gd name="T100" fmla="*/ 106 w 130"/>
                  <a:gd name="T101" fmla="*/ 0 h 1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0" h="182">
                    <a:moveTo>
                      <a:pt x="106" y="0"/>
                    </a:moveTo>
                    <a:lnTo>
                      <a:pt x="106" y="0"/>
                    </a:lnTo>
                    <a:lnTo>
                      <a:pt x="102" y="6"/>
                    </a:lnTo>
                    <a:lnTo>
                      <a:pt x="92" y="18"/>
                    </a:lnTo>
                    <a:lnTo>
                      <a:pt x="74" y="34"/>
                    </a:lnTo>
                    <a:lnTo>
                      <a:pt x="66" y="40"/>
                    </a:lnTo>
                    <a:lnTo>
                      <a:pt x="54" y="46"/>
                    </a:lnTo>
                    <a:lnTo>
                      <a:pt x="38" y="56"/>
                    </a:lnTo>
                    <a:lnTo>
                      <a:pt x="24" y="66"/>
                    </a:lnTo>
                    <a:lnTo>
                      <a:pt x="16" y="72"/>
                    </a:lnTo>
                    <a:lnTo>
                      <a:pt x="10" y="78"/>
                    </a:lnTo>
                    <a:lnTo>
                      <a:pt x="6" y="84"/>
                    </a:lnTo>
                    <a:lnTo>
                      <a:pt x="4" y="90"/>
                    </a:lnTo>
                    <a:lnTo>
                      <a:pt x="0" y="102"/>
                    </a:lnTo>
                    <a:lnTo>
                      <a:pt x="2" y="114"/>
                    </a:lnTo>
                    <a:lnTo>
                      <a:pt x="4" y="126"/>
                    </a:lnTo>
                    <a:lnTo>
                      <a:pt x="8" y="136"/>
                    </a:lnTo>
                    <a:lnTo>
                      <a:pt x="16" y="150"/>
                    </a:lnTo>
                    <a:lnTo>
                      <a:pt x="26" y="170"/>
                    </a:lnTo>
                    <a:lnTo>
                      <a:pt x="34" y="178"/>
                    </a:lnTo>
                    <a:lnTo>
                      <a:pt x="36" y="182"/>
                    </a:lnTo>
                    <a:lnTo>
                      <a:pt x="40" y="182"/>
                    </a:lnTo>
                    <a:lnTo>
                      <a:pt x="44" y="180"/>
                    </a:lnTo>
                    <a:lnTo>
                      <a:pt x="50" y="176"/>
                    </a:lnTo>
                    <a:lnTo>
                      <a:pt x="66" y="164"/>
                    </a:lnTo>
                    <a:lnTo>
                      <a:pt x="84" y="144"/>
                    </a:lnTo>
                    <a:lnTo>
                      <a:pt x="100" y="122"/>
                    </a:lnTo>
                    <a:lnTo>
                      <a:pt x="108" y="108"/>
                    </a:lnTo>
                    <a:lnTo>
                      <a:pt x="112" y="96"/>
                    </a:lnTo>
                    <a:lnTo>
                      <a:pt x="116" y="76"/>
                    </a:lnTo>
                    <a:lnTo>
                      <a:pt x="120" y="54"/>
                    </a:lnTo>
                    <a:lnTo>
                      <a:pt x="122" y="42"/>
                    </a:lnTo>
                    <a:lnTo>
                      <a:pt x="130" y="30"/>
                    </a:lnTo>
                    <a:lnTo>
                      <a:pt x="128" y="32"/>
                    </a:lnTo>
                    <a:lnTo>
                      <a:pt x="122" y="34"/>
                    </a:lnTo>
                    <a:lnTo>
                      <a:pt x="120" y="34"/>
                    </a:lnTo>
                    <a:lnTo>
                      <a:pt x="116" y="34"/>
                    </a:lnTo>
                    <a:lnTo>
                      <a:pt x="110" y="32"/>
                    </a:lnTo>
                    <a:lnTo>
                      <a:pt x="106" y="26"/>
                    </a:lnTo>
                    <a:lnTo>
                      <a:pt x="104" y="22"/>
                    </a:lnTo>
                    <a:lnTo>
                      <a:pt x="102" y="18"/>
                    </a:lnTo>
                    <a:lnTo>
                      <a:pt x="102" y="10"/>
                    </a:lnTo>
                    <a:lnTo>
                      <a:pt x="106" y="0"/>
                    </a:lnTo>
                    <a:close/>
                  </a:path>
                </a:pathLst>
              </a:custGeom>
              <a:solidFill>
                <a:srgbClr val="D46E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2" name="Freeform 15"/>
              <p:cNvSpPr>
                <a:spLocks/>
              </p:cNvSpPr>
              <p:nvPr/>
            </p:nvSpPr>
            <p:spPr bwMode="auto">
              <a:xfrm>
                <a:off x="3139" y="3052"/>
                <a:ext cx="64" cy="132"/>
              </a:xfrm>
              <a:custGeom>
                <a:avLst/>
                <a:gdLst>
                  <a:gd name="T0" fmla="*/ 62 w 64"/>
                  <a:gd name="T1" fmla="*/ 44 h 132"/>
                  <a:gd name="T2" fmla="*/ 58 w 64"/>
                  <a:gd name="T3" fmla="*/ 30 h 132"/>
                  <a:gd name="T4" fmla="*/ 56 w 64"/>
                  <a:gd name="T5" fmla="*/ 4 h 132"/>
                  <a:gd name="T6" fmla="*/ 54 w 64"/>
                  <a:gd name="T7" fmla="*/ 2 h 132"/>
                  <a:gd name="T8" fmla="*/ 52 w 64"/>
                  <a:gd name="T9" fmla="*/ 2 h 132"/>
                  <a:gd name="T10" fmla="*/ 52 w 64"/>
                  <a:gd name="T11" fmla="*/ 4 h 132"/>
                  <a:gd name="T12" fmla="*/ 48 w 64"/>
                  <a:gd name="T13" fmla="*/ 30 h 132"/>
                  <a:gd name="T14" fmla="*/ 50 w 64"/>
                  <a:gd name="T15" fmla="*/ 36 h 132"/>
                  <a:gd name="T16" fmla="*/ 42 w 64"/>
                  <a:gd name="T17" fmla="*/ 20 h 132"/>
                  <a:gd name="T18" fmla="*/ 38 w 64"/>
                  <a:gd name="T19" fmla="*/ 2 h 132"/>
                  <a:gd name="T20" fmla="*/ 38 w 64"/>
                  <a:gd name="T21" fmla="*/ 0 h 132"/>
                  <a:gd name="T22" fmla="*/ 34 w 64"/>
                  <a:gd name="T23" fmla="*/ 0 h 132"/>
                  <a:gd name="T24" fmla="*/ 32 w 64"/>
                  <a:gd name="T25" fmla="*/ 2 h 132"/>
                  <a:gd name="T26" fmla="*/ 34 w 64"/>
                  <a:gd name="T27" fmla="*/ 26 h 132"/>
                  <a:gd name="T28" fmla="*/ 38 w 64"/>
                  <a:gd name="T29" fmla="*/ 48 h 132"/>
                  <a:gd name="T30" fmla="*/ 44 w 64"/>
                  <a:gd name="T31" fmla="*/ 68 h 132"/>
                  <a:gd name="T32" fmla="*/ 30 w 64"/>
                  <a:gd name="T33" fmla="*/ 46 h 132"/>
                  <a:gd name="T34" fmla="*/ 22 w 64"/>
                  <a:gd name="T35" fmla="*/ 22 h 132"/>
                  <a:gd name="T36" fmla="*/ 22 w 64"/>
                  <a:gd name="T37" fmla="*/ 20 h 132"/>
                  <a:gd name="T38" fmla="*/ 18 w 64"/>
                  <a:gd name="T39" fmla="*/ 20 h 132"/>
                  <a:gd name="T40" fmla="*/ 18 w 64"/>
                  <a:gd name="T41" fmla="*/ 22 h 132"/>
                  <a:gd name="T42" fmla="*/ 20 w 64"/>
                  <a:gd name="T43" fmla="*/ 40 h 132"/>
                  <a:gd name="T44" fmla="*/ 26 w 64"/>
                  <a:gd name="T45" fmla="*/ 60 h 132"/>
                  <a:gd name="T46" fmla="*/ 36 w 64"/>
                  <a:gd name="T47" fmla="*/ 86 h 132"/>
                  <a:gd name="T48" fmla="*/ 36 w 64"/>
                  <a:gd name="T49" fmla="*/ 88 h 132"/>
                  <a:gd name="T50" fmla="*/ 24 w 64"/>
                  <a:gd name="T51" fmla="*/ 70 h 132"/>
                  <a:gd name="T52" fmla="*/ 18 w 64"/>
                  <a:gd name="T53" fmla="*/ 54 h 132"/>
                  <a:gd name="T54" fmla="*/ 18 w 64"/>
                  <a:gd name="T55" fmla="*/ 48 h 132"/>
                  <a:gd name="T56" fmla="*/ 16 w 64"/>
                  <a:gd name="T57" fmla="*/ 46 h 132"/>
                  <a:gd name="T58" fmla="*/ 12 w 64"/>
                  <a:gd name="T59" fmla="*/ 48 h 132"/>
                  <a:gd name="T60" fmla="*/ 12 w 64"/>
                  <a:gd name="T61" fmla="*/ 56 h 132"/>
                  <a:gd name="T62" fmla="*/ 18 w 64"/>
                  <a:gd name="T63" fmla="*/ 80 h 132"/>
                  <a:gd name="T64" fmla="*/ 24 w 64"/>
                  <a:gd name="T65" fmla="*/ 92 h 132"/>
                  <a:gd name="T66" fmla="*/ 26 w 64"/>
                  <a:gd name="T67" fmla="*/ 102 h 132"/>
                  <a:gd name="T68" fmla="*/ 28 w 64"/>
                  <a:gd name="T69" fmla="*/ 110 h 132"/>
                  <a:gd name="T70" fmla="*/ 12 w 64"/>
                  <a:gd name="T71" fmla="*/ 122 h 132"/>
                  <a:gd name="T72" fmla="*/ 0 w 64"/>
                  <a:gd name="T73" fmla="*/ 132 h 132"/>
                  <a:gd name="T74" fmla="*/ 16 w 64"/>
                  <a:gd name="T75" fmla="*/ 126 h 132"/>
                  <a:gd name="T76" fmla="*/ 44 w 64"/>
                  <a:gd name="T77" fmla="*/ 106 h 132"/>
                  <a:gd name="T78" fmla="*/ 50 w 64"/>
                  <a:gd name="T79" fmla="*/ 102 h 132"/>
                  <a:gd name="T80" fmla="*/ 54 w 64"/>
                  <a:gd name="T81" fmla="*/ 90 h 132"/>
                  <a:gd name="T82" fmla="*/ 60 w 64"/>
                  <a:gd name="T83" fmla="*/ 74 h 132"/>
                  <a:gd name="T84" fmla="*/ 60 w 64"/>
                  <a:gd name="T85" fmla="*/ 72 h 132"/>
                  <a:gd name="T86" fmla="*/ 64 w 64"/>
                  <a:gd name="T87" fmla="*/ 66 h 132"/>
                  <a:gd name="T88" fmla="*/ 62 w 64"/>
                  <a:gd name="T89" fmla="*/ 44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4" h="132">
                    <a:moveTo>
                      <a:pt x="62" y="44"/>
                    </a:moveTo>
                    <a:lnTo>
                      <a:pt x="62" y="44"/>
                    </a:lnTo>
                    <a:lnTo>
                      <a:pt x="58" y="30"/>
                    </a:lnTo>
                    <a:lnTo>
                      <a:pt x="56" y="16"/>
                    </a:lnTo>
                    <a:lnTo>
                      <a:pt x="56" y="4"/>
                    </a:lnTo>
                    <a:lnTo>
                      <a:pt x="54" y="2"/>
                    </a:lnTo>
                    <a:lnTo>
                      <a:pt x="52" y="2"/>
                    </a:lnTo>
                    <a:lnTo>
                      <a:pt x="52" y="4"/>
                    </a:lnTo>
                    <a:lnTo>
                      <a:pt x="50" y="16"/>
                    </a:lnTo>
                    <a:lnTo>
                      <a:pt x="48" y="30"/>
                    </a:lnTo>
                    <a:lnTo>
                      <a:pt x="50" y="36"/>
                    </a:lnTo>
                    <a:lnTo>
                      <a:pt x="42" y="20"/>
                    </a:lnTo>
                    <a:lnTo>
                      <a:pt x="40" y="10"/>
                    </a:lnTo>
                    <a:lnTo>
                      <a:pt x="38" y="2"/>
                    </a:lnTo>
                    <a:lnTo>
                      <a:pt x="38" y="0"/>
                    </a:lnTo>
                    <a:lnTo>
                      <a:pt x="36" y="0"/>
                    </a:lnTo>
                    <a:lnTo>
                      <a:pt x="34" y="0"/>
                    </a:lnTo>
                    <a:lnTo>
                      <a:pt x="32" y="2"/>
                    </a:lnTo>
                    <a:lnTo>
                      <a:pt x="32" y="14"/>
                    </a:lnTo>
                    <a:lnTo>
                      <a:pt x="34" y="26"/>
                    </a:lnTo>
                    <a:lnTo>
                      <a:pt x="38" y="48"/>
                    </a:lnTo>
                    <a:lnTo>
                      <a:pt x="42" y="58"/>
                    </a:lnTo>
                    <a:lnTo>
                      <a:pt x="44" y="68"/>
                    </a:lnTo>
                    <a:lnTo>
                      <a:pt x="30" y="46"/>
                    </a:lnTo>
                    <a:lnTo>
                      <a:pt x="26" y="34"/>
                    </a:lnTo>
                    <a:lnTo>
                      <a:pt x="22" y="22"/>
                    </a:lnTo>
                    <a:lnTo>
                      <a:pt x="22" y="20"/>
                    </a:lnTo>
                    <a:lnTo>
                      <a:pt x="20" y="18"/>
                    </a:lnTo>
                    <a:lnTo>
                      <a:pt x="18" y="20"/>
                    </a:lnTo>
                    <a:lnTo>
                      <a:pt x="18" y="22"/>
                    </a:lnTo>
                    <a:lnTo>
                      <a:pt x="18" y="32"/>
                    </a:lnTo>
                    <a:lnTo>
                      <a:pt x="20" y="40"/>
                    </a:lnTo>
                    <a:lnTo>
                      <a:pt x="26" y="60"/>
                    </a:lnTo>
                    <a:lnTo>
                      <a:pt x="32" y="72"/>
                    </a:lnTo>
                    <a:lnTo>
                      <a:pt x="36" y="86"/>
                    </a:lnTo>
                    <a:lnTo>
                      <a:pt x="36" y="88"/>
                    </a:lnTo>
                    <a:lnTo>
                      <a:pt x="24" y="70"/>
                    </a:lnTo>
                    <a:lnTo>
                      <a:pt x="18" y="60"/>
                    </a:lnTo>
                    <a:lnTo>
                      <a:pt x="18" y="54"/>
                    </a:lnTo>
                    <a:lnTo>
                      <a:pt x="18" y="48"/>
                    </a:lnTo>
                    <a:lnTo>
                      <a:pt x="16" y="48"/>
                    </a:lnTo>
                    <a:lnTo>
                      <a:pt x="16" y="46"/>
                    </a:lnTo>
                    <a:lnTo>
                      <a:pt x="14" y="48"/>
                    </a:lnTo>
                    <a:lnTo>
                      <a:pt x="12" y="48"/>
                    </a:lnTo>
                    <a:lnTo>
                      <a:pt x="12" y="56"/>
                    </a:lnTo>
                    <a:lnTo>
                      <a:pt x="14" y="64"/>
                    </a:lnTo>
                    <a:lnTo>
                      <a:pt x="18" y="80"/>
                    </a:lnTo>
                    <a:lnTo>
                      <a:pt x="24" y="92"/>
                    </a:lnTo>
                    <a:lnTo>
                      <a:pt x="26" y="102"/>
                    </a:lnTo>
                    <a:lnTo>
                      <a:pt x="28" y="110"/>
                    </a:lnTo>
                    <a:lnTo>
                      <a:pt x="22" y="114"/>
                    </a:lnTo>
                    <a:lnTo>
                      <a:pt x="12" y="122"/>
                    </a:lnTo>
                    <a:lnTo>
                      <a:pt x="2" y="130"/>
                    </a:lnTo>
                    <a:lnTo>
                      <a:pt x="0" y="132"/>
                    </a:lnTo>
                    <a:lnTo>
                      <a:pt x="16" y="126"/>
                    </a:lnTo>
                    <a:lnTo>
                      <a:pt x="32" y="116"/>
                    </a:lnTo>
                    <a:lnTo>
                      <a:pt x="44" y="106"/>
                    </a:lnTo>
                    <a:lnTo>
                      <a:pt x="50" y="102"/>
                    </a:lnTo>
                    <a:lnTo>
                      <a:pt x="54" y="90"/>
                    </a:lnTo>
                    <a:lnTo>
                      <a:pt x="58" y="82"/>
                    </a:lnTo>
                    <a:lnTo>
                      <a:pt x="60" y="74"/>
                    </a:lnTo>
                    <a:lnTo>
                      <a:pt x="60" y="72"/>
                    </a:lnTo>
                    <a:lnTo>
                      <a:pt x="64" y="66"/>
                    </a:lnTo>
                    <a:lnTo>
                      <a:pt x="64" y="58"/>
                    </a:lnTo>
                    <a:lnTo>
                      <a:pt x="62" y="44"/>
                    </a:lnTo>
                    <a:close/>
                  </a:path>
                </a:pathLst>
              </a:custGeom>
              <a:solidFill>
                <a:srgbClr val="FDC0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3" name="Freeform 16"/>
              <p:cNvSpPr>
                <a:spLocks/>
              </p:cNvSpPr>
              <p:nvPr/>
            </p:nvSpPr>
            <p:spPr bwMode="auto">
              <a:xfrm>
                <a:off x="3029" y="3192"/>
                <a:ext cx="102" cy="122"/>
              </a:xfrm>
              <a:custGeom>
                <a:avLst/>
                <a:gdLst>
                  <a:gd name="T0" fmla="*/ 64 w 102"/>
                  <a:gd name="T1" fmla="*/ 0 h 122"/>
                  <a:gd name="T2" fmla="*/ 64 w 102"/>
                  <a:gd name="T3" fmla="*/ 0 h 122"/>
                  <a:gd name="T4" fmla="*/ 62 w 102"/>
                  <a:gd name="T5" fmla="*/ 4 h 122"/>
                  <a:gd name="T6" fmla="*/ 64 w 102"/>
                  <a:gd name="T7" fmla="*/ 10 h 122"/>
                  <a:gd name="T8" fmla="*/ 64 w 102"/>
                  <a:gd name="T9" fmla="*/ 16 h 122"/>
                  <a:gd name="T10" fmla="*/ 68 w 102"/>
                  <a:gd name="T11" fmla="*/ 22 h 122"/>
                  <a:gd name="T12" fmla="*/ 76 w 102"/>
                  <a:gd name="T13" fmla="*/ 30 h 122"/>
                  <a:gd name="T14" fmla="*/ 86 w 102"/>
                  <a:gd name="T15" fmla="*/ 36 h 122"/>
                  <a:gd name="T16" fmla="*/ 102 w 102"/>
                  <a:gd name="T17" fmla="*/ 40 h 122"/>
                  <a:gd name="T18" fmla="*/ 74 w 102"/>
                  <a:gd name="T19" fmla="*/ 120 h 122"/>
                  <a:gd name="T20" fmla="*/ 74 w 102"/>
                  <a:gd name="T21" fmla="*/ 120 h 122"/>
                  <a:gd name="T22" fmla="*/ 64 w 102"/>
                  <a:gd name="T23" fmla="*/ 122 h 122"/>
                  <a:gd name="T24" fmla="*/ 54 w 102"/>
                  <a:gd name="T25" fmla="*/ 122 h 122"/>
                  <a:gd name="T26" fmla="*/ 42 w 102"/>
                  <a:gd name="T27" fmla="*/ 120 h 122"/>
                  <a:gd name="T28" fmla="*/ 34 w 102"/>
                  <a:gd name="T29" fmla="*/ 116 h 122"/>
                  <a:gd name="T30" fmla="*/ 28 w 102"/>
                  <a:gd name="T31" fmla="*/ 112 h 122"/>
                  <a:gd name="T32" fmla="*/ 22 w 102"/>
                  <a:gd name="T33" fmla="*/ 106 h 122"/>
                  <a:gd name="T34" fmla="*/ 16 w 102"/>
                  <a:gd name="T35" fmla="*/ 98 h 122"/>
                  <a:gd name="T36" fmla="*/ 12 w 102"/>
                  <a:gd name="T37" fmla="*/ 88 h 122"/>
                  <a:gd name="T38" fmla="*/ 6 w 102"/>
                  <a:gd name="T39" fmla="*/ 76 h 122"/>
                  <a:gd name="T40" fmla="*/ 2 w 102"/>
                  <a:gd name="T41" fmla="*/ 62 h 122"/>
                  <a:gd name="T42" fmla="*/ 0 w 102"/>
                  <a:gd name="T43" fmla="*/ 44 h 122"/>
                  <a:gd name="T44" fmla="*/ 64 w 102"/>
                  <a:gd name="T45" fmla="*/ 0 h 1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2" h="122">
                    <a:moveTo>
                      <a:pt x="64" y="0"/>
                    </a:moveTo>
                    <a:lnTo>
                      <a:pt x="64" y="0"/>
                    </a:lnTo>
                    <a:lnTo>
                      <a:pt x="62" y="4"/>
                    </a:lnTo>
                    <a:lnTo>
                      <a:pt x="64" y="10"/>
                    </a:lnTo>
                    <a:lnTo>
                      <a:pt x="64" y="16"/>
                    </a:lnTo>
                    <a:lnTo>
                      <a:pt x="68" y="22"/>
                    </a:lnTo>
                    <a:lnTo>
                      <a:pt x="76" y="30"/>
                    </a:lnTo>
                    <a:lnTo>
                      <a:pt x="86" y="36"/>
                    </a:lnTo>
                    <a:lnTo>
                      <a:pt x="102" y="40"/>
                    </a:lnTo>
                    <a:lnTo>
                      <a:pt x="74" y="120"/>
                    </a:lnTo>
                    <a:lnTo>
                      <a:pt x="64" y="122"/>
                    </a:lnTo>
                    <a:lnTo>
                      <a:pt x="54" y="122"/>
                    </a:lnTo>
                    <a:lnTo>
                      <a:pt x="42" y="120"/>
                    </a:lnTo>
                    <a:lnTo>
                      <a:pt x="34" y="116"/>
                    </a:lnTo>
                    <a:lnTo>
                      <a:pt x="28" y="112"/>
                    </a:lnTo>
                    <a:lnTo>
                      <a:pt x="22" y="106"/>
                    </a:lnTo>
                    <a:lnTo>
                      <a:pt x="16" y="98"/>
                    </a:lnTo>
                    <a:lnTo>
                      <a:pt x="12" y="88"/>
                    </a:lnTo>
                    <a:lnTo>
                      <a:pt x="6" y="76"/>
                    </a:lnTo>
                    <a:lnTo>
                      <a:pt x="2" y="62"/>
                    </a:lnTo>
                    <a:lnTo>
                      <a:pt x="0" y="44"/>
                    </a:lnTo>
                    <a:lnTo>
                      <a:pt x="64" y="0"/>
                    </a:lnTo>
                    <a:close/>
                  </a:path>
                </a:pathLst>
              </a:custGeom>
              <a:solidFill>
                <a:srgbClr val="D46E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4" name="Freeform 17"/>
              <p:cNvSpPr>
                <a:spLocks/>
              </p:cNvSpPr>
              <p:nvPr/>
            </p:nvSpPr>
            <p:spPr bwMode="auto">
              <a:xfrm>
                <a:off x="2699" y="3290"/>
                <a:ext cx="158" cy="202"/>
              </a:xfrm>
              <a:custGeom>
                <a:avLst/>
                <a:gdLst>
                  <a:gd name="T0" fmla="*/ 116 w 158"/>
                  <a:gd name="T1" fmla="*/ 0 h 202"/>
                  <a:gd name="T2" fmla="*/ 116 w 158"/>
                  <a:gd name="T3" fmla="*/ 0 h 202"/>
                  <a:gd name="T4" fmla="*/ 106 w 158"/>
                  <a:gd name="T5" fmla="*/ 8 h 202"/>
                  <a:gd name="T6" fmla="*/ 78 w 158"/>
                  <a:gd name="T7" fmla="*/ 26 h 202"/>
                  <a:gd name="T8" fmla="*/ 60 w 158"/>
                  <a:gd name="T9" fmla="*/ 36 h 202"/>
                  <a:gd name="T10" fmla="*/ 40 w 158"/>
                  <a:gd name="T11" fmla="*/ 44 h 202"/>
                  <a:gd name="T12" fmla="*/ 20 w 158"/>
                  <a:gd name="T13" fmla="*/ 50 h 202"/>
                  <a:gd name="T14" fmla="*/ 0 w 158"/>
                  <a:gd name="T15" fmla="*/ 52 h 202"/>
                  <a:gd name="T16" fmla="*/ 0 w 158"/>
                  <a:gd name="T17" fmla="*/ 52 h 202"/>
                  <a:gd name="T18" fmla="*/ 4 w 158"/>
                  <a:gd name="T19" fmla="*/ 70 h 202"/>
                  <a:gd name="T20" fmla="*/ 8 w 158"/>
                  <a:gd name="T21" fmla="*/ 90 h 202"/>
                  <a:gd name="T22" fmla="*/ 16 w 158"/>
                  <a:gd name="T23" fmla="*/ 112 h 202"/>
                  <a:gd name="T24" fmla="*/ 26 w 158"/>
                  <a:gd name="T25" fmla="*/ 138 h 202"/>
                  <a:gd name="T26" fmla="*/ 40 w 158"/>
                  <a:gd name="T27" fmla="*/ 162 h 202"/>
                  <a:gd name="T28" fmla="*/ 48 w 158"/>
                  <a:gd name="T29" fmla="*/ 174 h 202"/>
                  <a:gd name="T30" fmla="*/ 58 w 158"/>
                  <a:gd name="T31" fmla="*/ 184 h 202"/>
                  <a:gd name="T32" fmla="*/ 68 w 158"/>
                  <a:gd name="T33" fmla="*/ 194 h 202"/>
                  <a:gd name="T34" fmla="*/ 78 w 158"/>
                  <a:gd name="T35" fmla="*/ 202 h 202"/>
                  <a:gd name="T36" fmla="*/ 158 w 158"/>
                  <a:gd name="T37" fmla="*/ 48 h 202"/>
                  <a:gd name="T38" fmla="*/ 116 w 158"/>
                  <a:gd name="T39" fmla="*/ 0 h 2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8" h="202">
                    <a:moveTo>
                      <a:pt x="116" y="0"/>
                    </a:moveTo>
                    <a:lnTo>
                      <a:pt x="116" y="0"/>
                    </a:lnTo>
                    <a:lnTo>
                      <a:pt x="106" y="8"/>
                    </a:lnTo>
                    <a:lnTo>
                      <a:pt x="78" y="26"/>
                    </a:lnTo>
                    <a:lnTo>
                      <a:pt x="60" y="36"/>
                    </a:lnTo>
                    <a:lnTo>
                      <a:pt x="40" y="44"/>
                    </a:lnTo>
                    <a:lnTo>
                      <a:pt x="20" y="50"/>
                    </a:lnTo>
                    <a:lnTo>
                      <a:pt x="0" y="52"/>
                    </a:lnTo>
                    <a:lnTo>
                      <a:pt x="4" y="70"/>
                    </a:lnTo>
                    <a:lnTo>
                      <a:pt x="8" y="90"/>
                    </a:lnTo>
                    <a:lnTo>
                      <a:pt x="16" y="112"/>
                    </a:lnTo>
                    <a:lnTo>
                      <a:pt x="26" y="138"/>
                    </a:lnTo>
                    <a:lnTo>
                      <a:pt x="40" y="162"/>
                    </a:lnTo>
                    <a:lnTo>
                      <a:pt x="48" y="174"/>
                    </a:lnTo>
                    <a:lnTo>
                      <a:pt x="58" y="184"/>
                    </a:lnTo>
                    <a:lnTo>
                      <a:pt x="68" y="194"/>
                    </a:lnTo>
                    <a:lnTo>
                      <a:pt x="78" y="202"/>
                    </a:lnTo>
                    <a:lnTo>
                      <a:pt x="158" y="48"/>
                    </a:lnTo>
                    <a:lnTo>
                      <a:pt x="116" y="0"/>
                    </a:lnTo>
                    <a:close/>
                  </a:path>
                </a:pathLst>
              </a:custGeom>
              <a:solidFill>
                <a:srgbClr val="D46E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5" name="Freeform 18"/>
              <p:cNvSpPr>
                <a:spLocks/>
              </p:cNvSpPr>
              <p:nvPr/>
            </p:nvSpPr>
            <p:spPr bwMode="auto">
              <a:xfrm>
                <a:off x="2543" y="2826"/>
                <a:ext cx="142" cy="186"/>
              </a:xfrm>
              <a:custGeom>
                <a:avLst/>
                <a:gdLst>
                  <a:gd name="T0" fmla="*/ 72 w 142"/>
                  <a:gd name="T1" fmla="*/ 0 h 186"/>
                  <a:gd name="T2" fmla="*/ 72 w 142"/>
                  <a:gd name="T3" fmla="*/ 0 h 186"/>
                  <a:gd name="T4" fmla="*/ 68 w 142"/>
                  <a:gd name="T5" fmla="*/ 6 h 186"/>
                  <a:gd name="T6" fmla="*/ 64 w 142"/>
                  <a:gd name="T7" fmla="*/ 14 h 186"/>
                  <a:gd name="T8" fmla="*/ 60 w 142"/>
                  <a:gd name="T9" fmla="*/ 24 h 186"/>
                  <a:gd name="T10" fmla="*/ 58 w 142"/>
                  <a:gd name="T11" fmla="*/ 36 h 186"/>
                  <a:gd name="T12" fmla="*/ 58 w 142"/>
                  <a:gd name="T13" fmla="*/ 48 h 186"/>
                  <a:gd name="T14" fmla="*/ 62 w 142"/>
                  <a:gd name="T15" fmla="*/ 62 h 186"/>
                  <a:gd name="T16" fmla="*/ 72 w 142"/>
                  <a:gd name="T17" fmla="*/ 76 h 186"/>
                  <a:gd name="T18" fmla="*/ 72 w 142"/>
                  <a:gd name="T19" fmla="*/ 76 h 186"/>
                  <a:gd name="T20" fmla="*/ 84 w 142"/>
                  <a:gd name="T21" fmla="*/ 92 h 186"/>
                  <a:gd name="T22" fmla="*/ 94 w 142"/>
                  <a:gd name="T23" fmla="*/ 108 h 186"/>
                  <a:gd name="T24" fmla="*/ 104 w 142"/>
                  <a:gd name="T25" fmla="*/ 124 h 186"/>
                  <a:gd name="T26" fmla="*/ 104 w 142"/>
                  <a:gd name="T27" fmla="*/ 124 h 186"/>
                  <a:gd name="T28" fmla="*/ 112 w 142"/>
                  <a:gd name="T29" fmla="*/ 140 h 186"/>
                  <a:gd name="T30" fmla="*/ 124 w 142"/>
                  <a:gd name="T31" fmla="*/ 160 h 186"/>
                  <a:gd name="T32" fmla="*/ 142 w 142"/>
                  <a:gd name="T33" fmla="*/ 186 h 186"/>
                  <a:gd name="T34" fmla="*/ 142 w 142"/>
                  <a:gd name="T35" fmla="*/ 186 h 186"/>
                  <a:gd name="T36" fmla="*/ 98 w 142"/>
                  <a:gd name="T37" fmla="*/ 158 h 186"/>
                  <a:gd name="T38" fmla="*/ 62 w 142"/>
                  <a:gd name="T39" fmla="*/ 136 h 186"/>
                  <a:gd name="T40" fmla="*/ 40 w 142"/>
                  <a:gd name="T41" fmla="*/ 120 h 186"/>
                  <a:gd name="T42" fmla="*/ 40 w 142"/>
                  <a:gd name="T43" fmla="*/ 120 h 186"/>
                  <a:gd name="T44" fmla="*/ 0 w 142"/>
                  <a:gd name="T45" fmla="*/ 82 h 186"/>
                  <a:gd name="T46" fmla="*/ 0 w 142"/>
                  <a:gd name="T47" fmla="*/ 82 h 186"/>
                  <a:gd name="T48" fmla="*/ 4 w 142"/>
                  <a:gd name="T49" fmla="*/ 78 h 186"/>
                  <a:gd name="T50" fmla="*/ 16 w 142"/>
                  <a:gd name="T51" fmla="*/ 66 h 186"/>
                  <a:gd name="T52" fmla="*/ 28 w 142"/>
                  <a:gd name="T53" fmla="*/ 48 h 186"/>
                  <a:gd name="T54" fmla="*/ 34 w 142"/>
                  <a:gd name="T55" fmla="*/ 36 h 186"/>
                  <a:gd name="T56" fmla="*/ 40 w 142"/>
                  <a:gd name="T57" fmla="*/ 24 h 186"/>
                  <a:gd name="T58" fmla="*/ 40 w 142"/>
                  <a:gd name="T59" fmla="*/ 24 h 186"/>
                  <a:gd name="T60" fmla="*/ 42 w 142"/>
                  <a:gd name="T61" fmla="*/ 18 h 186"/>
                  <a:gd name="T62" fmla="*/ 46 w 142"/>
                  <a:gd name="T63" fmla="*/ 12 h 186"/>
                  <a:gd name="T64" fmla="*/ 58 w 142"/>
                  <a:gd name="T65" fmla="*/ 4 h 186"/>
                  <a:gd name="T66" fmla="*/ 68 w 142"/>
                  <a:gd name="T67" fmla="*/ 0 h 186"/>
                  <a:gd name="T68" fmla="*/ 72 w 142"/>
                  <a:gd name="T69" fmla="*/ 0 h 186"/>
                  <a:gd name="T70" fmla="*/ 72 w 142"/>
                  <a:gd name="T71" fmla="*/ 0 h 18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2" h="186">
                    <a:moveTo>
                      <a:pt x="72" y="0"/>
                    </a:moveTo>
                    <a:lnTo>
                      <a:pt x="72" y="0"/>
                    </a:lnTo>
                    <a:lnTo>
                      <a:pt x="68" y="6"/>
                    </a:lnTo>
                    <a:lnTo>
                      <a:pt x="64" y="14"/>
                    </a:lnTo>
                    <a:lnTo>
                      <a:pt x="60" y="24"/>
                    </a:lnTo>
                    <a:lnTo>
                      <a:pt x="58" y="36"/>
                    </a:lnTo>
                    <a:lnTo>
                      <a:pt x="58" y="48"/>
                    </a:lnTo>
                    <a:lnTo>
                      <a:pt x="62" y="62"/>
                    </a:lnTo>
                    <a:lnTo>
                      <a:pt x="72" y="76"/>
                    </a:lnTo>
                    <a:lnTo>
                      <a:pt x="84" y="92"/>
                    </a:lnTo>
                    <a:lnTo>
                      <a:pt x="94" y="108"/>
                    </a:lnTo>
                    <a:lnTo>
                      <a:pt x="104" y="124"/>
                    </a:lnTo>
                    <a:lnTo>
                      <a:pt x="112" y="140"/>
                    </a:lnTo>
                    <a:lnTo>
                      <a:pt x="124" y="160"/>
                    </a:lnTo>
                    <a:lnTo>
                      <a:pt x="142" y="186"/>
                    </a:lnTo>
                    <a:lnTo>
                      <a:pt x="98" y="158"/>
                    </a:lnTo>
                    <a:lnTo>
                      <a:pt x="62" y="136"/>
                    </a:lnTo>
                    <a:lnTo>
                      <a:pt x="40" y="120"/>
                    </a:lnTo>
                    <a:lnTo>
                      <a:pt x="0" y="82"/>
                    </a:lnTo>
                    <a:lnTo>
                      <a:pt x="4" y="78"/>
                    </a:lnTo>
                    <a:lnTo>
                      <a:pt x="16" y="66"/>
                    </a:lnTo>
                    <a:lnTo>
                      <a:pt x="28" y="48"/>
                    </a:lnTo>
                    <a:lnTo>
                      <a:pt x="34" y="36"/>
                    </a:lnTo>
                    <a:lnTo>
                      <a:pt x="40" y="24"/>
                    </a:lnTo>
                    <a:lnTo>
                      <a:pt x="42" y="18"/>
                    </a:lnTo>
                    <a:lnTo>
                      <a:pt x="46" y="12"/>
                    </a:lnTo>
                    <a:lnTo>
                      <a:pt x="58" y="4"/>
                    </a:lnTo>
                    <a:lnTo>
                      <a:pt x="68" y="0"/>
                    </a:lnTo>
                    <a:lnTo>
                      <a:pt x="72" y="0"/>
                    </a:lnTo>
                    <a:close/>
                  </a:path>
                </a:pathLst>
              </a:custGeom>
              <a:solidFill>
                <a:srgbClr val="D46E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6" name="Freeform 19"/>
              <p:cNvSpPr>
                <a:spLocks/>
              </p:cNvSpPr>
              <p:nvPr/>
            </p:nvSpPr>
            <p:spPr bwMode="auto">
              <a:xfrm>
                <a:off x="2715" y="3394"/>
                <a:ext cx="34" cy="78"/>
              </a:xfrm>
              <a:custGeom>
                <a:avLst/>
                <a:gdLst>
                  <a:gd name="T0" fmla="*/ 4 w 34"/>
                  <a:gd name="T1" fmla="*/ 0 h 78"/>
                  <a:gd name="T2" fmla="*/ 4 w 34"/>
                  <a:gd name="T3" fmla="*/ 0 h 78"/>
                  <a:gd name="T4" fmla="*/ 12 w 34"/>
                  <a:gd name="T5" fmla="*/ 16 h 78"/>
                  <a:gd name="T6" fmla="*/ 22 w 34"/>
                  <a:gd name="T7" fmla="*/ 26 h 78"/>
                  <a:gd name="T8" fmla="*/ 34 w 34"/>
                  <a:gd name="T9" fmla="*/ 36 h 78"/>
                  <a:gd name="T10" fmla="*/ 0 w 34"/>
                  <a:gd name="T11" fmla="*/ 78 h 78"/>
                  <a:gd name="T12" fmla="*/ 0 w 34"/>
                  <a:gd name="T13" fmla="*/ 78 h 78"/>
                  <a:gd name="T14" fmla="*/ 2 w 34"/>
                  <a:gd name="T15" fmla="*/ 46 h 78"/>
                  <a:gd name="T16" fmla="*/ 4 w 34"/>
                  <a:gd name="T17" fmla="*/ 0 h 78"/>
                  <a:gd name="T18" fmla="*/ 4 w 34"/>
                  <a:gd name="T19" fmla="*/ 0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78">
                    <a:moveTo>
                      <a:pt x="4" y="0"/>
                    </a:moveTo>
                    <a:lnTo>
                      <a:pt x="4" y="0"/>
                    </a:lnTo>
                    <a:lnTo>
                      <a:pt x="12" y="16"/>
                    </a:lnTo>
                    <a:lnTo>
                      <a:pt x="22" y="26"/>
                    </a:lnTo>
                    <a:lnTo>
                      <a:pt x="34" y="36"/>
                    </a:lnTo>
                    <a:lnTo>
                      <a:pt x="0" y="78"/>
                    </a:lnTo>
                    <a:lnTo>
                      <a:pt x="2" y="46"/>
                    </a:lnTo>
                    <a:lnTo>
                      <a:pt x="4" y="0"/>
                    </a:lnTo>
                    <a:close/>
                  </a:path>
                </a:pathLst>
              </a:custGeom>
              <a:solidFill>
                <a:srgbClr val="B85C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7" name="Freeform 20"/>
              <p:cNvSpPr>
                <a:spLocks/>
              </p:cNvSpPr>
              <p:nvPr/>
            </p:nvSpPr>
            <p:spPr bwMode="auto">
              <a:xfrm>
                <a:off x="2457" y="2844"/>
                <a:ext cx="560" cy="794"/>
              </a:xfrm>
              <a:custGeom>
                <a:avLst/>
                <a:gdLst>
                  <a:gd name="T0" fmla="*/ 488 w 560"/>
                  <a:gd name="T1" fmla="*/ 748 h 794"/>
                  <a:gd name="T2" fmla="*/ 560 w 560"/>
                  <a:gd name="T3" fmla="*/ 712 h 794"/>
                  <a:gd name="T4" fmla="*/ 520 w 560"/>
                  <a:gd name="T5" fmla="*/ 634 h 794"/>
                  <a:gd name="T6" fmla="*/ 470 w 560"/>
                  <a:gd name="T7" fmla="*/ 548 h 794"/>
                  <a:gd name="T8" fmla="*/ 420 w 560"/>
                  <a:gd name="T9" fmla="*/ 444 h 794"/>
                  <a:gd name="T10" fmla="*/ 396 w 560"/>
                  <a:gd name="T11" fmla="*/ 334 h 794"/>
                  <a:gd name="T12" fmla="*/ 400 w 560"/>
                  <a:gd name="T13" fmla="*/ 282 h 794"/>
                  <a:gd name="T14" fmla="*/ 414 w 560"/>
                  <a:gd name="T15" fmla="*/ 246 h 794"/>
                  <a:gd name="T16" fmla="*/ 410 w 560"/>
                  <a:gd name="T17" fmla="*/ 212 h 794"/>
                  <a:gd name="T18" fmla="*/ 398 w 560"/>
                  <a:gd name="T19" fmla="*/ 192 h 794"/>
                  <a:gd name="T20" fmla="*/ 370 w 560"/>
                  <a:gd name="T21" fmla="*/ 148 h 794"/>
                  <a:gd name="T22" fmla="*/ 354 w 560"/>
                  <a:gd name="T23" fmla="*/ 104 h 794"/>
                  <a:gd name="T24" fmla="*/ 356 w 560"/>
                  <a:gd name="T25" fmla="*/ 76 h 794"/>
                  <a:gd name="T26" fmla="*/ 372 w 560"/>
                  <a:gd name="T27" fmla="*/ 38 h 794"/>
                  <a:gd name="T28" fmla="*/ 360 w 560"/>
                  <a:gd name="T29" fmla="*/ 28 h 794"/>
                  <a:gd name="T30" fmla="*/ 296 w 560"/>
                  <a:gd name="T31" fmla="*/ 12 h 794"/>
                  <a:gd name="T32" fmla="*/ 280 w 560"/>
                  <a:gd name="T33" fmla="*/ 14 h 794"/>
                  <a:gd name="T34" fmla="*/ 246 w 560"/>
                  <a:gd name="T35" fmla="*/ 8 h 794"/>
                  <a:gd name="T36" fmla="*/ 236 w 560"/>
                  <a:gd name="T37" fmla="*/ 16 h 794"/>
                  <a:gd name="T38" fmla="*/ 278 w 560"/>
                  <a:gd name="T39" fmla="*/ 96 h 794"/>
                  <a:gd name="T40" fmla="*/ 294 w 560"/>
                  <a:gd name="T41" fmla="*/ 152 h 794"/>
                  <a:gd name="T42" fmla="*/ 298 w 560"/>
                  <a:gd name="T43" fmla="*/ 216 h 794"/>
                  <a:gd name="T44" fmla="*/ 250 w 560"/>
                  <a:gd name="T45" fmla="*/ 184 h 794"/>
                  <a:gd name="T46" fmla="*/ 174 w 560"/>
                  <a:gd name="T47" fmla="*/ 118 h 794"/>
                  <a:gd name="T48" fmla="*/ 134 w 560"/>
                  <a:gd name="T49" fmla="*/ 66 h 794"/>
                  <a:gd name="T50" fmla="*/ 116 w 560"/>
                  <a:gd name="T51" fmla="*/ 28 h 794"/>
                  <a:gd name="T52" fmla="*/ 56 w 560"/>
                  <a:gd name="T53" fmla="*/ 80 h 794"/>
                  <a:gd name="T54" fmla="*/ 12 w 560"/>
                  <a:gd name="T55" fmla="*/ 110 h 794"/>
                  <a:gd name="T56" fmla="*/ 2 w 560"/>
                  <a:gd name="T57" fmla="*/ 126 h 794"/>
                  <a:gd name="T58" fmla="*/ 0 w 560"/>
                  <a:gd name="T59" fmla="*/ 162 h 794"/>
                  <a:gd name="T60" fmla="*/ 10 w 560"/>
                  <a:gd name="T61" fmla="*/ 240 h 794"/>
                  <a:gd name="T62" fmla="*/ 38 w 560"/>
                  <a:gd name="T63" fmla="*/ 298 h 794"/>
                  <a:gd name="T64" fmla="*/ 70 w 560"/>
                  <a:gd name="T65" fmla="*/ 342 h 794"/>
                  <a:gd name="T66" fmla="*/ 112 w 560"/>
                  <a:gd name="T67" fmla="*/ 378 h 794"/>
                  <a:gd name="T68" fmla="*/ 168 w 560"/>
                  <a:gd name="T69" fmla="*/ 438 h 794"/>
                  <a:gd name="T70" fmla="*/ 200 w 560"/>
                  <a:gd name="T71" fmla="*/ 500 h 794"/>
                  <a:gd name="T72" fmla="*/ 212 w 560"/>
                  <a:gd name="T73" fmla="*/ 546 h 794"/>
                  <a:gd name="T74" fmla="*/ 216 w 560"/>
                  <a:gd name="T75" fmla="*/ 690 h 794"/>
                  <a:gd name="T76" fmla="*/ 222 w 560"/>
                  <a:gd name="T77" fmla="*/ 776 h 794"/>
                  <a:gd name="T78" fmla="*/ 286 w 560"/>
                  <a:gd name="T79" fmla="*/ 792 h 794"/>
                  <a:gd name="T80" fmla="*/ 358 w 560"/>
                  <a:gd name="T81" fmla="*/ 792 h 794"/>
                  <a:gd name="T82" fmla="*/ 424 w 560"/>
                  <a:gd name="T83" fmla="*/ 776 h 7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0" h="794">
                    <a:moveTo>
                      <a:pt x="454" y="678"/>
                    </a:moveTo>
                    <a:lnTo>
                      <a:pt x="488" y="748"/>
                    </a:lnTo>
                    <a:lnTo>
                      <a:pt x="524" y="732"/>
                    </a:lnTo>
                    <a:lnTo>
                      <a:pt x="544" y="722"/>
                    </a:lnTo>
                    <a:lnTo>
                      <a:pt x="560" y="712"/>
                    </a:lnTo>
                    <a:lnTo>
                      <a:pt x="542" y="674"/>
                    </a:lnTo>
                    <a:lnTo>
                      <a:pt x="520" y="634"/>
                    </a:lnTo>
                    <a:lnTo>
                      <a:pt x="492" y="586"/>
                    </a:lnTo>
                    <a:lnTo>
                      <a:pt x="470" y="548"/>
                    </a:lnTo>
                    <a:lnTo>
                      <a:pt x="452" y="512"/>
                    </a:lnTo>
                    <a:lnTo>
                      <a:pt x="434" y="478"/>
                    </a:lnTo>
                    <a:lnTo>
                      <a:pt x="420" y="444"/>
                    </a:lnTo>
                    <a:lnTo>
                      <a:pt x="410" y="410"/>
                    </a:lnTo>
                    <a:lnTo>
                      <a:pt x="402" y="374"/>
                    </a:lnTo>
                    <a:lnTo>
                      <a:pt x="396" y="334"/>
                    </a:lnTo>
                    <a:lnTo>
                      <a:pt x="394" y="292"/>
                    </a:lnTo>
                    <a:lnTo>
                      <a:pt x="400" y="282"/>
                    </a:lnTo>
                    <a:lnTo>
                      <a:pt x="406" y="274"/>
                    </a:lnTo>
                    <a:lnTo>
                      <a:pt x="412" y="262"/>
                    </a:lnTo>
                    <a:lnTo>
                      <a:pt x="414" y="246"/>
                    </a:lnTo>
                    <a:lnTo>
                      <a:pt x="414" y="230"/>
                    </a:lnTo>
                    <a:lnTo>
                      <a:pt x="412" y="220"/>
                    </a:lnTo>
                    <a:lnTo>
                      <a:pt x="410" y="212"/>
                    </a:lnTo>
                    <a:lnTo>
                      <a:pt x="404" y="202"/>
                    </a:lnTo>
                    <a:lnTo>
                      <a:pt x="398" y="192"/>
                    </a:lnTo>
                    <a:lnTo>
                      <a:pt x="386" y="178"/>
                    </a:lnTo>
                    <a:lnTo>
                      <a:pt x="378" y="164"/>
                    </a:lnTo>
                    <a:lnTo>
                      <a:pt x="370" y="148"/>
                    </a:lnTo>
                    <a:lnTo>
                      <a:pt x="362" y="134"/>
                    </a:lnTo>
                    <a:lnTo>
                      <a:pt x="358" y="118"/>
                    </a:lnTo>
                    <a:lnTo>
                      <a:pt x="354" y="104"/>
                    </a:lnTo>
                    <a:lnTo>
                      <a:pt x="354" y="90"/>
                    </a:lnTo>
                    <a:lnTo>
                      <a:pt x="356" y="76"/>
                    </a:lnTo>
                    <a:lnTo>
                      <a:pt x="364" y="56"/>
                    </a:lnTo>
                    <a:lnTo>
                      <a:pt x="370" y="42"/>
                    </a:lnTo>
                    <a:lnTo>
                      <a:pt x="372" y="38"/>
                    </a:lnTo>
                    <a:lnTo>
                      <a:pt x="370" y="34"/>
                    </a:lnTo>
                    <a:lnTo>
                      <a:pt x="366" y="30"/>
                    </a:lnTo>
                    <a:lnTo>
                      <a:pt x="360" y="28"/>
                    </a:lnTo>
                    <a:lnTo>
                      <a:pt x="316" y="16"/>
                    </a:lnTo>
                    <a:lnTo>
                      <a:pt x="296" y="12"/>
                    </a:lnTo>
                    <a:lnTo>
                      <a:pt x="288" y="12"/>
                    </a:lnTo>
                    <a:lnTo>
                      <a:pt x="280" y="14"/>
                    </a:lnTo>
                    <a:lnTo>
                      <a:pt x="274" y="14"/>
                    </a:lnTo>
                    <a:lnTo>
                      <a:pt x="266" y="14"/>
                    </a:lnTo>
                    <a:lnTo>
                      <a:pt x="246" y="8"/>
                    </a:lnTo>
                    <a:lnTo>
                      <a:pt x="222" y="0"/>
                    </a:lnTo>
                    <a:lnTo>
                      <a:pt x="236" y="16"/>
                    </a:lnTo>
                    <a:lnTo>
                      <a:pt x="248" y="36"/>
                    </a:lnTo>
                    <a:lnTo>
                      <a:pt x="264" y="64"/>
                    </a:lnTo>
                    <a:lnTo>
                      <a:pt x="278" y="96"/>
                    </a:lnTo>
                    <a:lnTo>
                      <a:pt x="284" y="114"/>
                    </a:lnTo>
                    <a:lnTo>
                      <a:pt x="290" y="132"/>
                    </a:lnTo>
                    <a:lnTo>
                      <a:pt x="294" y="152"/>
                    </a:lnTo>
                    <a:lnTo>
                      <a:pt x="298" y="172"/>
                    </a:lnTo>
                    <a:lnTo>
                      <a:pt x="298" y="194"/>
                    </a:lnTo>
                    <a:lnTo>
                      <a:pt x="298" y="216"/>
                    </a:lnTo>
                    <a:lnTo>
                      <a:pt x="274" y="202"/>
                    </a:lnTo>
                    <a:lnTo>
                      <a:pt x="250" y="184"/>
                    </a:lnTo>
                    <a:lnTo>
                      <a:pt x="220" y="162"/>
                    </a:lnTo>
                    <a:lnTo>
                      <a:pt x="190" y="134"/>
                    </a:lnTo>
                    <a:lnTo>
                      <a:pt x="174" y="118"/>
                    </a:lnTo>
                    <a:lnTo>
                      <a:pt x="160" y="102"/>
                    </a:lnTo>
                    <a:lnTo>
                      <a:pt x="146" y="84"/>
                    </a:lnTo>
                    <a:lnTo>
                      <a:pt x="134" y="66"/>
                    </a:lnTo>
                    <a:lnTo>
                      <a:pt x="124" y="48"/>
                    </a:lnTo>
                    <a:lnTo>
                      <a:pt x="116" y="28"/>
                    </a:lnTo>
                    <a:lnTo>
                      <a:pt x="100" y="46"/>
                    </a:lnTo>
                    <a:lnTo>
                      <a:pt x="80" y="62"/>
                    </a:lnTo>
                    <a:lnTo>
                      <a:pt x="56" y="80"/>
                    </a:lnTo>
                    <a:lnTo>
                      <a:pt x="22" y="104"/>
                    </a:lnTo>
                    <a:lnTo>
                      <a:pt x="12" y="110"/>
                    </a:lnTo>
                    <a:lnTo>
                      <a:pt x="6" y="114"/>
                    </a:lnTo>
                    <a:lnTo>
                      <a:pt x="4" y="120"/>
                    </a:lnTo>
                    <a:lnTo>
                      <a:pt x="2" y="126"/>
                    </a:lnTo>
                    <a:lnTo>
                      <a:pt x="0" y="146"/>
                    </a:lnTo>
                    <a:lnTo>
                      <a:pt x="0" y="162"/>
                    </a:lnTo>
                    <a:lnTo>
                      <a:pt x="0" y="184"/>
                    </a:lnTo>
                    <a:lnTo>
                      <a:pt x="4" y="210"/>
                    </a:lnTo>
                    <a:lnTo>
                      <a:pt x="10" y="240"/>
                    </a:lnTo>
                    <a:lnTo>
                      <a:pt x="22" y="270"/>
                    </a:lnTo>
                    <a:lnTo>
                      <a:pt x="28" y="284"/>
                    </a:lnTo>
                    <a:lnTo>
                      <a:pt x="38" y="298"/>
                    </a:lnTo>
                    <a:lnTo>
                      <a:pt x="46" y="314"/>
                    </a:lnTo>
                    <a:lnTo>
                      <a:pt x="58" y="328"/>
                    </a:lnTo>
                    <a:lnTo>
                      <a:pt x="70" y="342"/>
                    </a:lnTo>
                    <a:lnTo>
                      <a:pt x="86" y="354"/>
                    </a:lnTo>
                    <a:lnTo>
                      <a:pt x="112" y="378"/>
                    </a:lnTo>
                    <a:lnTo>
                      <a:pt x="136" y="398"/>
                    </a:lnTo>
                    <a:lnTo>
                      <a:pt x="154" y="418"/>
                    </a:lnTo>
                    <a:lnTo>
                      <a:pt x="168" y="438"/>
                    </a:lnTo>
                    <a:lnTo>
                      <a:pt x="180" y="456"/>
                    </a:lnTo>
                    <a:lnTo>
                      <a:pt x="190" y="478"/>
                    </a:lnTo>
                    <a:lnTo>
                      <a:pt x="200" y="500"/>
                    </a:lnTo>
                    <a:lnTo>
                      <a:pt x="208" y="526"/>
                    </a:lnTo>
                    <a:lnTo>
                      <a:pt x="212" y="546"/>
                    </a:lnTo>
                    <a:lnTo>
                      <a:pt x="214" y="568"/>
                    </a:lnTo>
                    <a:lnTo>
                      <a:pt x="214" y="622"/>
                    </a:lnTo>
                    <a:lnTo>
                      <a:pt x="216" y="690"/>
                    </a:lnTo>
                    <a:lnTo>
                      <a:pt x="218" y="732"/>
                    </a:lnTo>
                    <a:lnTo>
                      <a:pt x="222" y="776"/>
                    </a:lnTo>
                    <a:lnTo>
                      <a:pt x="240" y="782"/>
                    </a:lnTo>
                    <a:lnTo>
                      <a:pt x="260" y="788"/>
                    </a:lnTo>
                    <a:lnTo>
                      <a:pt x="286" y="792"/>
                    </a:lnTo>
                    <a:lnTo>
                      <a:pt x="320" y="794"/>
                    </a:lnTo>
                    <a:lnTo>
                      <a:pt x="338" y="794"/>
                    </a:lnTo>
                    <a:lnTo>
                      <a:pt x="358" y="792"/>
                    </a:lnTo>
                    <a:lnTo>
                      <a:pt x="380" y="788"/>
                    </a:lnTo>
                    <a:lnTo>
                      <a:pt x="402" y="784"/>
                    </a:lnTo>
                    <a:lnTo>
                      <a:pt x="424" y="776"/>
                    </a:lnTo>
                    <a:lnTo>
                      <a:pt x="448" y="768"/>
                    </a:lnTo>
                    <a:lnTo>
                      <a:pt x="454" y="678"/>
                    </a:lnTo>
                    <a:close/>
                  </a:path>
                </a:pathLst>
              </a:custGeom>
              <a:solidFill>
                <a:srgbClr val="D46E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8" name="Freeform 21"/>
              <p:cNvSpPr>
                <a:spLocks/>
              </p:cNvSpPr>
              <p:nvPr/>
            </p:nvSpPr>
            <p:spPr bwMode="auto">
              <a:xfrm>
                <a:off x="2535" y="2908"/>
                <a:ext cx="140" cy="642"/>
              </a:xfrm>
              <a:custGeom>
                <a:avLst/>
                <a:gdLst>
                  <a:gd name="T0" fmla="*/ 0 w 140"/>
                  <a:gd name="T1" fmla="*/ 4 h 642"/>
                  <a:gd name="T2" fmla="*/ 0 w 140"/>
                  <a:gd name="T3" fmla="*/ 4 h 642"/>
                  <a:gd name="T4" fmla="*/ 8 w 140"/>
                  <a:gd name="T5" fmla="*/ 16 h 642"/>
                  <a:gd name="T6" fmla="*/ 28 w 140"/>
                  <a:gd name="T7" fmla="*/ 50 h 642"/>
                  <a:gd name="T8" fmla="*/ 40 w 140"/>
                  <a:gd name="T9" fmla="*/ 74 h 642"/>
                  <a:gd name="T10" fmla="*/ 54 w 140"/>
                  <a:gd name="T11" fmla="*/ 104 h 642"/>
                  <a:gd name="T12" fmla="*/ 68 w 140"/>
                  <a:gd name="T13" fmla="*/ 138 h 642"/>
                  <a:gd name="T14" fmla="*/ 82 w 140"/>
                  <a:gd name="T15" fmla="*/ 178 h 642"/>
                  <a:gd name="T16" fmla="*/ 96 w 140"/>
                  <a:gd name="T17" fmla="*/ 220 h 642"/>
                  <a:gd name="T18" fmla="*/ 108 w 140"/>
                  <a:gd name="T19" fmla="*/ 268 h 642"/>
                  <a:gd name="T20" fmla="*/ 118 w 140"/>
                  <a:gd name="T21" fmla="*/ 320 h 642"/>
                  <a:gd name="T22" fmla="*/ 126 w 140"/>
                  <a:gd name="T23" fmla="*/ 376 h 642"/>
                  <a:gd name="T24" fmla="*/ 130 w 140"/>
                  <a:gd name="T25" fmla="*/ 438 h 642"/>
                  <a:gd name="T26" fmla="*/ 132 w 140"/>
                  <a:gd name="T27" fmla="*/ 502 h 642"/>
                  <a:gd name="T28" fmla="*/ 130 w 140"/>
                  <a:gd name="T29" fmla="*/ 570 h 642"/>
                  <a:gd name="T30" fmla="*/ 122 w 140"/>
                  <a:gd name="T31" fmla="*/ 640 h 642"/>
                  <a:gd name="T32" fmla="*/ 130 w 140"/>
                  <a:gd name="T33" fmla="*/ 642 h 642"/>
                  <a:gd name="T34" fmla="*/ 130 w 140"/>
                  <a:gd name="T35" fmla="*/ 642 h 642"/>
                  <a:gd name="T36" fmla="*/ 138 w 140"/>
                  <a:gd name="T37" fmla="*/ 570 h 642"/>
                  <a:gd name="T38" fmla="*/ 140 w 140"/>
                  <a:gd name="T39" fmla="*/ 502 h 642"/>
                  <a:gd name="T40" fmla="*/ 138 w 140"/>
                  <a:gd name="T41" fmla="*/ 436 h 642"/>
                  <a:gd name="T42" fmla="*/ 134 w 140"/>
                  <a:gd name="T43" fmla="*/ 376 h 642"/>
                  <a:gd name="T44" fmla="*/ 126 w 140"/>
                  <a:gd name="T45" fmla="*/ 318 h 642"/>
                  <a:gd name="T46" fmla="*/ 114 w 140"/>
                  <a:gd name="T47" fmla="*/ 266 h 642"/>
                  <a:gd name="T48" fmla="*/ 102 w 140"/>
                  <a:gd name="T49" fmla="*/ 218 h 642"/>
                  <a:gd name="T50" fmla="*/ 88 w 140"/>
                  <a:gd name="T51" fmla="*/ 174 h 642"/>
                  <a:gd name="T52" fmla="*/ 74 w 140"/>
                  <a:gd name="T53" fmla="*/ 134 h 642"/>
                  <a:gd name="T54" fmla="*/ 60 w 140"/>
                  <a:gd name="T55" fmla="*/ 100 h 642"/>
                  <a:gd name="T56" fmla="*/ 46 w 140"/>
                  <a:gd name="T57" fmla="*/ 70 h 642"/>
                  <a:gd name="T58" fmla="*/ 34 w 140"/>
                  <a:gd name="T59" fmla="*/ 46 h 642"/>
                  <a:gd name="T60" fmla="*/ 14 w 140"/>
                  <a:gd name="T61" fmla="*/ 12 h 642"/>
                  <a:gd name="T62" fmla="*/ 6 w 140"/>
                  <a:gd name="T63" fmla="*/ 0 h 642"/>
                  <a:gd name="T64" fmla="*/ 0 w 140"/>
                  <a:gd name="T65" fmla="*/ 4 h 6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0" h="642">
                    <a:moveTo>
                      <a:pt x="0" y="4"/>
                    </a:moveTo>
                    <a:lnTo>
                      <a:pt x="0" y="4"/>
                    </a:lnTo>
                    <a:lnTo>
                      <a:pt x="8" y="16"/>
                    </a:lnTo>
                    <a:lnTo>
                      <a:pt x="28" y="50"/>
                    </a:lnTo>
                    <a:lnTo>
                      <a:pt x="40" y="74"/>
                    </a:lnTo>
                    <a:lnTo>
                      <a:pt x="54" y="104"/>
                    </a:lnTo>
                    <a:lnTo>
                      <a:pt x="68" y="138"/>
                    </a:lnTo>
                    <a:lnTo>
                      <a:pt x="82" y="178"/>
                    </a:lnTo>
                    <a:lnTo>
                      <a:pt x="96" y="220"/>
                    </a:lnTo>
                    <a:lnTo>
                      <a:pt x="108" y="268"/>
                    </a:lnTo>
                    <a:lnTo>
                      <a:pt x="118" y="320"/>
                    </a:lnTo>
                    <a:lnTo>
                      <a:pt x="126" y="376"/>
                    </a:lnTo>
                    <a:lnTo>
                      <a:pt x="130" y="438"/>
                    </a:lnTo>
                    <a:lnTo>
                      <a:pt x="132" y="502"/>
                    </a:lnTo>
                    <a:lnTo>
                      <a:pt x="130" y="570"/>
                    </a:lnTo>
                    <a:lnTo>
                      <a:pt x="122" y="640"/>
                    </a:lnTo>
                    <a:lnTo>
                      <a:pt x="130" y="642"/>
                    </a:lnTo>
                    <a:lnTo>
                      <a:pt x="138" y="570"/>
                    </a:lnTo>
                    <a:lnTo>
                      <a:pt x="140" y="502"/>
                    </a:lnTo>
                    <a:lnTo>
                      <a:pt x="138" y="436"/>
                    </a:lnTo>
                    <a:lnTo>
                      <a:pt x="134" y="376"/>
                    </a:lnTo>
                    <a:lnTo>
                      <a:pt x="126" y="318"/>
                    </a:lnTo>
                    <a:lnTo>
                      <a:pt x="114" y="266"/>
                    </a:lnTo>
                    <a:lnTo>
                      <a:pt x="102" y="218"/>
                    </a:lnTo>
                    <a:lnTo>
                      <a:pt x="88" y="174"/>
                    </a:lnTo>
                    <a:lnTo>
                      <a:pt x="74" y="134"/>
                    </a:lnTo>
                    <a:lnTo>
                      <a:pt x="60" y="100"/>
                    </a:lnTo>
                    <a:lnTo>
                      <a:pt x="46" y="70"/>
                    </a:lnTo>
                    <a:lnTo>
                      <a:pt x="34" y="46"/>
                    </a:lnTo>
                    <a:lnTo>
                      <a:pt x="14" y="12"/>
                    </a:lnTo>
                    <a:lnTo>
                      <a:pt x="6" y="0"/>
                    </a:lnTo>
                    <a:lnTo>
                      <a:pt x="0" y="4"/>
                    </a:lnTo>
                    <a:close/>
                  </a:path>
                </a:pathLst>
              </a:custGeom>
              <a:solidFill>
                <a:srgbClr val="3E0A0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49" name="Freeform 22"/>
              <p:cNvSpPr>
                <a:spLocks/>
              </p:cNvSpPr>
              <p:nvPr/>
            </p:nvSpPr>
            <p:spPr bwMode="auto">
              <a:xfrm>
                <a:off x="2475" y="3500"/>
                <a:ext cx="234" cy="170"/>
              </a:xfrm>
              <a:custGeom>
                <a:avLst/>
                <a:gdLst>
                  <a:gd name="T0" fmla="*/ 16 w 234"/>
                  <a:gd name="T1" fmla="*/ 4 h 170"/>
                  <a:gd name="T2" fmla="*/ 16 w 234"/>
                  <a:gd name="T3" fmla="*/ 4 h 170"/>
                  <a:gd name="T4" fmla="*/ 42 w 234"/>
                  <a:gd name="T5" fmla="*/ 2 h 170"/>
                  <a:gd name="T6" fmla="*/ 70 w 234"/>
                  <a:gd name="T7" fmla="*/ 0 h 170"/>
                  <a:gd name="T8" fmla="*/ 102 w 234"/>
                  <a:gd name="T9" fmla="*/ 0 h 170"/>
                  <a:gd name="T10" fmla="*/ 138 w 234"/>
                  <a:gd name="T11" fmla="*/ 2 h 170"/>
                  <a:gd name="T12" fmla="*/ 156 w 234"/>
                  <a:gd name="T13" fmla="*/ 6 h 170"/>
                  <a:gd name="T14" fmla="*/ 174 w 234"/>
                  <a:gd name="T15" fmla="*/ 10 h 170"/>
                  <a:gd name="T16" fmla="*/ 190 w 234"/>
                  <a:gd name="T17" fmla="*/ 16 h 170"/>
                  <a:gd name="T18" fmla="*/ 206 w 234"/>
                  <a:gd name="T19" fmla="*/ 24 h 170"/>
                  <a:gd name="T20" fmla="*/ 222 w 234"/>
                  <a:gd name="T21" fmla="*/ 34 h 170"/>
                  <a:gd name="T22" fmla="*/ 234 w 234"/>
                  <a:gd name="T23" fmla="*/ 46 h 170"/>
                  <a:gd name="T24" fmla="*/ 234 w 234"/>
                  <a:gd name="T25" fmla="*/ 46 h 170"/>
                  <a:gd name="T26" fmla="*/ 232 w 234"/>
                  <a:gd name="T27" fmla="*/ 62 h 170"/>
                  <a:gd name="T28" fmla="*/ 228 w 234"/>
                  <a:gd name="T29" fmla="*/ 78 h 170"/>
                  <a:gd name="T30" fmla="*/ 222 w 234"/>
                  <a:gd name="T31" fmla="*/ 98 h 170"/>
                  <a:gd name="T32" fmla="*/ 212 w 234"/>
                  <a:gd name="T33" fmla="*/ 120 h 170"/>
                  <a:gd name="T34" fmla="*/ 200 w 234"/>
                  <a:gd name="T35" fmla="*/ 138 h 170"/>
                  <a:gd name="T36" fmla="*/ 192 w 234"/>
                  <a:gd name="T37" fmla="*/ 148 h 170"/>
                  <a:gd name="T38" fmla="*/ 184 w 234"/>
                  <a:gd name="T39" fmla="*/ 154 h 170"/>
                  <a:gd name="T40" fmla="*/ 174 w 234"/>
                  <a:gd name="T41" fmla="*/ 160 h 170"/>
                  <a:gd name="T42" fmla="*/ 164 w 234"/>
                  <a:gd name="T43" fmla="*/ 164 h 170"/>
                  <a:gd name="T44" fmla="*/ 164 w 234"/>
                  <a:gd name="T45" fmla="*/ 164 h 170"/>
                  <a:gd name="T46" fmla="*/ 142 w 234"/>
                  <a:gd name="T47" fmla="*/ 168 h 170"/>
                  <a:gd name="T48" fmla="*/ 122 w 234"/>
                  <a:gd name="T49" fmla="*/ 170 h 170"/>
                  <a:gd name="T50" fmla="*/ 104 w 234"/>
                  <a:gd name="T51" fmla="*/ 170 h 170"/>
                  <a:gd name="T52" fmla="*/ 88 w 234"/>
                  <a:gd name="T53" fmla="*/ 168 h 170"/>
                  <a:gd name="T54" fmla="*/ 74 w 234"/>
                  <a:gd name="T55" fmla="*/ 164 h 170"/>
                  <a:gd name="T56" fmla="*/ 60 w 234"/>
                  <a:gd name="T57" fmla="*/ 160 h 170"/>
                  <a:gd name="T58" fmla="*/ 34 w 234"/>
                  <a:gd name="T59" fmla="*/ 148 h 170"/>
                  <a:gd name="T60" fmla="*/ 34 w 234"/>
                  <a:gd name="T61" fmla="*/ 148 h 170"/>
                  <a:gd name="T62" fmla="*/ 32 w 234"/>
                  <a:gd name="T63" fmla="*/ 148 h 170"/>
                  <a:gd name="T64" fmla="*/ 26 w 234"/>
                  <a:gd name="T65" fmla="*/ 144 h 170"/>
                  <a:gd name="T66" fmla="*/ 16 w 234"/>
                  <a:gd name="T67" fmla="*/ 138 h 170"/>
                  <a:gd name="T68" fmla="*/ 8 w 234"/>
                  <a:gd name="T69" fmla="*/ 126 h 170"/>
                  <a:gd name="T70" fmla="*/ 4 w 234"/>
                  <a:gd name="T71" fmla="*/ 118 h 170"/>
                  <a:gd name="T72" fmla="*/ 2 w 234"/>
                  <a:gd name="T73" fmla="*/ 108 h 170"/>
                  <a:gd name="T74" fmla="*/ 0 w 234"/>
                  <a:gd name="T75" fmla="*/ 96 h 170"/>
                  <a:gd name="T76" fmla="*/ 0 w 234"/>
                  <a:gd name="T77" fmla="*/ 84 h 170"/>
                  <a:gd name="T78" fmla="*/ 2 w 234"/>
                  <a:gd name="T79" fmla="*/ 68 h 170"/>
                  <a:gd name="T80" fmla="*/ 4 w 234"/>
                  <a:gd name="T81" fmla="*/ 50 h 170"/>
                  <a:gd name="T82" fmla="*/ 10 w 234"/>
                  <a:gd name="T83" fmla="*/ 28 h 170"/>
                  <a:gd name="T84" fmla="*/ 16 w 234"/>
                  <a:gd name="T85" fmla="*/ 4 h 170"/>
                  <a:gd name="T86" fmla="*/ 16 w 234"/>
                  <a:gd name="T87" fmla="*/ 4 h 1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34" h="170">
                    <a:moveTo>
                      <a:pt x="16" y="4"/>
                    </a:moveTo>
                    <a:lnTo>
                      <a:pt x="16" y="4"/>
                    </a:lnTo>
                    <a:lnTo>
                      <a:pt x="42" y="2"/>
                    </a:lnTo>
                    <a:lnTo>
                      <a:pt x="70" y="0"/>
                    </a:lnTo>
                    <a:lnTo>
                      <a:pt x="102" y="0"/>
                    </a:lnTo>
                    <a:lnTo>
                      <a:pt x="138" y="2"/>
                    </a:lnTo>
                    <a:lnTo>
                      <a:pt x="156" y="6"/>
                    </a:lnTo>
                    <a:lnTo>
                      <a:pt x="174" y="10"/>
                    </a:lnTo>
                    <a:lnTo>
                      <a:pt x="190" y="16"/>
                    </a:lnTo>
                    <a:lnTo>
                      <a:pt x="206" y="24"/>
                    </a:lnTo>
                    <a:lnTo>
                      <a:pt x="222" y="34"/>
                    </a:lnTo>
                    <a:lnTo>
                      <a:pt x="234" y="46"/>
                    </a:lnTo>
                    <a:lnTo>
                      <a:pt x="232" y="62"/>
                    </a:lnTo>
                    <a:lnTo>
                      <a:pt x="228" y="78"/>
                    </a:lnTo>
                    <a:lnTo>
                      <a:pt x="222" y="98"/>
                    </a:lnTo>
                    <a:lnTo>
                      <a:pt x="212" y="120"/>
                    </a:lnTo>
                    <a:lnTo>
                      <a:pt x="200" y="138"/>
                    </a:lnTo>
                    <a:lnTo>
                      <a:pt x="192" y="148"/>
                    </a:lnTo>
                    <a:lnTo>
                      <a:pt x="184" y="154"/>
                    </a:lnTo>
                    <a:lnTo>
                      <a:pt x="174" y="160"/>
                    </a:lnTo>
                    <a:lnTo>
                      <a:pt x="164" y="164"/>
                    </a:lnTo>
                    <a:lnTo>
                      <a:pt x="142" y="168"/>
                    </a:lnTo>
                    <a:lnTo>
                      <a:pt x="122" y="170"/>
                    </a:lnTo>
                    <a:lnTo>
                      <a:pt x="104" y="170"/>
                    </a:lnTo>
                    <a:lnTo>
                      <a:pt x="88" y="168"/>
                    </a:lnTo>
                    <a:lnTo>
                      <a:pt x="74" y="164"/>
                    </a:lnTo>
                    <a:lnTo>
                      <a:pt x="60" y="160"/>
                    </a:lnTo>
                    <a:lnTo>
                      <a:pt x="34" y="148"/>
                    </a:lnTo>
                    <a:lnTo>
                      <a:pt x="32" y="148"/>
                    </a:lnTo>
                    <a:lnTo>
                      <a:pt x="26" y="144"/>
                    </a:lnTo>
                    <a:lnTo>
                      <a:pt x="16" y="138"/>
                    </a:lnTo>
                    <a:lnTo>
                      <a:pt x="8" y="126"/>
                    </a:lnTo>
                    <a:lnTo>
                      <a:pt x="4" y="118"/>
                    </a:lnTo>
                    <a:lnTo>
                      <a:pt x="2" y="108"/>
                    </a:lnTo>
                    <a:lnTo>
                      <a:pt x="0" y="96"/>
                    </a:lnTo>
                    <a:lnTo>
                      <a:pt x="0" y="84"/>
                    </a:lnTo>
                    <a:lnTo>
                      <a:pt x="2" y="68"/>
                    </a:lnTo>
                    <a:lnTo>
                      <a:pt x="4" y="50"/>
                    </a:lnTo>
                    <a:lnTo>
                      <a:pt x="10" y="28"/>
                    </a:lnTo>
                    <a:lnTo>
                      <a:pt x="16" y="4"/>
                    </a:lnTo>
                    <a:close/>
                  </a:path>
                </a:pathLst>
              </a:custGeom>
              <a:solidFill>
                <a:srgbClr val="3E0A0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50" name="Freeform 23"/>
              <p:cNvSpPr>
                <a:spLocks/>
              </p:cNvSpPr>
              <p:nvPr/>
            </p:nvSpPr>
            <p:spPr bwMode="auto">
              <a:xfrm>
                <a:off x="2483" y="3520"/>
                <a:ext cx="226" cy="150"/>
              </a:xfrm>
              <a:custGeom>
                <a:avLst/>
                <a:gdLst>
                  <a:gd name="T0" fmla="*/ 192 w 226"/>
                  <a:gd name="T1" fmla="*/ 0 h 150"/>
                  <a:gd name="T2" fmla="*/ 192 w 226"/>
                  <a:gd name="T3" fmla="*/ 0 h 150"/>
                  <a:gd name="T4" fmla="*/ 188 w 226"/>
                  <a:gd name="T5" fmla="*/ 20 h 150"/>
                  <a:gd name="T6" fmla="*/ 184 w 226"/>
                  <a:gd name="T7" fmla="*/ 38 h 150"/>
                  <a:gd name="T8" fmla="*/ 178 w 226"/>
                  <a:gd name="T9" fmla="*/ 58 h 150"/>
                  <a:gd name="T10" fmla="*/ 168 w 226"/>
                  <a:gd name="T11" fmla="*/ 76 h 150"/>
                  <a:gd name="T12" fmla="*/ 156 w 226"/>
                  <a:gd name="T13" fmla="*/ 94 h 150"/>
                  <a:gd name="T14" fmla="*/ 148 w 226"/>
                  <a:gd name="T15" fmla="*/ 102 h 150"/>
                  <a:gd name="T16" fmla="*/ 140 w 226"/>
                  <a:gd name="T17" fmla="*/ 108 h 150"/>
                  <a:gd name="T18" fmla="*/ 132 w 226"/>
                  <a:gd name="T19" fmla="*/ 114 h 150"/>
                  <a:gd name="T20" fmla="*/ 122 w 226"/>
                  <a:gd name="T21" fmla="*/ 118 h 150"/>
                  <a:gd name="T22" fmla="*/ 122 w 226"/>
                  <a:gd name="T23" fmla="*/ 118 h 150"/>
                  <a:gd name="T24" fmla="*/ 102 w 226"/>
                  <a:gd name="T25" fmla="*/ 122 h 150"/>
                  <a:gd name="T26" fmla="*/ 84 w 226"/>
                  <a:gd name="T27" fmla="*/ 124 h 150"/>
                  <a:gd name="T28" fmla="*/ 66 w 226"/>
                  <a:gd name="T29" fmla="*/ 124 h 150"/>
                  <a:gd name="T30" fmla="*/ 52 w 226"/>
                  <a:gd name="T31" fmla="*/ 122 h 150"/>
                  <a:gd name="T32" fmla="*/ 36 w 226"/>
                  <a:gd name="T33" fmla="*/ 120 h 150"/>
                  <a:gd name="T34" fmla="*/ 24 w 226"/>
                  <a:gd name="T35" fmla="*/ 116 h 150"/>
                  <a:gd name="T36" fmla="*/ 0 w 226"/>
                  <a:gd name="T37" fmla="*/ 106 h 150"/>
                  <a:gd name="T38" fmla="*/ 0 w 226"/>
                  <a:gd name="T39" fmla="*/ 106 h 150"/>
                  <a:gd name="T40" fmla="*/ 4 w 226"/>
                  <a:gd name="T41" fmla="*/ 112 h 150"/>
                  <a:gd name="T42" fmla="*/ 8 w 226"/>
                  <a:gd name="T43" fmla="*/ 118 h 150"/>
                  <a:gd name="T44" fmla="*/ 18 w 226"/>
                  <a:gd name="T45" fmla="*/ 124 h 150"/>
                  <a:gd name="T46" fmla="*/ 24 w 226"/>
                  <a:gd name="T47" fmla="*/ 128 h 150"/>
                  <a:gd name="T48" fmla="*/ 26 w 226"/>
                  <a:gd name="T49" fmla="*/ 128 h 150"/>
                  <a:gd name="T50" fmla="*/ 26 w 226"/>
                  <a:gd name="T51" fmla="*/ 128 h 150"/>
                  <a:gd name="T52" fmla="*/ 52 w 226"/>
                  <a:gd name="T53" fmla="*/ 140 h 150"/>
                  <a:gd name="T54" fmla="*/ 66 w 226"/>
                  <a:gd name="T55" fmla="*/ 144 h 150"/>
                  <a:gd name="T56" fmla="*/ 80 w 226"/>
                  <a:gd name="T57" fmla="*/ 148 h 150"/>
                  <a:gd name="T58" fmla="*/ 96 w 226"/>
                  <a:gd name="T59" fmla="*/ 150 h 150"/>
                  <a:gd name="T60" fmla="*/ 114 w 226"/>
                  <a:gd name="T61" fmla="*/ 150 h 150"/>
                  <a:gd name="T62" fmla="*/ 134 w 226"/>
                  <a:gd name="T63" fmla="*/ 148 h 150"/>
                  <a:gd name="T64" fmla="*/ 156 w 226"/>
                  <a:gd name="T65" fmla="*/ 144 h 150"/>
                  <a:gd name="T66" fmla="*/ 156 w 226"/>
                  <a:gd name="T67" fmla="*/ 144 h 150"/>
                  <a:gd name="T68" fmla="*/ 166 w 226"/>
                  <a:gd name="T69" fmla="*/ 140 h 150"/>
                  <a:gd name="T70" fmla="*/ 176 w 226"/>
                  <a:gd name="T71" fmla="*/ 134 h 150"/>
                  <a:gd name="T72" fmla="*/ 184 w 226"/>
                  <a:gd name="T73" fmla="*/ 128 h 150"/>
                  <a:gd name="T74" fmla="*/ 192 w 226"/>
                  <a:gd name="T75" fmla="*/ 118 h 150"/>
                  <a:gd name="T76" fmla="*/ 204 w 226"/>
                  <a:gd name="T77" fmla="*/ 100 h 150"/>
                  <a:gd name="T78" fmla="*/ 214 w 226"/>
                  <a:gd name="T79" fmla="*/ 78 h 150"/>
                  <a:gd name="T80" fmla="*/ 220 w 226"/>
                  <a:gd name="T81" fmla="*/ 58 h 150"/>
                  <a:gd name="T82" fmla="*/ 224 w 226"/>
                  <a:gd name="T83" fmla="*/ 42 h 150"/>
                  <a:gd name="T84" fmla="*/ 226 w 226"/>
                  <a:gd name="T85" fmla="*/ 26 h 150"/>
                  <a:gd name="T86" fmla="*/ 226 w 226"/>
                  <a:gd name="T87" fmla="*/ 26 h 150"/>
                  <a:gd name="T88" fmla="*/ 210 w 226"/>
                  <a:gd name="T89" fmla="*/ 12 h 150"/>
                  <a:gd name="T90" fmla="*/ 192 w 226"/>
                  <a:gd name="T91" fmla="*/ 0 h 150"/>
                  <a:gd name="T92" fmla="*/ 192 w 226"/>
                  <a:gd name="T93" fmla="*/ 0 h 15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26" h="150">
                    <a:moveTo>
                      <a:pt x="192" y="0"/>
                    </a:moveTo>
                    <a:lnTo>
                      <a:pt x="192" y="0"/>
                    </a:lnTo>
                    <a:lnTo>
                      <a:pt x="188" y="20"/>
                    </a:lnTo>
                    <a:lnTo>
                      <a:pt x="184" y="38"/>
                    </a:lnTo>
                    <a:lnTo>
                      <a:pt x="178" y="58"/>
                    </a:lnTo>
                    <a:lnTo>
                      <a:pt x="168" y="76"/>
                    </a:lnTo>
                    <a:lnTo>
                      <a:pt x="156" y="94"/>
                    </a:lnTo>
                    <a:lnTo>
                      <a:pt x="148" y="102"/>
                    </a:lnTo>
                    <a:lnTo>
                      <a:pt x="140" y="108"/>
                    </a:lnTo>
                    <a:lnTo>
                      <a:pt x="132" y="114"/>
                    </a:lnTo>
                    <a:lnTo>
                      <a:pt x="122" y="118"/>
                    </a:lnTo>
                    <a:lnTo>
                      <a:pt x="102" y="122"/>
                    </a:lnTo>
                    <a:lnTo>
                      <a:pt x="84" y="124"/>
                    </a:lnTo>
                    <a:lnTo>
                      <a:pt x="66" y="124"/>
                    </a:lnTo>
                    <a:lnTo>
                      <a:pt x="52" y="122"/>
                    </a:lnTo>
                    <a:lnTo>
                      <a:pt x="36" y="120"/>
                    </a:lnTo>
                    <a:lnTo>
                      <a:pt x="24" y="116"/>
                    </a:lnTo>
                    <a:lnTo>
                      <a:pt x="0" y="106"/>
                    </a:lnTo>
                    <a:lnTo>
                      <a:pt x="4" y="112"/>
                    </a:lnTo>
                    <a:lnTo>
                      <a:pt x="8" y="118"/>
                    </a:lnTo>
                    <a:lnTo>
                      <a:pt x="18" y="124"/>
                    </a:lnTo>
                    <a:lnTo>
                      <a:pt x="24" y="128"/>
                    </a:lnTo>
                    <a:lnTo>
                      <a:pt x="26" y="128"/>
                    </a:lnTo>
                    <a:lnTo>
                      <a:pt x="52" y="140"/>
                    </a:lnTo>
                    <a:lnTo>
                      <a:pt x="66" y="144"/>
                    </a:lnTo>
                    <a:lnTo>
                      <a:pt x="80" y="148"/>
                    </a:lnTo>
                    <a:lnTo>
                      <a:pt x="96" y="150"/>
                    </a:lnTo>
                    <a:lnTo>
                      <a:pt x="114" y="150"/>
                    </a:lnTo>
                    <a:lnTo>
                      <a:pt x="134" y="148"/>
                    </a:lnTo>
                    <a:lnTo>
                      <a:pt x="156" y="144"/>
                    </a:lnTo>
                    <a:lnTo>
                      <a:pt x="166" y="140"/>
                    </a:lnTo>
                    <a:lnTo>
                      <a:pt x="176" y="134"/>
                    </a:lnTo>
                    <a:lnTo>
                      <a:pt x="184" y="128"/>
                    </a:lnTo>
                    <a:lnTo>
                      <a:pt x="192" y="118"/>
                    </a:lnTo>
                    <a:lnTo>
                      <a:pt x="204" y="100"/>
                    </a:lnTo>
                    <a:lnTo>
                      <a:pt x="214" y="78"/>
                    </a:lnTo>
                    <a:lnTo>
                      <a:pt x="220" y="58"/>
                    </a:lnTo>
                    <a:lnTo>
                      <a:pt x="224" y="42"/>
                    </a:lnTo>
                    <a:lnTo>
                      <a:pt x="226" y="26"/>
                    </a:lnTo>
                    <a:lnTo>
                      <a:pt x="210" y="12"/>
                    </a:lnTo>
                    <a:lnTo>
                      <a:pt x="192" y="0"/>
                    </a:lnTo>
                    <a:close/>
                  </a:path>
                </a:pathLst>
              </a:custGeom>
              <a:solidFill>
                <a:srgbClr val="551D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51" name="Freeform 24"/>
              <p:cNvSpPr>
                <a:spLocks/>
              </p:cNvSpPr>
              <p:nvPr/>
            </p:nvSpPr>
            <p:spPr bwMode="auto">
              <a:xfrm>
                <a:off x="2487" y="3504"/>
                <a:ext cx="192" cy="96"/>
              </a:xfrm>
              <a:custGeom>
                <a:avLst/>
                <a:gdLst>
                  <a:gd name="T0" fmla="*/ 0 w 192"/>
                  <a:gd name="T1" fmla="*/ 2 h 96"/>
                  <a:gd name="T2" fmla="*/ 0 w 192"/>
                  <a:gd name="T3" fmla="*/ 2 h 96"/>
                  <a:gd name="T4" fmla="*/ 6 w 192"/>
                  <a:gd name="T5" fmla="*/ 16 h 96"/>
                  <a:gd name="T6" fmla="*/ 10 w 192"/>
                  <a:gd name="T7" fmla="*/ 30 h 96"/>
                  <a:gd name="T8" fmla="*/ 18 w 192"/>
                  <a:gd name="T9" fmla="*/ 46 h 96"/>
                  <a:gd name="T10" fmla="*/ 28 w 192"/>
                  <a:gd name="T11" fmla="*/ 62 h 96"/>
                  <a:gd name="T12" fmla="*/ 42 w 192"/>
                  <a:gd name="T13" fmla="*/ 76 h 96"/>
                  <a:gd name="T14" fmla="*/ 48 w 192"/>
                  <a:gd name="T15" fmla="*/ 84 h 96"/>
                  <a:gd name="T16" fmla="*/ 56 w 192"/>
                  <a:gd name="T17" fmla="*/ 88 h 96"/>
                  <a:gd name="T18" fmla="*/ 66 w 192"/>
                  <a:gd name="T19" fmla="*/ 92 h 96"/>
                  <a:gd name="T20" fmla="*/ 74 w 192"/>
                  <a:gd name="T21" fmla="*/ 96 h 96"/>
                  <a:gd name="T22" fmla="*/ 74 w 192"/>
                  <a:gd name="T23" fmla="*/ 96 h 96"/>
                  <a:gd name="T24" fmla="*/ 88 w 192"/>
                  <a:gd name="T25" fmla="*/ 96 h 96"/>
                  <a:gd name="T26" fmla="*/ 102 w 192"/>
                  <a:gd name="T27" fmla="*/ 96 h 96"/>
                  <a:gd name="T28" fmla="*/ 116 w 192"/>
                  <a:gd name="T29" fmla="*/ 90 h 96"/>
                  <a:gd name="T30" fmla="*/ 130 w 192"/>
                  <a:gd name="T31" fmla="*/ 84 h 96"/>
                  <a:gd name="T32" fmla="*/ 144 w 192"/>
                  <a:gd name="T33" fmla="*/ 74 h 96"/>
                  <a:gd name="T34" fmla="*/ 160 w 192"/>
                  <a:gd name="T35" fmla="*/ 60 h 96"/>
                  <a:gd name="T36" fmla="*/ 176 w 192"/>
                  <a:gd name="T37" fmla="*/ 44 h 96"/>
                  <a:gd name="T38" fmla="*/ 192 w 192"/>
                  <a:gd name="T39" fmla="*/ 26 h 96"/>
                  <a:gd name="T40" fmla="*/ 184 w 192"/>
                  <a:gd name="T41" fmla="*/ 20 h 96"/>
                  <a:gd name="T42" fmla="*/ 184 w 192"/>
                  <a:gd name="T43" fmla="*/ 20 h 96"/>
                  <a:gd name="T44" fmla="*/ 170 w 192"/>
                  <a:gd name="T45" fmla="*/ 38 h 96"/>
                  <a:gd name="T46" fmla="*/ 154 w 192"/>
                  <a:gd name="T47" fmla="*/ 54 h 96"/>
                  <a:gd name="T48" fmla="*/ 140 w 192"/>
                  <a:gd name="T49" fmla="*/ 66 h 96"/>
                  <a:gd name="T50" fmla="*/ 126 w 192"/>
                  <a:gd name="T51" fmla="*/ 76 h 96"/>
                  <a:gd name="T52" fmla="*/ 114 w 192"/>
                  <a:gd name="T53" fmla="*/ 82 h 96"/>
                  <a:gd name="T54" fmla="*/ 100 w 192"/>
                  <a:gd name="T55" fmla="*/ 88 h 96"/>
                  <a:gd name="T56" fmla="*/ 88 w 192"/>
                  <a:gd name="T57" fmla="*/ 88 h 96"/>
                  <a:gd name="T58" fmla="*/ 76 w 192"/>
                  <a:gd name="T59" fmla="*/ 88 h 96"/>
                  <a:gd name="T60" fmla="*/ 76 w 192"/>
                  <a:gd name="T61" fmla="*/ 88 h 96"/>
                  <a:gd name="T62" fmla="*/ 68 w 192"/>
                  <a:gd name="T63" fmla="*/ 86 h 96"/>
                  <a:gd name="T64" fmla="*/ 60 w 192"/>
                  <a:gd name="T65" fmla="*/ 82 h 96"/>
                  <a:gd name="T66" fmla="*/ 46 w 192"/>
                  <a:gd name="T67" fmla="*/ 70 h 96"/>
                  <a:gd name="T68" fmla="*/ 34 w 192"/>
                  <a:gd name="T69" fmla="*/ 56 h 96"/>
                  <a:gd name="T70" fmla="*/ 24 w 192"/>
                  <a:gd name="T71" fmla="*/ 40 h 96"/>
                  <a:gd name="T72" fmla="*/ 18 w 192"/>
                  <a:gd name="T73" fmla="*/ 26 h 96"/>
                  <a:gd name="T74" fmla="*/ 12 w 192"/>
                  <a:gd name="T75" fmla="*/ 12 h 96"/>
                  <a:gd name="T76" fmla="*/ 8 w 192"/>
                  <a:gd name="T77" fmla="*/ 0 h 96"/>
                  <a:gd name="T78" fmla="*/ 0 w 192"/>
                  <a:gd name="T79" fmla="*/ 2 h 9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92" h="96">
                    <a:moveTo>
                      <a:pt x="0" y="2"/>
                    </a:moveTo>
                    <a:lnTo>
                      <a:pt x="0" y="2"/>
                    </a:lnTo>
                    <a:lnTo>
                      <a:pt x="6" y="16"/>
                    </a:lnTo>
                    <a:lnTo>
                      <a:pt x="10" y="30"/>
                    </a:lnTo>
                    <a:lnTo>
                      <a:pt x="18" y="46"/>
                    </a:lnTo>
                    <a:lnTo>
                      <a:pt x="28" y="62"/>
                    </a:lnTo>
                    <a:lnTo>
                      <a:pt x="42" y="76"/>
                    </a:lnTo>
                    <a:lnTo>
                      <a:pt x="48" y="84"/>
                    </a:lnTo>
                    <a:lnTo>
                      <a:pt x="56" y="88"/>
                    </a:lnTo>
                    <a:lnTo>
                      <a:pt x="66" y="92"/>
                    </a:lnTo>
                    <a:lnTo>
                      <a:pt x="74" y="96"/>
                    </a:lnTo>
                    <a:lnTo>
                      <a:pt x="88" y="96"/>
                    </a:lnTo>
                    <a:lnTo>
                      <a:pt x="102" y="96"/>
                    </a:lnTo>
                    <a:lnTo>
                      <a:pt x="116" y="90"/>
                    </a:lnTo>
                    <a:lnTo>
                      <a:pt x="130" y="84"/>
                    </a:lnTo>
                    <a:lnTo>
                      <a:pt x="144" y="74"/>
                    </a:lnTo>
                    <a:lnTo>
                      <a:pt x="160" y="60"/>
                    </a:lnTo>
                    <a:lnTo>
                      <a:pt x="176" y="44"/>
                    </a:lnTo>
                    <a:lnTo>
                      <a:pt x="192" y="26"/>
                    </a:lnTo>
                    <a:lnTo>
                      <a:pt x="184" y="20"/>
                    </a:lnTo>
                    <a:lnTo>
                      <a:pt x="170" y="38"/>
                    </a:lnTo>
                    <a:lnTo>
                      <a:pt x="154" y="54"/>
                    </a:lnTo>
                    <a:lnTo>
                      <a:pt x="140" y="66"/>
                    </a:lnTo>
                    <a:lnTo>
                      <a:pt x="126" y="76"/>
                    </a:lnTo>
                    <a:lnTo>
                      <a:pt x="114" y="82"/>
                    </a:lnTo>
                    <a:lnTo>
                      <a:pt x="100" y="88"/>
                    </a:lnTo>
                    <a:lnTo>
                      <a:pt x="88" y="88"/>
                    </a:lnTo>
                    <a:lnTo>
                      <a:pt x="76" y="88"/>
                    </a:lnTo>
                    <a:lnTo>
                      <a:pt x="68" y="86"/>
                    </a:lnTo>
                    <a:lnTo>
                      <a:pt x="60" y="82"/>
                    </a:lnTo>
                    <a:lnTo>
                      <a:pt x="46" y="70"/>
                    </a:lnTo>
                    <a:lnTo>
                      <a:pt x="34" y="56"/>
                    </a:lnTo>
                    <a:lnTo>
                      <a:pt x="24" y="40"/>
                    </a:lnTo>
                    <a:lnTo>
                      <a:pt x="18" y="26"/>
                    </a:lnTo>
                    <a:lnTo>
                      <a:pt x="12" y="12"/>
                    </a:lnTo>
                    <a:lnTo>
                      <a:pt x="8" y="0"/>
                    </a:lnTo>
                    <a:lnTo>
                      <a:pt x="0" y="2"/>
                    </a:lnTo>
                    <a:close/>
                  </a:path>
                </a:pathLst>
              </a:custGeom>
              <a:solidFill>
                <a:srgbClr val="632A2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52" name="Freeform 25"/>
              <p:cNvSpPr>
                <a:spLocks/>
              </p:cNvSpPr>
              <p:nvPr/>
            </p:nvSpPr>
            <p:spPr bwMode="auto">
              <a:xfrm>
                <a:off x="2859" y="3076"/>
                <a:ext cx="170" cy="74"/>
              </a:xfrm>
              <a:custGeom>
                <a:avLst/>
                <a:gdLst>
                  <a:gd name="T0" fmla="*/ 170 w 170"/>
                  <a:gd name="T1" fmla="*/ 74 h 74"/>
                  <a:gd name="T2" fmla="*/ 170 w 170"/>
                  <a:gd name="T3" fmla="*/ 74 h 74"/>
                  <a:gd name="T4" fmla="*/ 162 w 170"/>
                  <a:gd name="T5" fmla="*/ 68 h 74"/>
                  <a:gd name="T6" fmla="*/ 152 w 170"/>
                  <a:gd name="T7" fmla="*/ 62 h 74"/>
                  <a:gd name="T8" fmla="*/ 142 w 170"/>
                  <a:gd name="T9" fmla="*/ 56 h 74"/>
                  <a:gd name="T10" fmla="*/ 6 w 170"/>
                  <a:gd name="T11" fmla="*/ 0 h 74"/>
                  <a:gd name="T12" fmla="*/ 6 w 170"/>
                  <a:gd name="T13" fmla="*/ 0 h 74"/>
                  <a:gd name="T14" fmla="*/ 2 w 170"/>
                  <a:gd name="T15" fmla="*/ 0 h 74"/>
                  <a:gd name="T16" fmla="*/ 0 w 170"/>
                  <a:gd name="T17" fmla="*/ 2 h 74"/>
                  <a:gd name="T18" fmla="*/ 2 w 170"/>
                  <a:gd name="T19" fmla="*/ 8 h 74"/>
                  <a:gd name="T20" fmla="*/ 138 w 170"/>
                  <a:gd name="T21" fmla="*/ 66 h 74"/>
                  <a:gd name="T22" fmla="*/ 138 w 170"/>
                  <a:gd name="T23" fmla="*/ 66 h 74"/>
                  <a:gd name="T24" fmla="*/ 148 w 170"/>
                  <a:gd name="T25" fmla="*/ 70 h 74"/>
                  <a:gd name="T26" fmla="*/ 158 w 170"/>
                  <a:gd name="T27" fmla="*/ 74 h 74"/>
                  <a:gd name="T28" fmla="*/ 170 w 170"/>
                  <a:gd name="T29" fmla="*/ 74 h 74"/>
                  <a:gd name="T30" fmla="*/ 170 w 170"/>
                  <a:gd name="T31" fmla="*/ 74 h 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0" h="74">
                    <a:moveTo>
                      <a:pt x="170" y="74"/>
                    </a:moveTo>
                    <a:lnTo>
                      <a:pt x="170" y="74"/>
                    </a:lnTo>
                    <a:lnTo>
                      <a:pt x="162" y="68"/>
                    </a:lnTo>
                    <a:lnTo>
                      <a:pt x="152" y="62"/>
                    </a:lnTo>
                    <a:lnTo>
                      <a:pt x="142" y="56"/>
                    </a:lnTo>
                    <a:lnTo>
                      <a:pt x="6" y="0"/>
                    </a:lnTo>
                    <a:lnTo>
                      <a:pt x="2" y="0"/>
                    </a:lnTo>
                    <a:lnTo>
                      <a:pt x="0" y="2"/>
                    </a:lnTo>
                    <a:lnTo>
                      <a:pt x="2" y="8"/>
                    </a:lnTo>
                    <a:lnTo>
                      <a:pt x="138" y="66"/>
                    </a:lnTo>
                    <a:lnTo>
                      <a:pt x="148" y="70"/>
                    </a:lnTo>
                    <a:lnTo>
                      <a:pt x="158" y="74"/>
                    </a:lnTo>
                    <a:lnTo>
                      <a:pt x="170" y="74"/>
                    </a:lnTo>
                    <a:close/>
                  </a:path>
                </a:pathLst>
              </a:custGeom>
              <a:solidFill>
                <a:srgbClr val="3142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53" name="Freeform 26"/>
              <p:cNvSpPr>
                <a:spLocks/>
              </p:cNvSpPr>
              <p:nvPr/>
            </p:nvSpPr>
            <p:spPr bwMode="auto">
              <a:xfrm>
                <a:off x="2831" y="3112"/>
                <a:ext cx="196" cy="232"/>
              </a:xfrm>
              <a:custGeom>
                <a:avLst/>
                <a:gdLst>
                  <a:gd name="T0" fmla="*/ 184 w 196"/>
                  <a:gd name="T1" fmla="*/ 20 h 232"/>
                  <a:gd name="T2" fmla="*/ 184 w 196"/>
                  <a:gd name="T3" fmla="*/ 20 h 232"/>
                  <a:gd name="T4" fmla="*/ 160 w 196"/>
                  <a:gd name="T5" fmla="*/ 10 h 232"/>
                  <a:gd name="T6" fmla="*/ 132 w 196"/>
                  <a:gd name="T7" fmla="*/ 2 h 232"/>
                  <a:gd name="T8" fmla="*/ 122 w 196"/>
                  <a:gd name="T9" fmla="*/ 0 h 232"/>
                  <a:gd name="T10" fmla="*/ 108 w 196"/>
                  <a:gd name="T11" fmla="*/ 2 h 232"/>
                  <a:gd name="T12" fmla="*/ 86 w 196"/>
                  <a:gd name="T13" fmla="*/ 16 h 232"/>
                  <a:gd name="T14" fmla="*/ 64 w 196"/>
                  <a:gd name="T15" fmla="*/ 30 h 232"/>
                  <a:gd name="T16" fmla="*/ 62 w 196"/>
                  <a:gd name="T17" fmla="*/ 32 h 232"/>
                  <a:gd name="T18" fmla="*/ 60 w 196"/>
                  <a:gd name="T19" fmla="*/ 40 h 232"/>
                  <a:gd name="T20" fmla="*/ 56 w 196"/>
                  <a:gd name="T21" fmla="*/ 52 h 232"/>
                  <a:gd name="T22" fmla="*/ 56 w 196"/>
                  <a:gd name="T23" fmla="*/ 66 h 232"/>
                  <a:gd name="T24" fmla="*/ 54 w 196"/>
                  <a:gd name="T25" fmla="*/ 110 h 232"/>
                  <a:gd name="T26" fmla="*/ 52 w 196"/>
                  <a:gd name="T27" fmla="*/ 138 h 232"/>
                  <a:gd name="T28" fmla="*/ 44 w 196"/>
                  <a:gd name="T29" fmla="*/ 152 h 232"/>
                  <a:gd name="T30" fmla="*/ 20 w 196"/>
                  <a:gd name="T31" fmla="*/ 178 h 232"/>
                  <a:gd name="T32" fmla="*/ 18 w 196"/>
                  <a:gd name="T33" fmla="*/ 232 h 232"/>
                  <a:gd name="T34" fmla="*/ 52 w 196"/>
                  <a:gd name="T35" fmla="*/ 184 h 232"/>
                  <a:gd name="T36" fmla="*/ 64 w 196"/>
                  <a:gd name="T37" fmla="*/ 174 h 232"/>
                  <a:gd name="T38" fmla="*/ 78 w 196"/>
                  <a:gd name="T39" fmla="*/ 164 h 232"/>
                  <a:gd name="T40" fmla="*/ 88 w 196"/>
                  <a:gd name="T41" fmla="*/ 152 h 232"/>
                  <a:gd name="T42" fmla="*/ 92 w 196"/>
                  <a:gd name="T43" fmla="*/ 142 h 232"/>
                  <a:gd name="T44" fmla="*/ 96 w 196"/>
                  <a:gd name="T45" fmla="*/ 114 h 232"/>
                  <a:gd name="T46" fmla="*/ 104 w 196"/>
                  <a:gd name="T47" fmla="*/ 58 h 232"/>
                  <a:gd name="T48" fmla="*/ 106 w 196"/>
                  <a:gd name="T49" fmla="*/ 52 h 232"/>
                  <a:gd name="T50" fmla="*/ 112 w 196"/>
                  <a:gd name="T51" fmla="*/ 50 h 232"/>
                  <a:gd name="T52" fmla="*/ 144 w 196"/>
                  <a:gd name="T53" fmla="*/ 46 h 232"/>
                  <a:gd name="T54" fmla="*/ 172 w 196"/>
                  <a:gd name="T55" fmla="*/ 46 h 232"/>
                  <a:gd name="T56" fmla="*/ 178 w 196"/>
                  <a:gd name="T57" fmla="*/ 44 h 232"/>
                  <a:gd name="T58" fmla="*/ 180 w 196"/>
                  <a:gd name="T59" fmla="*/ 38 h 232"/>
                  <a:gd name="T60" fmla="*/ 166 w 196"/>
                  <a:gd name="T61" fmla="*/ 40 h 232"/>
                  <a:gd name="T62" fmla="*/ 152 w 196"/>
                  <a:gd name="T63" fmla="*/ 36 h 232"/>
                  <a:gd name="T64" fmla="*/ 146 w 196"/>
                  <a:gd name="T65" fmla="*/ 34 h 232"/>
                  <a:gd name="T66" fmla="*/ 98 w 196"/>
                  <a:gd name="T67" fmla="*/ 38 h 232"/>
                  <a:gd name="T68" fmla="*/ 98 w 196"/>
                  <a:gd name="T69" fmla="*/ 38 h 232"/>
                  <a:gd name="T70" fmla="*/ 124 w 196"/>
                  <a:gd name="T71" fmla="*/ 30 h 232"/>
                  <a:gd name="T72" fmla="*/ 136 w 196"/>
                  <a:gd name="T73" fmla="*/ 30 h 232"/>
                  <a:gd name="T74" fmla="*/ 144 w 196"/>
                  <a:gd name="T75" fmla="*/ 28 h 232"/>
                  <a:gd name="T76" fmla="*/ 162 w 196"/>
                  <a:gd name="T77" fmla="*/ 30 h 232"/>
                  <a:gd name="T78" fmla="*/ 182 w 196"/>
                  <a:gd name="T79" fmla="*/ 30 h 232"/>
                  <a:gd name="T80" fmla="*/ 190 w 196"/>
                  <a:gd name="T81" fmla="*/ 26 h 232"/>
                  <a:gd name="T82" fmla="*/ 196 w 196"/>
                  <a:gd name="T83" fmla="*/ 20 h 232"/>
                  <a:gd name="T84" fmla="*/ 184 w 196"/>
                  <a:gd name="T85" fmla="*/ 20 h 2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6" h="232">
                    <a:moveTo>
                      <a:pt x="184" y="20"/>
                    </a:moveTo>
                    <a:lnTo>
                      <a:pt x="184" y="20"/>
                    </a:lnTo>
                    <a:lnTo>
                      <a:pt x="160" y="10"/>
                    </a:lnTo>
                    <a:lnTo>
                      <a:pt x="146" y="6"/>
                    </a:lnTo>
                    <a:lnTo>
                      <a:pt x="132" y="2"/>
                    </a:lnTo>
                    <a:lnTo>
                      <a:pt x="122" y="0"/>
                    </a:lnTo>
                    <a:lnTo>
                      <a:pt x="116" y="0"/>
                    </a:lnTo>
                    <a:lnTo>
                      <a:pt x="108" y="2"/>
                    </a:lnTo>
                    <a:lnTo>
                      <a:pt x="86" y="16"/>
                    </a:lnTo>
                    <a:lnTo>
                      <a:pt x="74" y="24"/>
                    </a:lnTo>
                    <a:lnTo>
                      <a:pt x="64" y="30"/>
                    </a:lnTo>
                    <a:lnTo>
                      <a:pt x="62" y="32"/>
                    </a:lnTo>
                    <a:lnTo>
                      <a:pt x="60" y="34"/>
                    </a:lnTo>
                    <a:lnTo>
                      <a:pt x="60" y="40"/>
                    </a:lnTo>
                    <a:lnTo>
                      <a:pt x="56" y="52"/>
                    </a:lnTo>
                    <a:lnTo>
                      <a:pt x="56" y="66"/>
                    </a:lnTo>
                    <a:lnTo>
                      <a:pt x="56" y="90"/>
                    </a:lnTo>
                    <a:lnTo>
                      <a:pt x="54" y="110"/>
                    </a:lnTo>
                    <a:lnTo>
                      <a:pt x="52" y="138"/>
                    </a:lnTo>
                    <a:lnTo>
                      <a:pt x="48" y="148"/>
                    </a:lnTo>
                    <a:lnTo>
                      <a:pt x="44" y="152"/>
                    </a:lnTo>
                    <a:lnTo>
                      <a:pt x="20" y="178"/>
                    </a:lnTo>
                    <a:lnTo>
                      <a:pt x="0" y="196"/>
                    </a:lnTo>
                    <a:lnTo>
                      <a:pt x="18" y="232"/>
                    </a:lnTo>
                    <a:lnTo>
                      <a:pt x="52" y="184"/>
                    </a:lnTo>
                    <a:lnTo>
                      <a:pt x="64" y="174"/>
                    </a:lnTo>
                    <a:lnTo>
                      <a:pt x="78" y="164"/>
                    </a:lnTo>
                    <a:lnTo>
                      <a:pt x="84" y="158"/>
                    </a:lnTo>
                    <a:lnTo>
                      <a:pt x="88" y="152"/>
                    </a:lnTo>
                    <a:lnTo>
                      <a:pt x="92" y="142"/>
                    </a:lnTo>
                    <a:lnTo>
                      <a:pt x="96" y="128"/>
                    </a:lnTo>
                    <a:lnTo>
                      <a:pt x="96" y="114"/>
                    </a:lnTo>
                    <a:lnTo>
                      <a:pt x="104" y="58"/>
                    </a:lnTo>
                    <a:lnTo>
                      <a:pt x="106" y="52"/>
                    </a:lnTo>
                    <a:lnTo>
                      <a:pt x="112" y="50"/>
                    </a:lnTo>
                    <a:lnTo>
                      <a:pt x="144" y="46"/>
                    </a:lnTo>
                    <a:lnTo>
                      <a:pt x="156" y="46"/>
                    </a:lnTo>
                    <a:lnTo>
                      <a:pt x="172" y="46"/>
                    </a:lnTo>
                    <a:lnTo>
                      <a:pt x="178" y="44"/>
                    </a:lnTo>
                    <a:lnTo>
                      <a:pt x="180" y="42"/>
                    </a:lnTo>
                    <a:lnTo>
                      <a:pt x="180" y="38"/>
                    </a:lnTo>
                    <a:lnTo>
                      <a:pt x="166" y="40"/>
                    </a:lnTo>
                    <a:lnTo>
                      <a:pt x="158" y="38"/>
                    </a:lnTo>
                    <a:lnTo>
                      <a:pt x="152" y="36"/>
                    </a:lnTo>
                    <a:lnTo>
                      <a:pt x="146" y="34"/>
                    </a:lnTo>
                    <a:lnTo>
                      <a:pt x="98" y="38"/>
                    </a:lnTo>
                    <a:lnTo>
                      <a:pt x="110" y="34"/>
                    </a:lnTo>
                    <a:lnTo>
                      <a:pt x="124" y="30"/>
                    </a:lnTo>
                    <a:lnTo>
                      <a:pt x="136" y="30"/>
                    </a:lnTo>
                    <a:lnTo>
                      <a:pt x="144" y="28"/>
                    </a:lnTo>
                    <a:lnTo>
                      <a:pt x="162" y="30"/>
                    </a:lnTo>
                    <a:lnTo>
                      <a:pt x="172" y="30"/>
                    </a:lnTo>
                    <a:lnTo>
                      <a:pt x="182" y="30"/>
                    </a:lnTo>
                    <a:lnTo>
                      <a:pt x="190" y="26"/>
                    </a:lnTo>
                    <a:lnTo>
                      <a:pt x="194" y="24"/>
                    </a:lnTo>
                    <a:lnTo>
                      <a:pt x="196" y="20"/>
                    </a:lnTo>
                    <a:lnTo>
                      <a:pt x="184" y="20"/>
                    </a:lnTo>
                    <a:close/>
                  </a:path>
                </a:pathLst>
              </a:custGeom>
              <a:solidFill>
                <a:srgbClr val="FDC0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54" name="Freeform 27"/>
              <p:cNvSpPr>
                <a:spLocks/>
              </p:cNvSpPr>
              <p:nvPr/>
            </p:nvSpPr>
            <p:spPr bwMode="auto">
              <a:xfrm>
                <a:off x="2595" y="2702"/>
                <a:ext cx="152" cy="336"/>
              </a:xfrm>
              <a:custGeom>
                <a:avLst/>
                <a:gdLst>
                  <a:gd name="T0" fmla="*/ 142 w 152"/>
                  <a:gd name="T1" fmla="*/ 58 h 336"/>
                  <a:gd name="T2" fmla="*/ 142 w 152"/>
                  <a:gd name="T3" fmla="*/ 58 h 336"/>
                  <a:gd name="T4" fmla="*/ 138 w 152"/>
                  <a:gd name="T5" fmla="*/ 62 h 336"/>
                  <a:gd name="T6" fmla="*/ 130 w 152"/>
                  <a:gd name="T7" fmla="*/ 78 h 336"/>
                  <a:gd name="T8" fmla="*/ 130 w 152"/>
                  <a:gd name="T9" fmla="*/ 78 h 336"/>
                  <a:gd name="T10" fmla="*/ 116 w 152"/>
                  <a:gd name="T11" fmla="*/ 114 h 336"/>
                  <a:gd name="T12" fmla="*/ 110 w 152"/>
                  <a:gd name="T13" fmla="*/ 128 h 336"/>
                  <a:gd name="T14" fmla="*/ 108 w 152"/>
                  <a:gd name="T15" fmla="*/ 142 h 336"/>
                  <a:gd name="T16" fmla="*/ 108 w 152"/>
                  <a:gd name="T17" fmla="*/ 142 h 336"/>
                  <a:gd name="T18" fmla="*/ 108 w 152"/>
                  <a:gd name="T19" fmla="*/ 160 h 336"/>
                  <a:gd name="T20" fmla="*/ 110 w 152"/>
                  <a:gd name="T21" fmla="*/ 176 h 336"/>
                  <a:gd name="T22" fmla="*/ 110 w 152"/>
                  <a:gd name="T23" fmla="*/ 176 h 336"/>
                  <a:gd name="T24" fmla="*/ 120 w 152"/>
                  <a:gd name="T25" fmla="*/ 204 h 336"/>
                  <a:gd name="T26" fmla="*/ 140 w 152"/>
                  <a:gd name="T27" fmla="*/ 258 h 336"/>
                  <a:gd name="T28" fmla="*/ 148 w 152"/>
                  <a:gd name="T29" fmla="*/ 288 h 336"/>
                  <a:gd name="T30" fmla="*/ 152 w 152"/>
                  <a:gd name="T31" fmla="*/ 312 h 336"/>
                  <a:gd name="T32" fmla="*/ 152 w 152"/>
                  <a:gd name="T33" fmla="*/ 322 h 336"/>
                  <a:gd name="T34" fmla="*/ 152 w 152"/>
                  <a:gd name="T35" fmla="*/ 330 h 336"/>
                  <a:gd name="T36" fmla="*/ 150 w 152"/>
                  <a:gd name="T37" fmla="*/ 334 h 336"/>
                  <a:gd name="T38" fmla="*/ 144 w 152"/>
                  <a:gd name="T39" fmla="*/ 336 h 336"/>
                  <a:gd name="T40" fmla="*/ 144 w 152"/>
                  <a:gd name="T41" fmla="*/ 336 h 336"/>
                  <a:gd name="T42" fmla="*/ 138 w 152"/>
                  <a:gd name="T43" fmla="*/ 334 h 336"/>
                  <a:gd name="T44" fmla="*/ 126 w 152"/>
                  <a:gd name="T45" fmla="*/ 328 h 336"/>
                  <a:gd name="T46" fmla="*/ 108 w 152"/>
                  <a:gd name="T47" fmla="*/ 318 h 336"/>
                  <a:gd name="T48" fmla="*/ 108 w 152"/>
                  <a:gd name="T49" fmla="*/ 318 h 336"/>
                  <a:gd name="T50" fmla="*/ 102 w 152"/>
                  <a:gd name="T51" fmla="*/ 316 h 336"/>
                  <a:gd name="T52" fmla="*/ 96 w 152"/>
                  <a:gd name="T53" fmla="*/ 312 h 336"/>
                  <a:gd name="T54" fmla="*/ 84 w 152"/>
                  <a:gd name="T55" fmla="*/ 298 h 336"/>
                  <a:gd name="T56" fmla="*/ 70 w 152"/>
                  <a:gd name="T57" fmla="*/ 282 h 336"/>
                  <a:gd name="T58" fmla="*/ 58 w 152"/>
                  <a:gd name="T59" fmla="*/ 264 h 336"/>
                  <a:gd name="T60" fmla="*/ 38 w 152"/>
                  <a:gd name="T61" fmla="*/ 230 h 336"/>
                  <a:gd name="T62" fmla="*/ 30 w 152"/>
                  <a:gd name="T63" fmla="*/ 212 h 336"/>
                  <a:gd name="T64" fmla="*/ 30 w 152"/>
                  <a:gd name="T65" fmla="*/ 212 h 336"/>
                  <a:gd name="T66" fmla="*/ 24 w 152"/>
                  <a:gd name="T67" fmla="*/ 206 h 336"/>
                  <a:gd name="T68" fmla="*/ 12 w 152"/>
                  <a:gd name="T69" fmla="*/ 188 h 336"/>
                  <a:gd name="T70" fmla="*/ 6 w 152"/>
                  <a:gd name="T71" fmla="*/ 178 h 336"/>
                  <a:gd name="T72" fmla="*/ 2 w 152"/>
                  <a:gd name="T73" fmla="*/ 168 h 336"/>
                  <a:gd name="T74" fmla="*/ 0 w 152"/>
                  <a:gd name="T75" fmla="*/ 158 h 336"/>
                  <a:gd name="T76" fmla="*/ 2 w 152"/>
                  <a:gd name="T77" fmla="*/ 154 h 336"/>
                  <a:gd name="T78" fmla="*/ 4 w 152"/>
                  <a:gd name="T79" fmla="*/ 150 h 336"/>
                  <a:gd name="T80" fmla="*/ 4 w 152"/>
                  <a:gd name="T81" fmla="*/ 150 h 336"/>
                  <a:gd name="T82" fmla="*/ 10 w 152"/>
                  <a:gd name="T83" fmla="*/ 136 h 336"/>
                  <a:gd name="T84" fmla="*/ 20 w 152"/>
                  <a:gd name="T85" fmla="*/ 120 h 336"/>
                  <a:gd name="T86" fmla="*/ 20 w 152"/>
                  <a:gd name="T87" fmla="*/ 120 h 336"/>
                  <a:gd name="T88" fmla="*/ 34 w 152"/>
                  <a:gd name="T89" fmla="*/ 82 h 336"/>
                  <a:gd name="T90" fmla="*/ 44 w 152"/>
                  <a:gd name="T91" fmla="*/ 46 h 336"/>
                  <a:gd name="T92" fmla="*/ 52 w 152"/>
                  <a:gd name="T93" fmla="*/ 16 h 336"/>
                  <a:gd name="T94" fmla="*/ 54 w 152"/>
                  <a:gd name="T95" fmla="*/ 0 h 336"/>
                  <a:gd name="T96" fmla="*/ 54 w 152"/>
                  <a:gd name="T97" fmla="*/ 0 h 336"/>
                  <a:gd name="T98" fmla="*/ 56 w 152"/>
                  <a:gd name="T99" fmla="*/ 0 h 336"/>
                  <a:gd name="T100" fmla="*/ 58 w 152"/>
                  <a:gd name="T101" fmla="*/ 0 h 336"/>
                  <a:gd name="T102" fmla="*/ 68 w 152"/>
                  <a:gd name="T103" fmla="*/ 6 h 336"/>
                  <a:gd name="T104" fmla="*/ 98 w 152"/>
                  <a:gd name="T105" fmla="*/ 26 h 336"/>
                  <a:gd name="T106" fmla="*/ 142 w 152"/>
                  <a:gd name="T107" fmla="*/ 58 h 336"/>
                  <a:gd name="T108" fmla="*/ 142 w 152"/>
                  <a:gd name="T109" fmla="*/ 58 h 3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52" h="336">
                    <a:moveTo>
                      <a:pt x="142" y="58"/>
                    </a:moveTo>
                    <a:lnTo>
                      <a:pt x="142" y="58"/>
                    </a:lnTo>
                    <a:lnTo>
                      <a:pt x="138" y="62"/>
                    </a:lnTo>
                    <a:lnTo>
                      <a:pt x="130" y="78"/>
                    </a:lnTo>
                    <a:lnTo>
                      <a:pt x="116" y="114"/>
                    </a:lnTo>
                    <a:lnTo>
                      <a:pt x="110" y="128"/>
                    </a:lnTo>
                    <a:lnTo>
                      <a:pt x="108" y="142"/>
                    </a:lnTo>
                    <a:lnTo>
                      <a:pt x="108" y="160"/>
                    </a:lnTo>
                    <a:lnTo>
                      <a:pt x="110" y="176"/>
                    </a:lnTo>
                    <a:lnTo>
                      <a:pt x="120" y="204"/>
                    </a:lnTo>
                    <a:lnTo>
                      <a:pt x="140" y="258"/>
                    </a:lnTo>
                    <a:lnTo>
                      <a:pt x="148" y="288"/>
                    </a:lnTo>
                    <a:lnTo>
                      <a:pt x="152" y="312"/>
                    </a:lnTo>
                    <a:lnTo>
                      <a:pt x="152" y="322"/>
                    </a:lnTo>
                    <a:lnTo>
                      <a:pt x="152" y="330"/>
                    </a:lnTo>
                    <a:lnTo>
                      <a:pt x="150" y="334"/>
                    </a:lnTo>
                    <a:lnTo>
                      <a:pt x="144" y="336"/>
                    </a:lnTo>
                    <a:lnTo>
                      <a:pt x="138" y="334"/>
                    </a:lnTo>
                    <a:lnTo>
                      <a:pt x="126" y="328"/>
                    </a:lnTo>
                    <a:lnTo>
                      <a:pt x="108" y="318"/>
                    </a:lnTo>
                    <a:lnTo>
                      <a:pt x="102" y="316"/>
                    </a:lnTo>
                    <a:lnTo>
                      <a:pt x="96" y="312"/>
                    </a:lnTo>
                    <a:lnTo>
                      <a:pt x="84" y="298"/>
                    </a:lnTo>
                    <a:lnTo>
                      <a:pt x="70" y="282"/>
                    </a:lnTo>
                    <a:lnTo>
                      <a:pt x="58" y="264"/>
                    </a:lnTo>
                    <a:lnTo>
                      <a:pt x="38" y="230"/>
                    </a:lnTo>
                    <a:lnTo>
                      <a:pt x="30" y="212"/>
                    </a:lnTo>
                    <a:lnTo>
                      <a:pt x="24" y="206"/>
                    </a:lnTo>
                    <a:lnTo>
                      <a:pt x="12" y="188"/>
                    </a:lnTo>
                    <a:lnTo>
                      <a:pt x="6" y="178"/>
                    </a:lnTo>
                    <a:lnTo>
                      <a:pt x="2" y="168"/>
                    </a:lnTo>
                    <a:lnTo>
                      <a:pt x="0" y="158"/>
                    </a:lnTo>
                    <a:lnTo>
                      <a:pt x="2" y="154"/>
                    </a:lnTo>
                    <a:lnTo>
                      <a:pt x="4" y="150"/>
                    </a:lnTo>
                    <a:lnTo>
                      <a:pt x="10" y="136"/>
                    </a:lnTo>
                    <a:lnTo>
                      <a:pt x="20" y="120"/>
                    </a:lnTo>
                    <a:lnTo>
                      <a:pt x="34" y="82"/>
                    </a:lnTo>
                    <a:lnTo>
                      <a:pt x="44" y="46"/>
                    </a:lnTo>
                    <a:lnTo>
                      <a:pt x="52" y="16"/>
                    </a:lnTo>
                    <a:lnTo>
                      <a:pt x="54" y="0"/>
                    </a:lnTo>
                    <a:lnTo>
                      <a:pt x="56" y="0"/>
                    </a:lnTo>
                    <a:lnTo>
                      <a:pt x="58" y="0"/>
                    </a:lnTo>
                    <a:lnTo>
                      <a:pt x="68" y="6"/>
                    </a:lnTo>
                    <a:lnTo>
                      <a:pt x="98" y="26"/>
                    </a:lnTo>
                    <a:lnTo>
                      <a:pt x="142" y="58"/>
                    </a:lnTo>
                    <a:close/>
                  </a:path>
                </a:pathLst>
              </a:custGeom>
              <a:solidFill>
                <a:srgbClr val="FDC0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55" name="Freeform 28"/>
              <p:cNvSpPr>
                <a:spLocks/>
              </p:cNvSpPr>
              <p:nvPr/>
            </p:nvSpPr>
            <p:spPr bwMode="auto">
              <a:xfrm>
                <a:off x="2737" y="2850"/>
                <a:ext cx="104" cy="160"/>
              </a:xfrm>
              <a:custGeom>
                <a:avLst/>
                <a:gdLst>
                  <a:gd name="T0" fmla="*/ 56 w 104"/>
                  <a:gd name="T1" fmla="*/ 160 h 160"/>
                  <a:gd name="T2" fmla="*/ 104 w 104"/>
                  <a:gd name="T3" fmla="*/ 142 h 160"/>
                  <a:gd name="T4" fmla="*/ 0 w 104"/>
                  <a:gd name="T5" fmla="*/ 0 h 160"/>
                  <a:gd name="T6" fmla="*/ 88 w 104"/>
                  <a:gd name="T7" fmla="*/ 134 h 160"/>
                  <a:gd name="T8" fmla="*/ 56 w 104"/>
                  <a:gd name="T9" fmla="*/ 160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160">
                    <a:moveTo>
                      <a:pt x="56" y="160"/>
                    </a:moveTo>
                    <a:lnTo>
                      <a:pt x="104" y="142"/>
                    </a:lnTo>
                    <a:lnTo>
                      <a:pt x="0" y="0"/>
                    </a:lnTo>
                    <a:lnTo>
                      <a:pt x="88" y="134"/>
                    </a:lnTo>
                    <a:lnTo>
                      <a:pt x="56" y="160"/>
                    </a:lnTo>
                    <a:close/>
                  </a:path>
                </a:pathLst>
              </a:custGeom>
              <a:solidFill>
                <a:srgbClr val="D454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56" name="Freeform 29"/>
              <p:cNvSpPr>
                <a:spLocks/>
              </p:cNvSpPr>
              <p:nvPr/>
            </p:nvSpPr>
            <p:spPr bwMode="auto">
              <a:xfrm>
                <a:off x="2493" y="2982"/>
                <a:ext cx="108" cy="222"/>
              </a:xfrm>
              <a:custGeom>
                <a:avLst/>
                <a:gdLst>
                  <a:gd name="T0" fmla="*/ 0 w 108"/>
                  <a:gd name="T1" fmla="*/ 0 h 222"/>
                  <a:gd name="T2" fmla="*/ 0 w 108"/>
                  <a:gd name="T3" fmla="*/ 0 h 222"/>
                  <a:gd name="T4" fmla="*/ 16 w 108"/>
                  <a:gd name="T5" fmla="*/ 12 h 222"/>
                  <a:gd name="T6" fmla="*/ 30 w 108"/>
                  <a:gd name="T7" fmla="*/ 28 h 222"/>
                  <a:gd name="T8" fmla="*/ 48 w 108"/>
                  <a:gd name="T9" fmla="*/ 50 h 222"/>
                  <a:gd name="T10" fmla="*/ 68 w 108"/>
                  <a:gd name="T11" fmla="*/ 80 h 222"/>
                  <a:gd name="T12" fmla="*/ 76 w 108"/>
                  <a:gd name="T13" fmla="*/ 98 h 222"/>
                  <a:gd name="T14" fmla="*/ 84 w 108"/>
                  <a:gd name="T15" fmla="*/ 120 h 222"/>
                  <a:gd name="T16" fmla="*/ 92 w 108"/>
                  <a:gd name="T17" fmla="*/ 142 h 222"/>
                  <a:gd name="T18" fmla="*/ 98 w 108"/>
                  <a:gd name="T19" fmla="*/ 166 h 222"/>
                  <a:gd name="T20" fmla="*/ 104 w 108"/>
                  <a:gd name="T21" fmla="*/ 194 h 222"/>
                  <a:gd name="T22" fmla="*/ 108 w 108"/>
                  <a:gd name="T23" fmla="*/ 222 h 222"/>
                  <a:gd name="T24" fmla="*/ 108 w 108"/>
                  <a:gd name="T25" fmla="*/ 222 h 222"/>
                  <a:gd name="T26" fmla="*/ 102 w 108"/>
                  <a:gd name="T27" fmla="*/ 194 h 222"/>
                  <a:gd name="T28" fmla="*/ 92 w 108"/>
                  <a:gd name="T29" fmla="*/ 166 h 222"/>
                  <a:gd name="T30" fmla="*/ 82 w 108"/>
                  <a:gd name="T31" fmla="*/ 130 h 222"/>
                  <a:gd name="T32" fmla="*/ 66 w 108"/>
                  <a:gd name="T33" fmla="*/ 94 h 222"/>
                  <a:gd name="T34" fmla="*/ 48 w 108"/>
                  <a:gd name="T35" fmla="*/ 58 h 222"/>
                  <a:gd name="T36" fmla="*/ 38 w 108"/>
                  <a:gd name="T37" fmla="*/ 40 h 222"/>
                  <a:gd name="T38" fmla="*/ 26 w 108"/>
                  <a:gd name="T39" fmla="*/ 24 h 222"/>
                  <a:gd name="T40" fmla="*/ 14 w 108"/>
                  <a:gd name="T41" fmla="*/ 12 h 222"/>
                  <a:gd name="T42" fmla="*/ 0 w 108"/>
                  <a:gd name="T43" fmla="*/ 0 h 222"/>
                  <a:gd name="T44" fmla="*/ 0 w 108"/>
                  <a:gd name="T45" fmla="*/ 0 h 2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8" h="222">
                    <a:moveTo>
                      <a:pt x="0" y="0"/>
                    </a:moveTo>
                    <a:lnTo>
                      <a:pt x="0" y="0"/>
                    </a:lnTo>
                    <a:lnTo>
                      <a:pt x="16" y="12"/>
                    </a:lnTo>
                    <a:lnTo>
                      <a:pt x="30" y="28"/>
                    </a:lnTo>
                    <a:lnTo>
                      <a:pt x="48" y="50"/>
                    </a:lnTo>
                    <a:lnTo>
                      <a:pt x="68" y="80"/>
                    </a:lnTo>
                    <a:lnTo>
                      <a:pt x="76" y="98"/>
                    </a:lnTo>
                    <a:lnTo>
                      <a:pt x="84" y="120"/>
                    </a:lnTo>
                    <a:lnTo>
                      <a:pt x="92" y="142"/>
                    </a:lnTo>
                    <a:lnTo>
                      <a:pt x="98" y="166"/>
                    </a:lnTo>
                    <a:lnTo>
                      <a:pt x="104" y="194"/>
                    </a:lnTo>
                    <a:lnTo>
                      <a:pt x="108" y="222"/>
                    </a:lnTo>
                    <a:lnTo>
                      <a:pt x="102" y="194"/>
                    </a:lnTo>
                    <a:lnTo>
                      <a:pt x="92" y="166"/>
                    </a:lnTo>
                    <a:lnTo>
                      <a:pt x="82" y="130"/>
                    </a:lnTo>
                    <a:lnTo>
                      <a:pt x="66" y="94"/>
                    </a:lnTo>
                    <a:lnTo>
                      <a:pt x="48" y="58"/>
                    </a:lnTo>
                    <a:lnTo>
                      <a:pt x="38" y="40"/>
                    </a:lnTo>
                    <a:lnTo>
                      <a:pt x="26" y="24"/>
                    </a:lnTo>
                    <a:lnTo>
                      <a:pt x="14" y="12"/>
                    </a:lnTo>
                    <a:lnTo>
                      <a:pt x="0" y="0"/>
                    </a:lnTo>
                    <a:close/>
                  </a:path>
                </a:pathLst>
              </a:custGeom>
              <a:solidFill>
                <a:srgbClr val="D454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57" name="Freeform 30"/>
              <p:cNvSpPr>
                <a:spLocks/>
              </p:cNvSpPr>
              <p:nvPr/>
            </p:nvSpPr>
            <p:spPr bwMode="auto">
              <a:xfrm>
                <a:off x="2771" y="3086"/>
                <a:ext cx="22" cy="28"/>
              </a:xfrm>
              <a:custGeom>
                <a:avLst/>
                <a:gdLst>
                  <a:gd name="T0" fmla="*/ 22 w 22"/>
                  <a:gd name="T1" fmla="*/ 14 h 28"/>
                  <a:gd name="T2" fmla="*/ 22 w 22"/>
                  <a:gd name="T3" fmla="*/ 14 h 28"/>
                  <a:gd name="T4" fmla="*/ 20 w 22"/>
                  <a:gd name="T5" fmla="*/ 20 h 28"/>
                  <a:gd name="T6" fmla="*/ 18 w 22"/>
                  <a:gd name="T7" fmla="*/ 24 h 28"/>
                  <a:gd name="T8" fmla="*/ 14 w 22"/>
                  <a:gd name="T9" fmla="*/ 28 h 28"/>
                  <a:gd name="T10" fmla="*/ 10 w 22"/>
                  <a:gd name="T11" fmla="*/ 28 h 28"/>
                  <a:gd name="T12" fmla="*/ 10 w 22"/>
                  <a:gd name="T13" fmla="*/ 28 h 28"/>
                  <a:gd name="T14" fmla="*/ 6 w 22"/>
                  <a:gd name="T15" fmla="*/ 28 h 28"/>
                  <a:gd name="T16" fmla="*/ 2 w 22"/>
                  <a:gd name="T17" fmla="*/ 24 h 28"/>
                  <a:gd name="T18" fmla="*/ 0 w 22"/>
                  <a:gd name="T19" fmla="*/ 20 h 28"/>
                  <a:gd name="T20" fmla="*/ 0 w 22"/>
                  <a:gd name="T21" fmla="*/ 14 h 28"/>
                  <a:gd name="T22" fmla="*/ 0 w 22"/>
                  <a:gd name="T23" fmla="*/ 14 h 28"/>
                  <a:gd name="T24" fmla="*/ 0 w 22"/>
                  <a:gd name="T25" fmla="*/ 8 h 28"/>
                  <a:gd name="T26" fmla="*/ 2 w 22"/>
                  <a:gd name="T27" fmla="*/ 4 h 28"/>
                  <a:gd name="T28" fmla="*/ 6 w 22"/>
                  <a:gd name="T29" fmla="*/ 2 h 28"/>
                  <a:gd name="T30" fmla="*/ 10 w 22"/>
                  <a:gd name="T31" fmla="*/ 0 h 28"/>
                  <a:gd name="T32" fmla="*/ 10 w 22"/>
                  <a:gd name="T33" fmla="*/ 0 h 28"/>
                  <a:gd name="T34" fmla="*/ 14 w 22"/>
                  <a:gd name="T35" fmla="*/ 2 h 28"/>
                  <a:gd name="T36" fmla="*/ 18 w 22"/>
                  <a:gd name="T37" fmla="*/ 4 h 28"/>
                  <a:gd name="T38" fmla="*/ 20 w 22"/>
                  <a:gd name="T39" fmla="*/ 8 h 28"/>
                  <a:gd name="T40" fmla="*/ 22 w 22"/>
                  <a:gd name="T41" fmla="*/ 14 h 28"/>
                  <a:gd name="T42" fmla="*/ 22 w 22"/>
                  <a:gd name="T43" fmla="*/ 14 h 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 h="28">
                    <a:moveTo>
                      <a:pt x="22" y="14"/>
                    </a:moveTo>
                    <a:lnTo>
                      <a:pt x="22" y="14"/>
                    </a:lnTo>
                    <a:lnTo>
                      <a:pt x="20" y="20"/>
                    </a:lnTo>
                    <a:lnTo>
                      <a:pt x="18" y="24"/>
                    </a:lnTo>
                    <a:lnTo>
                      <a:pt x="14" y="28"/>
                    </a:lnTo>
                    <a:lnTo>
                      <a:pt x="10" y="28"/>
                    </a:lnTo>
                    <a:lnTo>
                      <a:pt x="6" y="28"/>
                    </a:lnTo>
                    <a:lnTo>
                      <a:pt x="2" y="24"/>
                    </a:lnTo>
                    <a:lnTo>
                      <a:pt x="0" y="20"/>
                    </a:lnTo>
                    <a:lnTo>
                      <a:pt x="0" y="14"/>
                    </a:lnTo>
                    <a:lnTo>
                      <a:pt x="0" y="8"/>
                    </a:lnTo>
                    <a:lnTo>
                      <a:pt x="2" y="4"/>
                    </a:lnTo>
                    <a:lnTo>
                      <a:pt x="6" y="2"/>
                    </a:lnTo>
                    <a:lnTo>
                      <a:pt x="10" y="0"/>
                    </a:lnTo>
                    <a:lnTo>
                      <a:pt x="14" y="2"/>
                    </a:lnTo>
                    <a:lnTo>
                      <a:pt x="18" y="4"/>
                    </a:lnTo>
                    <a:lnTo>
                      <a:pt x="20" y="8"/>
                    </a:lnTo>
                    <a:lnTo>
                      <a:pt x="22" y="14"/>
                    </a:lnTo>
                    <a:close/>
                  </a:path>
                </a:pathLst>
              </a:custGeom>
              <a:solidFill>
                <a:srgbClr val="D454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58" name="Freeform 31"/>
              <p:cNvSpPr>
                <a:spLocks/>
              </p:cNvSpPr>
              <p:nvPr/>
            </p:nvSpPr>
            <p:spPr bwMode="auto">
              <a:xfrm>
                <a:off x="2797" y="3190"/>
                <a:ext cx="20" cy="28"/>
              </a:xfrm>
              <a:custGeom>
                <a:avLst/>
                <a:gdLst>
                  <a:gd name="T0" fmla="*/ 20 w 20"/>
                  <a:gd name="T1" fmla="*/ 14 h 28"/>
                  <a:gd name="T2" fmla="*/ 20 w 20"/>
                  <a:gd name="T3" fmla="*/ 14 h 28"/>
                  <a:gd name="T4" fmla="*/ 20 w 20"/>
                  <a:gd name="T5" fmla="*/ 20 h 28"/>
                  <a:gd name="T6" fmla="*/ 18 w 20"/>
                  <a:gd name="T7" fmla="*/ 24 h 28"/>
                  <a:gd name="T8" fmla="*/ 14 w 20"/>
                  <a:gd name="T9" fmla="*/ 28 h 28"/>
                  <a:gd name="T10" fmla="*/ 10 w 20"/>
                  <a:gd name="T11" fmla="*/ 28 h 28"/>
                  <a:gd name="T12" fmla="*/ 10 w 20"/>
                  <a:gd name="T13" fmla="*/ 28 h 28"/>
                  <a:gd name="T14" fmla="*/ 6 w 20"/>
                  <a:gd name="T15" fmla="*/ 28 h 28"/>
                  <a:gd name="T16" fmla="*/ 2 w 20"/>
                  <a:gd name="T17" fmla="*/ 24 h 28"/>
                  <a:gd name="T18" fmla="*/ 0 w 20"/>
                  <a:gd name="T19" fmla="*/ 20 h 28"/>
                  <a:gd name="T20" fmla="*/ 0 w 20"/>
                  <a:gd name="T21" fmla="*/ 14 h 28"/>
                  <a:gd name="T22" fmla="*/ 0 w 20"/>
                  <a:gd name="T23" fmla="*/ 14 h 28"/>
                  <a:gd name="T24" fmla="*/ 0 w 20"/>
                  <a:gd name="T25" fmla="*/ 8 h 28"/>
                  <a:gd name="T26" fmla="*/ 2 w 20"/>
                  <a:gd name="T27" fmla="*/ 4 h 28"/>
                  <a:gd name="T28" fmla="*/ 6 w 20"/>
                  <a:gd name="T29" fmla="*/ 0 h 28"/>
                  <a:gd name="T30" fmla="*/ 10 w 20"/>
                  <a:gd name="T31" fmla="*/ 0 h 28"/>
                  <a:gd name="T32" fmla="*/ 10 w 20"/>
                  <a:gd name="T33" fmla="*/ 0 h 28"/>
                  <a:gd name="T34" fmla="*/ 14 w 20"/>
                  <a:gd name="T35" fmla="*/ 0 h 28"/>
                  <a:gd name="T36" fmla="*/ 18 w 20"/>
                  <a:gd name="T37" fmla="*/ 4 h 28"/>
                  <a:gd name="T38" fmla="*/ 20 w 20"/>
                  <a:gd name="T39" fmla="*/ 8 h 28"/>
                  <a:gd name="T40" fmla="*/ 20 w 20"/>
                  <a:gd name="T41" fmla="*/ 14 h 28"/>
                  <a:gd name="T42" fmla="*/ 20 w 20"/>
                  <a:gd name="T43" fmla="*/ 14 h 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 h="28">
                    <a:moveTo>
                      <a:pt x="20" y="14"/>
                    </a:moveTo>
                    <a:lnTo>
                      <a:pt x="20" y="14"/>
                    </a:lnTo>
                    <a:lnTo>
                      <a:pt x="20" y="20"/>
                    </a:lnTo>
                    <a:lnTo>
                      <a:pt x="18" y="24"/>
                    </a:lnTo>
                    <a:lnTo>
                      <a:pt x="14" y="28"/>
                    </a:lnTo>
                    <a:lnTo>
                      <a:pt x="10" y="28"/>
                    </a:lnTo>
                    <a:lnTo>
                      <a:pt x="6" y="28"/>
                    </a:lnTo>
                    <a:lnTo>
                      <a:pt x="2" y="24"/>
                    </a:lnTo>
                    <a:lnTo>
                      <a:pt x="0" y="20"/>
                    </a:lnTo>
                    <a:lnTo>
                      <a:pt x="0" y="14"/>
                    </a:lnTo>
                    <a:lnTo>
                      <a:pt x="0" y="8"/>
                    </a:lnTo>
                    <a:lnTo>
                      <a:pt x="2" y="4"/>
                    </a:lnTo>
                    <a:lnTo>
                      <a:pt x="6" y="0"/>
                    </a:lnTo>
                    <a:lnTo>
                      <a:pt x="10" y="0"/>
                    </a:lnTo>
                    <a:lnTo>
                      <a:pt x="14" y="0"/>
                    </a:lnTo>
                    <a:lnTo>
                      <a:pt x="18" y="4"/>
                    </a:lnTo>
                    <a:lnTo>
                      <a:pt x="20" y="8"/>
                    </a:lnTo>
                    <a:lnTo>
                      <a:pt x="20" y="14"/>
                    </a:lnTo>
                    <a:close/>
                  </a:path>
                </a:pathLst>
              </a:custGeom>
              <a:solidFill>
                <a:srgbClr val="D454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59" name="Freeform 32"/>
              <p:cNvSpPr>
                <a:spLocks/>
              </p:cNvSpPr>
              <p:nvPr/>
            </p:nvSpPr>
            <p:spPr bwMode="auto">
              <a:xfrm>
                <a:off x="3031" y="3250"/>
                <a:ext cx="54" cy="64"/>
              </a:xfrm>
              <a:custGeom>
                <a:avLst/>
                <a:gdLst>
                  <a:gd name="T0" fmla="*/ 0 w 54"/>
                  <a:gd name="T1" fmla="*/ 0 h 64"/>
                  <a:gd name="T2" fmla="*/ 0 w 54"/>
                  <a:gd name="T3" fmla="*/ 0 h 64"/>
                  <a:gd name="T4" fmla="*/ 4 w 54"/>
                  <a:gd name="T5" fmla="*/ 8 h 64"/>
                  <a:gd name="T6" fmla="*/ 16 w 54"/>
                  <a:gd name="T7" fmla="*/ 28 h 64"/>
                  <a:gd name="T8" fmla="*/ 22 w 54"/>
                  <a:gd name="T9" fmla="*/ 38 h 64"/>
                  <a:gd name="T10" fmla="*/ 32 w 54"/>
                  <a:gd name="T11" fmla="*/ 48 h 64"/>
                  <a:gd name="T12" fmla="*/ 42 w 54"/>
                  <a:gd name="T13" fmla="*/ 58 h 64"/>
                  <a:gd name="T14" fmla="*/ 54 w 54"/>
                  <a:gd name="T15" fmla="*/ 64 h 64"/>
                  <a:gd name="T16" fmla="*/ 54 w 54"/>
                  <a:gd name="T17" fmla="*/ 64 h 64"/>
                  <a:gd name="T18" fmla="*/ 46 w 54"/>
                  <a:gd name="T19" fmla="*/ 64 h 64"/>
                  <a:gd name="T20" fmla="*/ 38 w 54"/>
                  <a:gd name="T21" fmla="*/ 64 h 64"/>
                  <a:gd name="T22" fmla="*/ 30 w 54"/>
                  <a:gd name="T23" fmla="*/ 60 h 64"/>
                  <a:gd name="T24" fmla="*/ 20 w 54"/>
                  <a:gd name="T25" fmla="*/ 52 h 64"/>
                  <a:gd name="T26" fmla="*/ 10 w 54"/>
                  <a:gd name="T27" fmla="*/ 42 h 64"/>
                  <a:gd name="T28" fmla="*/ 8 w 54"/>
                  <a:gd name="T29" fmla="*/ 34 h 64"/>
                  <a:gd name="T30" fmla="*/ 4 w 54"/>
                  <a:gd name="T31" fmla="*/ 24 h 64"/>
                  <a:gd name="T32" fmla="*/ 2 w 54"/>
                  <a:gd name="T33" fmla="*/ 12 h 64"/>
                  <a:gd name="T34" fmla="*/ 0 w 54"/>
                  <a:gd name="T35" fmla="*/ 0 h 64"/>
                  <a:gd name="T36" fmla="*/ 0 w 54"/>
                  <a:gd name="T37" fmla="*/ 0 h 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4" h="64">
                    <a:moveTo>
                      <a:pt x="0" y="0"/>
                    </a:moveTo>
                    <a:lnTo>
                      <a:pt x="0" y="0"/>
                    </a:lnTo>
                    <a:lnTo>
                      <a:pt x="4" y="8"/>
                    </a:lnTo>
                    <a:lnTo>
                      <a:pt x="16" y="28"/>
                    </a:lnTo>
                    <a:lnTo>
                      <a:pt x="22" y="38"/>
                    </a:lnTo>
                    <a:lnTo>
                      <a:pt x="32" y="48"/>
                    </a:lnTo>
                    <a:lnTo>
                      <a:pt x="42" y="58"/>
                    </a:lnTo>
                    <a:lnTo>
                      <a:pt x="54" y="64"/>
                    </a:lnTo>
                    <a:lnTo>
                      <a:pt x="46" y="64"/>
                    </a:lnTo>
                    <a:lnTo>
                      <a:pt x="38" y="64"/>
                    </a:lnTo>
                    <a:lnTo>
                      <a:pt x="30" y="60"/>
                    </a:lnTo>
                    <a:lnTo>
                      <a:pt x="20" y="52"/>
                    </a:lnTo>
                    <a:lnTo>
                      <a:pt x="10" y="42"/>
                    </a:lnTo>
                    <a:lnTo>
                      <a:pt x="8" y="34"/>
                    </a:lnTo>
                    <a:lnTo>
                      <a:pt x="4" y="24"/>
                    </a:lnTo>
                    <a:lnTo>
                      <a:pt x="2" y="12"/>
                    </a:lnTo>
                    <a:lnTo>
                      <a:pt x="0" y="0"/>
                    </a:lnTo>
                    <a:close/>
                  </a:path>
                </a:pathLst>
              </a:custGeom>
              <a:solidFill>
                <a:srgbClr val="D454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60" name="Freeform 33"/>
              <p:cNvSpPr>
                <a:spLocks/>
              </p:cNvSpPr>
              <p:nvPr/>
            </p:nvSpPr>
            <p:spPr bwMode="auto">
              <a:xfrm>
                <a:off x="3111" y="3110"/>
                <a:ext cx="16" cy="14"/>
              </a:xfrm>
              <a:custGeom>
                <a:avLst/>
                <a:gdLst>
                  <a:gd name="T0" fmla="*/ 16 w 16"/>
                  <a:gd name="T1" fmla="*/ 12 h 14"/>
                  <a:gd name="T2" fmla="*/ 16 w 16"/>
                  <a:gd name="T3" fmla="*/ 12 h 14"/>
                  <a:gd name="T4" fmla="*/ 14 w 16"/>
                  <a:gd name="T5" fmla="*/ 14 h 14"/>
                  <a:gd name="T6" fmla="*/ 12 w 16"/>
                  <a:gd name="T7" fmla="*/ 14 h 14"/>
                  <a:gd name="T8" fmla="*/ 6 w 16"/>
                  <a:gd name="T9" fmla="*/ 12 h 14"/>
                  <a:gd name="T10" fmla="*/ 6 w 16"/>
                  <a:gd name="T11" fmla="*/ 12 h 14"/>
                  <a:gd name="T12" fmla="*/ 0 w 16"/>
                  <a:gd name="T13" fmla="*/ 8 h 14"/>
                  <a:gd name="T14" fmla="*/ 0 w 16"/>
                  <a:gd name="T15" fmla="*/ 6 h 14"/>
                  <a:gd name="T16" fmla="*/ 0 w 16"/>
                  <a:gd name="T17" fmla="*/ 2 h 14"/>
                  <a:gd name="T18" fmla="*/ 0 w 16"/>
                  <a:gd name="T19" fmla="*/ 2 h 14"/>
                  <a:gd name="T20" fmla="*/ 2 w 16"/>
                  <a:gd name="T21" fmla="*/ 0 h 14"/>
                  <a:gd name="T22" fmla="*/ 6 w 16"/>
                  <a:gd name="T23" fmla="*/ 0 h 14"/>
                  <a:gd name="T24" fmla="*/ 12 w 16"/>
                  <a:gd name="T25" fmla="*/ 2 h 14"/>
                  <a:gd name="T26" fmla="*/ 12 w 16"/>
                  <a:gd name="T27" fmla="*/ 2 h 14"/>
                  <a:gd name="T28" fmla="*/ 16 w 16"/>
                  <a:gd name="T29" fmla="*/ 8 h 14"/>
                  <a:gd name="T30" fmla="*/ 16 w 16"/>
                  <a:gd name="T31" fmla="*/ 10 h 14"/>
                  <a:gd name="T32" fmla="*/ 16 w 16"/>
                  <a:gd name="T33" fmla="*/ 12 h 14"/>
                  <a:gd name="T34" fmla="*/ 16 w 16"/>
                  <a:gd name="T35" fmla="*/ 12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 h="14">
                    <a:moveTo>
                      <a:pt x="16" y="12"/>
                    </a:moveTo>
                    <a:lnTo>
                      <a:pt x="16" y="12"/>
                    </a:lnTo>
                    <a:lnTo>
                      <a:pt x="14" y="14"/>
                    </a:lnTo>
                    <a:lnTo>
                      <a:pt x="12" y="14"/>
                    </a:lnTo>
                    <a:lnTo>
                      <a:pt x="6" y="12"/>
                    </a:lnTo>
                    <a:lnTo>
                      <a:pt x="0" y="8"/>
                    </a:lnTo>
                    <a:lnTo>
                      <a:pt x="0" y="6"/>
                    </a:lnTo>
                    <a:lnTo>
                      <a:pt x="0" y="2"/>
                    </a:lnTo>
                    <a:lnTo>
                      <a:pt x="2" y="0"/>
                    </a:lnTo>
                    <a:lnTo>
                      <a:pt x="6" y="0"/>
                    </a:lnTo>
                    <a:lnTo>
                      <a:pt x="12" y="2"/>
                    </a:lnTo>
                    <a:lnTo>
                      <a:pt x="16" y="8"/>
                    </a:lnTo>
                    <a:lnTo>
                      <a:pt x="16" y="10"/>
                    </a:lnTo>
                    <a:lnTo>
                      <a:pt x="16" y="12"/>
                    </a:lnTo>
                    <a:close/>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61" name="Freeform 34"/>
              <p:cNvSpPr>
                <a:spLocks/>
              </p:cNvSpPr>
              <p:nvPr/>
            </p:nvSpPr>
            <p:spPr bwMode="auto">
              <a:xfrm>
                <a:off x="2711" y="2774"/>
                <a:ext cx="42" cy="120"/>
              </a:xfrm>
              <a:custGeom>
                <a:avLst/>
                <a:gdLst>
                  <a:gd name="T0" fmla="*/ 26 w 42"/>
                  <a:gd name="T1" fmla="*/ 10 h 120"/>
                  <a:gd name="T2" fmla="*/ 26 w 42"/>
                  <a:gd name="T3" fmla="*/ 10 h 120"/>
                  <a:gd name="T4" fmla="*/ 24 w 42"/>
                  <a:gd name="T5" fmla="*/ 20 h 120"/>
                  <a:gd name="T6" fmla="*/ 22 w 42"/>
                  <a:gd name="T7" fmla="*/ 34 h 120"/>
                  <a:gd name="T8" fmla="*/ 20 w 42"/>
                  <a:gd name="T9" fmla="*/ 50 h 120"/>
                  <a:gd name="T10" fmla="*/ 22 w 42"/>
                  <a:gd name="T11" fmla="*/ 68 h 120"/>
                  <a:gd name="T12" fmla="*/ 24 w 42"/>
                  <a:gd name="T13" fmla="*/ 86 h 120"/>
                  <a:gd name="T14" fmla="*/ 32 w 42"/>
                  <a:gd name="T15" fmla="*/ 104 h 120"/>
                  <a:gd name="T16" fmla="*/ 36 w 42"/>
                  <a:gd name="T17" fmla="*/ 112 h 120"/>
                  <a:gd name="T18" fmla="*/ 42 w 42"/>
                  <a:gd name="T19" fmla="*/ 120 h 120"/>
                  <a:gd name="T20" fmla="*/ 42 w 42"/>
                  <a:gd name="T21" fmla="*/ 120 h 120"/>
                  <a:gd name="T22" fmla="*/ 34 w 42"/>
                  <a:gd name="T23" fmla="*/ 114 h 120"/>
                  <a:gd name="T24" fmla="*/ 26 w 42"/>
                  <a:gd name="T25" fmla="*/ 106 h 120"/>
                  <a:gd name="T26" fmla="*/ 16 w 42"/>
                  <a:gd name="T27" fmla="*/ 94 h 120"/>
                  <a:gd name="T28" fmla="*/ 8 w 42"/>
                  <a:gd name="T29" fmla="*/ 76 h 120"/>
                  <a:gd name="T30" fmla="*/ 2 w 42"/>
                  <a:gd name="T31" fmla="*/ 56 h 120"/>
                  <a:gd name="T32" fmla="*/ 0 w 42"/>
                  <a:gd name="T33" fmla="*/ 44 h 120"/>
                  <a:gd name="T34" fmla="*/ 0 w 42"/>
                  <a:gd name="T35" fmla="*/ 30 h 120"/>
                  <a:gd name="T36" fmla="*/ 0 w 42"/>
                  <a:gd name="T37" fmla="*/ 16 h 120"/>
                  <a:gd name="T38" fmla="*/ 4 w 42"/>
                  <a:gd name="T39" fmla="*/ 0 h 120"/>
                  <a:gd name="T40" fmla="*/ 26 w 42"/>
                  <a:gd name="T41" fmla="*/ 10 h 1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120">
                    <a:moveTo>
                      <a:pt x="26" y="10"/>
                    </a:moveTo>
                    <a:lnTo>
                      <a:pt x="26" y="10"/>
                    </a:lnTo>
                    <a:lnTo>
                      <a:pt x="24" y="20"/>
                    </a:lnTo>
                    <a:lnTo>
                      <a:pt x="22" y="34"/>
                    </a:lnTo>
                    <a:lnTo>
                      <a:pt x="20" y="50"/>
                    </a:lnTo>
                    <a:lnTo>
                      <a:pt x="22" y="68"/>
                    </a:lnTo>
                    <a:lnTo>
                      <a:pt x="24" y="86"/>
                    </a:lnTo>
                    <a:lnTo>
                      <a:pt x="32" y="104"/>
                    </a:lnTo>
                    <a:lnTo>
                      <a:pt x="36" y="112"/>
                    </a:lnTo>
                    <a:lnTo>
                      <a:pt x="42" y="120"/>
                    </a:lnTo>
                    <a:lnTo>
                      <a:pt x="34" y="114"/>
                    </a:lnTo>
                    <a:lnTo>
                      <a:pt x="26" y="106"/>
                    </a:lnTo>
                    <a:lnTo>
                      <a:pt x="16" y="94"/>
                    </a:lnTo>
                    <a:lnTo>
                      <a:pt x="8" y="76"/>
                    </a:lnTo>
                    <a:lnTo>
                      <a:pt x="2" y="56"/>
                    </a:lnTo>
                    <a:lnTo>
                      <a:pt x="0" y="44"/>
                    </a:lnTo>
                    <a:lnTo>
                      <a:pt x="0" y="30"/>
                    </a:lnTo>
                    <a:lnTo>
                      <a:pt x="0" y="16"/>
                    </a:lnTo>
                    <a:lnTo>
                      <a:pt x="4" y="0"/>
                    </a:lnTo>
                    <a:lnTo>
                      <a:pt x="26" y="10"/>
                    </a:lnTo>
                    <a:close/>
                  </a:path>
                </a:pathLst>
              </a:custGeom>
              <a:solidFill>
                <a:srgbClr val="0707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62" name="Freeform 35"/>
              <p:cNvSpPr>
                <a:spLocks/>
              </p:cNvSpPr>
              <p:nvPr/>
            </p:nvSpPr>
            <p:spPr bwMode="auto">
              <a:xfrm>
                <a:off x="2593" y="2548"/>
                <a:ext cx="238" cy="288"/>
              </a:xfrm>
              <a:custGeom>
                <a:avLst/>
                <a:gdLst>
                  <a:gd name="T0" fmla="*/ 194 w 238"/>
                  <a:gd name="T1" fmla="*/ 0 h 288"/>
                  <a:gd name="T2" fmla="*/ 214 w 238"/>
                  <a:gd name="T3" fmla="*/ 22 h 288"/>
                  <a:gd name="T4" fmla="*/ 232 w 238"/>
                  <a:gd name="T5" fmla="*/ 56 h 288"/>
                  <a:gd name="T6" fmla="*/ 238 w 238"/>
                  <a:gd name="T7" fmla="*/ 86 h 288"/>
                  <a:gd name="T8" fmla="*/ 236 w 238"/>
                  <a:gd name="T9" fmla="*/ 106 h 288"/>
                  <a:gd name="T10" fmla="*/ 232 w 238"/>
                  <a:gd name="T11" fmla="*/ 118 h 288"/>
                  <a:gd name="T12" fmla="*/ 218 w 238"/>
                  <a:gd name="T13" fmla="*/ 156 h 288"/>
                  <a:gd name="T14" fmla="*/ 220 w 238"/>
                  <a:gd name="T15" fmla="*/ 178 h 288"/>
                  <a:gd name="T16" fmla="*/ 228 w 238"/>
                  <a:gd name="T17" fmla="*/ 190 h 288"/>
                  <a:gd name="T18" fmla="*/ 232 w 238"/>
                  <a:gd name="T19" fmla="*/ 194 h 288"/>
                  <a:gd name="T20" fmla="*/ 230 w 238"/>
                  <a:gd name="T21" fmla="*/ 200 h 288"/>
                  <a:gd name="T22" fmla="*/ 218 w 238"/>
                  <a:gd name="T23" fmla="*/ 206 h 288"/>
                  <a:gd name="T24" fmla="*/ 210 w 238"/>
                  <a:gd name="T25" fmla="*/ 208 h 288"/>
                  <a:gd name="T26" fmla="*/ 210 w 238"/>
                  <a:gd name="T27" fmla="*/ 228 h 288"/>
                  <a:gd name="T28" fmla="*/ 210 w 238"/>
                  <a:gd name="T29" fmla="*/ 232 h 288"/>
                  <a:gd name="T30" fmla="*/ 200 w 238"/>
                  <a:gd name="T31" fmla="*/ 238 h 288"/>
                  <a:gd name="T32" fmla="*/ 190 w 238"/>
                  <a:gd name="T33" fmla="*/ 240 h 288"/>
                  <a:gd name="T34" fmla="*/ 196 w 238"/>
                  <a:gd name="T35" fmla="*/ 252 h 288"/>
                  <a:gd name="T36" fmla="*/ 194 w 238"/>
                  <a:gd name="T37" fmla="*/ 256 h 288"/>
                  <a:gd name="T38" fmla="*/ 188 w 238"/>
                  <a:gd name="T39" fmla="*/ 258 h 288"/>
                  <a:gd name="T40" fmla="*/ 178 w 238"/>
                  <a:gd name="T41" fmla="*/ 270 h 288"/>
                  <a:gd name="T42" fmla="*/ 176 w 238"/>
                  <a:gd name="T43" fmla="*/ 278 h 288"/>
                  <a:gd name="T44" fmla="*/ 172 w 238"/>
                  <a:gd name="T45" fmla="*/ 284 h 288"/>
                  <a:gd name="T46" fmla="*/ 164 w 238"/>
                  <a:gd name="T47" fmla="*/ 288 h 288"/>
                  <a:gd name="T48" fmla="*/ 148 w 238"/>
                  <a:gd name="T49" fmla="*/ 286 h 288"/>
                  <a:gd name="T50" fmla="*/ 130 w 238"/>
                  <a:gd name="T51" fmla="*/ 276 h 288"/>
                  <a:gd name="T52" fmla="*/ 78 w 238"/>
                  <a:gd name="T53" fmla="*/ 242 h 288"/>
                  <a:gd name="T54" fmla="*/ 40 w 238"/>
                  <a:gd name="T55" fmla="*/ 212 h 288"/>
                  <a:gd name="T56" fmla="*/ 16 w 238"/>
                  <a:gd name="T57" fmla="*/ 178 h 288"/>
                  <a:gd name="T58" fmla="*/ 2 w 238"/>
                  <a:gd name="T59" fmla="*/ 124 h 288"/>
                  <a:gd name="T60" fmla="*/ 0 w 238"/>
                  <a:gd name="T61" fmla="*/ 116 h 288"/>
                  <a:gd name="T62" fmla="*/ 6 w 238"/>
                  <a:gd name="T63" fmla="*/ 92 h 288"/>
                  <a:gd name="T64" fmla="*/ 24 w 238"/>
                  <a:gd name="T65" fmla="*/ 66 h 288"/>
                  <a:gd name="T66" fmla="*/ 56 w 238"/>
                  <a:gd name="T67" fmla="*/ 44 h 288"/>
                  <a:gd name="T68" fmla="*/ 92 w 238"/>
                  <a:gd name="T69" fmla="*/ 28 h 288"/>
                  <a:gd name="T70" fmla="*/ 162 w 238"/>
                  <a:gd name="T71" fmla="*/ 6 h 288"/>
                  <a:gd name="T72" fmla="*/ 194 w 238"/>
                  <a:gd name="T73" fmla="*/ 0 h 2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8" h="288">
                    <a:moveTo>
                      <a:pt x="194" y="0"/>
                    </a:moveTo>
                    <a:lnTo>
                      <a:pt x="194" y="0"/>
                    </a:lnTo>
                    <a:lnTo>
                      <a:pt x="204" y="10"/>
                    </a:lnTo>
                    <a:lnTo>
                      <a:pt x="214" y="22"/>
                    </a:lnTo>
                    <a:lnTo>
                      <a:pt x="224" y="38"/>
                    </a:lnTo>
                    <a:lnTo>
                      <a:pt x="232" y="56"/>
                    </a:lnTo>
                    <a:lnTo>
                      <a:pt x="238" y="76"/>
                    </a:lnTo>
                    <a:lnTo>
                      <a:pt x="238" y="86"/>
                    </a:lnTo>
                    <a:lnTo>
                      <a:pt x="238" y="96"/>
                    </a:lnTo>
                    <a:lnTo>
                      <a:pt x="236" y="106"/>
                    </a:lnTo>
                    <a:lnTo>
                      <a:pt x="232" y="118"/>
                    </a:lnTo>
                    <a:lnTo>
                      <a:pt x="222" y="138"/>
                    </a:lnTo>
                    <a:lnTo>
                      <a:pt x="218" y="156"/>
                    </a:lnTo>
                    <a:lnTo>
                      <a:pt x="218" y="168"/>
                    </a:lnTo>
                    <a:lnTo>
                      <a:pt x="220" y="178"/>
                    </a:lnTo>
                    <a:lnTo>
                      <a:pt x="224" y="186"/>
                    </a:lnTo>
                    <a:lnTo>
                      <a:pt x="228" y="190"/>
                    </a:lnTo>
                    <a:lnTo>
                      <a:pt x="232" y="194"/>
                    </a:lnTo>
                    <a:lnTo>
                      <a:pt x="232" y="196"/>
                    </a:lnTo>
                    <a:lnTo>
                      <a:pt x="230" y="200"/>
                    </a:lnTo>
                    <a:lnTo>
                      <a:pt x="224" y="204"/>
                    </a:lnTo>
                    <a:lnTo>
                      <a:pt x="218" y="206"/>
                    </a:lnTo>
                    <a:lnTo>
                      <a:pt x="210" y="208"/>
                    </a:lnTo>
                    <a:lnTo>
                      <a:pt x="210" y="214"/>
                    </a:lnTo>
                    <a:lnTo>
                      <a:pt x="210" y="228"/>
                    </a:lnTo>
                    <a:lnTo>
                      <a:pt x="210" y="232"/>
                    </a:lnTo>
                    <a:lnTo>
                      <a:pt x="208" y="236"/>
                    </a:lnTo>
                    <a:lnTo>
                      <a:pt x="200" y="238"/>
                    </a:lnTo>
                    <a:lnTo>
                      <a:pt x="190" y="240"/>
                    </a:lnTo>
                    <a:lnTo>
                      <a:pt x="194" y="248"/>
                    </a:lnTo>
                    <a:lnTo>
                      <a:pt x="196" y="252"/>
                    </a:lnTo>
                    <a:lnTo>
                      <a:pt x="194" y="254"/>
                    </a:lnTo>
                    <a:lnTo>
                      <a:pt x="194" y="256"/>
                    </a:lnTo>
                    <a:lnTo>
                      <a:pt x="188" y="258"/>
                    </a:lnTo>
                    <a:lnTo>
                      <a:pt x="184" y="262"/>
                    </a:lnTo>
                    <a:lnTo>
                      <a:pt x="178" y="270"/>
                    </a:lnTo>
                    <a:lnTo>
                      <a:pt x="176" y="278"/>
                    </a:lnTo>
                    <a:lnTo>
                      <a:pt x="176" y="282"/>
                    </a:lnTo>
                    <a:lnTo>
                      <a:pt x="172" y="284"/>
                    </a:lnTo>
                    <a:lnTo>
                      <a:pt x="168" y="288"/>
                    </a:lnTo>
                    <a:lnTo>
                      <a:pt x="164" y="288"/>
                    </a:lnTo>
                    <a:lnTo>
                      <a:pt x="156" y="288"/>
                    </a:lnTo>
                    <a:lnTo>
                      <a:pt x="148" y="286"/>
                    </a:lnTo>
                    <a:lnTo>
                      <a:pt x="140" y="282"/>
                    </a:lnTo>
                    <a:lnTo>
                      <a:pt x="130" y="276"/>
                    </a:lnTo>
                    <a:lnTo>
                      <a:pt x="78" y="242"/>
                    </a:lnTo>
                    <a:lnTo>
                      <a:pt x="58" y="226"/>
                    </a:lnTo>
                    <a:lnTo>
                      <a:pt x="40" y="212"/>
                    </a:lnTo>
                    <a:lnTo>
                      <a:pt x="28" y="198"/>
                    </a:lnTo>
                    <a:lnTo>
                      <a:pt x="16" y="178"/>
                    </a:lnTo>
                    <a:lnTo>
                      <a:pt x="8" y="154"/>
                    </a:lnTo>
                    <a:lnTo>
                      <a:pt x="2" y="124"/>
                    </a:lnTo>
                    <a:lnTo>
                      <a:pt x="0" y="116"/>
                    </a:lnTo>
                    <a:lnTo>
                      <a:pt x="0" y="108"/>
                    </a:lnTo>
                    <a:lnTo>
                      <a:pt x="6" y="92"/>
                    </a:lnTo>
                    <a:lnTo>
                      <a:pt x="14" y="78"/>
                    </a:lnTo>
                    <a:lnTo>
                      <a:pt x="24" y="66"/>
                    </a:lnTo>
                    <a:lnTo>
                      <a:pt x="40" y="54"/>
                    </a:lnTo>
                    <a:lnTo>
                      <a:pt x="56" y="44"/>
                    </a:lnTo>
                    <a:lnTo>
                      <a:pt x="74" y="36"/>
                    </a:lnTo>
                    <a:lnTo>
                      <a:pt x="92" y="28"/>
                    </a:lnTo>
                    <a:lnTo>
                      <a:pt x="130" y="14"/>
                    </a:lnTo>
                    <a:lnTo>
                      <a:pt x="162" y="6"/>
                    </a:lnTo>
                    <a:lnTo>
                      <a:pt x="194" y="0"/>
                    </a:lnTo>
                    <a:close/>
                  </a:path>
                </a:pathLst>
              </a:custGeom>
              <a:solidFill>
                <a:srgbClr val="FDC0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63" name="Freeform 36"/>
              <p:cNvSpPr>
                <a:spLocks/>
              </p:cNvSpPr>
              <p:nvPr/>
            </p:nvSpPr>
            <p:spPr bwMode="auto">
              <a:xfrm>
                <a:off x="2749" y="2682"/>
                <a:ext cx="46" cy="26"/>
              </a:xfrm>
              <a:custGeom>
                <a:avLst/>
                <a:gdLst>
                  <a:gd name="T0" fmla="*/ 46 w 46"/>
                  <a:gd name="T1" fmla="*/ 24 h 26"/>
                  <a:gd name="T2" fmla="*/ 46 w 46"/>
                  <a:gd name="T3" fmla="*/ 24 h 26"/>
                  <a:gd name="T4" fmla="*/ 46 w 46"/>
                  <a:gd name="T5" fmla="*/ 16 h 26"/>
                  <a:gd name="T6" fmla="*/ 44 w 46"/>
                  <a:gd name="T7" fmla="*/ 0 h 26"/>
                  <a:gd name="T8" fmla="*/ 44 w 46"/>
                  <a:gd name="T9" fmla="*/ 0 h 26"/>
                  <a:gd name="T10" fmla="*/ 44 w 46"/>
                  <a:gd name="T11" fmla="*/ 2 h 26"/>
                  <a:gd name="T12" fmla="*/ 38 w 46"/>
                  <a:gd name="T13" fmla="*/ 4 h 26"/>
                  <a:gd name="T14" fmla="*/ 26 w 46"/>
                  <a:gd name="T15" fmla="*/ 8 h 26"/>
                  <a:gd name="T16" fmla="*/ 2 w 46"/>
                  <a:gd name="T17" fmla="*/ 14 h 26"/>
                  <a:gd name="T18" fmla="*/ 2 w 46"/>
                  <a:gd name="T19" fmla="*/ 14 h 26"/>
                  <a:gd name="T20" fmla="*/ 0 w 46"/>
                  <a:gd name="T21" fmla="*/ 14 h 26"/>
                  <a:gd name="T22" fmla="*/ 2 w 46"/>
                  <a:gd name="T23" fmla="*/ 16 h 26"/>
                  <a:gd name="T24" fmla="*/ 12 w 46"/>
                  <a:gd name="T25" fmla="*/ 22 h 26"/>
                  <a:gd name="T26" fmla="*/ 20 w 46"/>
                  <a:gd name="T27" fmla="*/ 24 h 26"/>
                  <a:gd name="T28" fmla="*/ 28 w 46"/>
                  <a:gd name="T29" fmla="*/ 26 h 26"/>
                  <a:gd name="T30" fmla="*/ 36 w 46"/>
                  <a:gd name="T31" fmla="*/ 26 h 26"/>
                  <a:gd name="T32" fmla="*/ 46 w 46"/>
                  <a:gd name="T33" fmla="*/ 24 h 26"/>
                  <a:gd name="T34" fmla="*/ 46 w 46"/>
                  <a:gd name="T35" fmla="*/ 24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 h="26">
                    <a:moveTo>
                      <a:pt x="46" y="24"/>
                    </a:moveTo>
                    <a:lnTo>
                      <a:pt x="46" y="24"/>
                    </a:lnTo>
                    <a:lnTo>
                      <a:pt x="46" y="16"/>
                    </a:lnTo>
                    <a:lnTo>
                      <a:pt x="44" y="0"/>
                    </a:lnTo>
                    <a:lnTo>
                      <a:pt x="44" y="2"/>
                    </a:lnTo>
                    <a:lnTo>
                      <a:pt x="38" y="4"/>
                    </a:lnTo>
                    <a:lnTo>
                      <a:pt x="26" y="8"/>
                    </a:lnTo>
                    <a:lnTo>
                      <a:pt x="2" y="14"/>
                    </a:lnTo>
                    <a:lnTo>
                      <a:pt x="0" y="14"/>
                    </a:lnTo>
                    <a:lnTo>
                      <a:pt x="2" y="16"/>
                    </a:lnTo>
                    <a:lnTo>
                      <a:pt x="12" y="22"/>
                    </a:lnTo>
                    <a:lnTo>
                      <a:pt x="20" y="24"/>
                    </a:lnTo>
                    <a:lnTo>
                      <a:pt x="28" y="26"/>
                    </a:lnTo>
                    <a:lnTo>
                      <a:pt x="36" y="26"/>
                    </a:lnTo>
                    <a:lnTo>
                      <a:pt x="46" y="24"/>
                    </a:lnTo>
                    <a:close/>
                  </a:path>
                </a:pathLst>
              </a:custGeom>
              <a:solidFill>
                <a:srgbClr val="E67B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64" name="Freeform 37"/>
              <p:cNvSpPr>
                <a:spLocks/>
              </p:cNvSpPr>
              <p:nvPr/>
            </p:nvSpPr>
            <p:spPr bwMode="auto">
              <a:xfrm>
                <a:off x="2745" y="2692"/>
                <a:ext cx="56" cy="22"/>
              </a:xfrm>
              <a:custGeom>
                <a:avLst/>
                <a:gdLst>
                  <a:gd name="T0" fmla="*/ 52 w 56"/>
                  <a:gd name="T1" fmla="*/ 12 h 22"/>
                  <a:gd name="T2" fmla="*/ 52 w 56"/>
                  <a:gd name="T3" fmla="*/ 12 h 22"/>
                  <a:gd name="T4" fmla="*/ 50 w 56"/>
                  <a:gd name="T5" fmla="*/ 14 h 22"/>
                  <a:gd name="T6" fmla="*/ 52 w 56"/>
                  <a:gd name="T7" fmla="*/ 18 h 22"/>
                  <a:gd name="T8" fmla="*/ 56 w 56"/>
                  <a:gd name="T9" fmla="*/ 22 h 22"/>
                  <a:gd name="T10" fmla="*/ 56 w 56"/>
                  <a:gd name="T11" fmla="*/ 22 h 22"/>
                  <a:gd name="T12" fmla="*/ 52 w 56"/>
                  <a:gd name="T13" fmla="*/ 22 h 22"/>
                  <a:gd name="T14" fmla="*/ 38 w 56"/>
                  <a:gd name="T15" fmla="*/ 22 h 22"/>
                  <a:gd name="T16" fmla="*/ 30 w 56"/>
                  <a:gd name="T17" fmla="*/ 20 h 22"/>
                  <a:gd name="T18" fmla="*/ 20 w 56"/>
                  <a:gd name="T19" fmla="*/ 16 h 22"/>
                  <a:gd name="T20" fmla="*/ 10 w 56"/>
                  <a:gd name="T21" fmla="*/ 10 h 22"/>
                  <a:gd name="T22" fmla="*/ 0 w 56"/>
                  <a:gd name="T23" fmla="*/ 0 h 22"/>
                  <a:gd name="T24" fmla="*/ 0 w 56"/>
                  <a:gd name="T25" fmla="*/ 0 h 22"/>
                  <a:gd name="T26" fmla="*/ 4 w 56"/>
                  <a:gd name="T27" fmla="*/ 4 h 22"/>
                  <a:gd name="T28" fmla="*/ 16 w 56"/>
                  <a:gd name="T29" fmla="*/ 8 h 22"/>
                  <a:gd name="T30" fmla="*/ 32 w 56"/>
                  <a:gd name="T31" fmla="*/ 12 h 22"/>
                  <a:gd name="T32" fmla="*/ 42 w 56"/>
                  <a:gd name="T33" fmla="*/ 12 h 22"/>
                  <a:gd name="T34" fmla="*/ 52 w 56"/>
                  <a:gd name="T35" fmla="*/ 12 h 22"/>
                  <a:gd name="T36" fmla="*/ 52 w 56"/>
                  <a:gd name="T37" fmla="*/ 12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 h="22">
                    <a:moveTo>
                      <a:pt x="52" y="12"/>
                    </a:moveTo>
                    <a:lnTo>
                      <a:pt x="52" y="12"/>
                    </a:lnTo>
                    <a:lnTo>
                      <a:pt x="50" y="14"/>
                    </a:lnTo>
                    <a:lnTo>
                      <a:pt x="52" y="18"/>
                    </a:lnTo>
                    <a:lnTo>
                      <a:pt x="56" y="22"/>
                    </a:lnTo>
                    <a:lnTo>
                      <a:pt x="52" y="22"/>
                    </a:lnTo>
                    <a:lnTo>
                      <a:pt x="38" y="22"/>
                    </a:lnTo>
                    <a:lnTo>
                      <a:pt x="30" y="20"/>
                    </a:lnTo>
                    <a:lnTo>
                      <a:pt x="20" y="16"/>
                    </a:lnTo>
                    <a:lnTo>
                      <a:pt x="10" y="10"/>
                    </a:lnTo>
                    <a:lnTo>
                      <a:pt x="0" y="0"/>
                    </a:lnTo>
                    <a:lnTo>
                      <a:pt x="4" y="4"/>
                    </a:lnTo>
                    <a:lnTo>
                      <a:pt x="16" y="8"/>
                    </a:lnTo>
                    <a:lnTo>
                      <a:pt x="32" y="12"/>
                    </a:lnTo>
                    <a:lnTo>
                      <a:pt x="42" y="12"/>
                    </a:lnTo>
                    <a:lnTo>
                      <a:pt x="52" y="12"/>
                    </a:lnTo>
                    <a:close/>
                  </a:path>
                </a:pathLst>
              </a:custGeom>
              <a:solidFill>
                <a:srgbClr val="0707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65" name="Freeform 38"/>
              <p:cNvSpPr>
                <a:spLocks/>
              </p:cNvSpPr>
              <p:nvPr/>
            </p:nvSpPr>
            <p:spPr bwMode="auto">
              <a:xfrm>
                <a:off x="2759" y="2772"/>
                <a:ext cx="46" cy="38"/>
              </a:xfrm>
              <a:custGeom>
                <a:avLst/>
                <a:gdLst>
                  <a:gd name="T0" fmla="*/ 46 w 46"/>
                  <a:gd name="T1" fmla="*/ 0 h 38"/>
                  <a:gd name="T2" fmla="*/ 46 w 46"/>
                  <a:gd name="T3" fmla="*/ 0 h 38"/>
                  <a:gd name="T4" fmla="*/ 40 w 46"/>
                  <a:gd name="T5" fmla="*/ 2 h 38"/>
                  <a:gd name="T6" fmla="*/ 26 w 46"/>
                  <a:gd name="T7" fmla="*/ 8 h 38"/>
                  <a:gd name="T8" fmla="*/ 26 w 46"/>
                  <a:gd name="T9" fmla="*/ 8 h 38"/>
                  <a:gd name="T10" fmla="*/ 16 w 46"/>
                  <a:gd name="T11" fmla="*/ 12 h 38"/>
                  <a:gd name="T12" fmla="*/ 8 w 46"/>
                  <a:gd name="T13" fmla="*/ 14 h 38"/>
                  <a:gd name="T14" fmla="*/ 0 w 46"/>
                  <a:gd name="T15" fmla="*/ 14 h 38"/>
                  <a:gd name="T16" fmla="*/ 0 w 46"/>
                  <a:gd name="T17" fmla="*/ 14 h 38"/>
                  <a:gd name="T18" fmla="*/ 0 w 46"/>
                  <a:gd name="T19" fmla="*/ 16 h 38"/>
                  <a:gd name="T20" fmla="*/ 2 w 46"/>
                  <a:gd name="T21" fmla="*/ 24 h 38"/>
                  <a:gd name="T22" fmla="*/ 6 w 46"/>
                  <a:gd name="T23" fmla="*/ 30 h 38"/>
                  <a:gd name="T24" fmla="*/ 10 w 46"/>
                  <a:gd name="T25" fmla="*/ 34 h 38"/>
                  <a:gd name="T26" fmla="*/ 16 w 46"/>
                  <a:gd name="T27" fmla="*/ 36 h 38"/>
                  <a:gd name="T28" fmla="*/ 16 w 46"/>
                  <a:gd name="T29" fmla="*/ 36 h 38"/>
                  <a:gd name="T30" fmla="*/ 18 w 46"/>
                  <a:gd name="T31" fmla="*/ 38 h 38"/>
                  <a:gd name="T32" fmla="*/ 24 w 46"/>
                  <a:gd name="T33" fmla="*/ 36 h 38"/>
                  <a:gd name="T34" fmla="*/ 26 w 46"/>
                  <a:gd name="T35" fmla="*/ 34 h 38"/>
                  <a:gd name="T36" fmla="*/ 28 w 46"/>
                  <a:gd name="T37" fmla="*/ 32 h 38"/>
                  <a:gd name="T38" fmla="*/ 30 w 46"/>
                  <a:gd name="T39" fmla="*/ 26 h 38"/>
                  <a:gd name="T40" fmla="*/ 30 w 46"/>
                  <a:gd name="T41" fmla="*/ 18 h 38"/>
                  <a:gd name="T42" fmla="*/ 30 w 46"/>
                  <a:gd name="T43" fmla="*/ 18 h 38"/>
                  <a:gd name="T44" fmla="*/ 34 w 46"/>
                  <a:gd name="T45" fmla="*/ 16 h 38"/>
                  <a:gd name="T46" fmla="*/ 40 w 46"/>
                  <a:gd name="T47" fmla="*/ 14 h 38"/>
                  <a:gd name="T48" fmla="*/ 44 w 46"/>
                  <a:gd name="T49" fmla="*/ 8 h 38"/>
                  <a:gd name="T50" fmla="*/ 46 w 46"/>
                  <a:gd name="T51" fmla="*/ 6 h 38"/>
                  <a:gd name="T52" fmla="*/ 46 w 46"/>
                  <a:gd name="T53" fmla="*/ 0 h 38"/>
                  <a:gd name="T54" fmla="*/ 46 w 46"/>
                  <a:gd name="T55" fmla="*/ 0 h 3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6" h="38">
                    <a:moveTo>
                      <a:pt x="46" y="0"/>
                    </a:moveTo>
                    <a:lnTo>
                      <a:pt x="46" y="0"/>
                    </a:lnTo>
                    <a:lnTo>
                      <a:pt x="40" y="2"/>
                    </a:lnTo>
                    <a:lnTo>
                      <a:pt x="26" y="8"/>
                    </a:lnTo>
                    <a:lnTo>
                      <a:pt x="16" y="12"/>
                    </a:lnTo>
                    <a:lnTo>
                      <a:pt x="8" y="14"/>
                    </a:lnTo>
                    <a:lnTo>
                      <a:pt x="0" y="14"/>
                    </a:lnTo>
                    <a:lnTo>
                      <a:pt x="0" y="16"/>
                    </a:lnTo>
                    <a:lnTo>
                      <a:pt x="2" y="24"/>
                    </a:lnTo>
                    <a:lnTo>
                      <a:pt x="6" y="30"/>
                    </a:lnTo>
                    <a:lnTo>
                      <a:pt x="10" y="34"/>
                    </a:lnTo>
                    <a:lnTo>
                      <a:pt x="16" y="36"/>
                    </a:lnTo>
                    <a:lnTo>
                      <a:pt x="18" y="38"/>
                    </a:lnTo>
                    <a:lnTo>
                      <a:pt x="24" y="36"/>
                    </a:lnTo>
                    <a:lnTo>
                      <a:pt x="26" y="34"/>
                    </a:lnTo>
                    <a:lnTo>
                      <a:pt x="28" y="32"/>
                    </a:lnTo>
                    <a:lnTo>
                      <a:pt x="30" y="26"/>
                    </a:lnTo>
                    <a:lnTo>
                      <a:pt x="30" y="18"/>
                    </a:lnTo>
                    <a:lnTo>
                      <a:pt x="34" y="16"/>
                    </a:lnTo>
                    <a:lnTo>
                      <a:pt x="40" y="14"/>
                    </a:lnTo>
                    <a:lnTo>
                      <a:pt x="44" y="8"/>
                    </a:lnTo>
                    <a:lnTo>
                      <a:pt x="46" y="6"/>
                    </a:lnTo>
                    <a:lnTo>
                      <a:pt x="46" y="0"/>
                    </a:lnTo>
                    <a:close/>
                  </a:path>
                </a:pathLst>
              </a:custGeom>
              <a:solidFill>
                <a:srgbClr val="D67E7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66" name="Freeform 39"/>
              <p:cNvSpPr>
                <a:spLocks/>
              </p:cNvSpPr>
              <p:nvPr/>
            </p:nvSpPr>
            <p:spPr bwMode="auto">
              <a:xfrm>
                <a:off x="2739" y="2654"/>
                <a:ext cx="66" cy="24"/>
              </a:xfrm>
              <a:custGeom>
                <a:avLst/>
                <a:gdLst>
                  <a:gd name="T0" fmla="*/ 0 w 66"/>
                  <a:gd name="T1" fmla="*/ 10 h 24"/>
                  <a:gd name="T2" fmla="*/ 0 w 66"/>
                  <a:gd name="T3" fmla="*/ 10 h 24"/>
                  <a:gd name="T4" fmla="*/ 6 w 66"/>
                  <a:gd name="T5" fmla="*/ 6 h 24"/>
                  <a:gd name="T6" fmla="*/ 12 w 66"/>
                  <a:gd name="T7" fmla="*/ 2 h 24"/>
                  <a:gd name="T8" fmla="*/ 20 w 66"/>
                  <a:gd name="T9" fmla="*/ 0 h 24"/>
                  <a:gd name="T10" fmla="*/ 30 w 66"/>
                  <a:gd name="T11" fmla="*/ 0 h 24"/>
                  <a:gd name="T12" fmla="*/ 42 w 66"/>
                  <a:gd name="T13" fmla="*/ 4 h 24"/>
                  <a:gd name="T14" fmla="*/ 54 w 66"/>
                  <a:gd name="T15" fmla="*/ 12 h 24"/>
                  <a:gd name="T16" fmla="*/ 66 w 66"/>
                  <a:gd name="T17" fmla="*/ 24 h 24"/>
                  <a:gd name="T18" fmla="*/ 66 w 66"/>
                  <a:gd name="T19" fmla="*/ 24 h 24"/>
                  <a:gd name="T20" fmla="*/ 60 w 66"/>
                  <a:gd name="T21" fmla="*/ 20 h 24"/>
                  <a:gd name="T22" fmla="*/ 46 w 66"/>
                  <a:gd name="T23" fmla="*/ 10 h 24"/>
                  <a:gd name="T24" fmla="*/ 36 w 66"/>
                  <a:gd name="T25" fmla="*/ 8 h 24"/>
                  <a:gd name="T26" fmla="*/ 24 w 66"/>
                  <a:gd name="T27" fmla="*/ 4 h 24"/>
                  <a:gd name="T28" fmla="*/ 12 w 66"/>
                  <a:gd name="T29" fmla="*/ 6 h 24"/>
                  <a:gd name="T30" fmla="*/ 0 w 66"/>
                  <a:gd name="T31" fmla="*/ 10 h 24"/>
                  <a:gd name="T32" fmla="*/ 0 w 66"/>
                  <a:gd name="T33" fmla="*/ 1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6" h="24">
                    <a:moveTo>
                      <a:pt x="0" y="10"/>
                    </a:moveTo>
                    <a:lnTo>
                      <a:pt x="0" y="10"/>
                    </a:lnTo>
                    <a:lnTo>
                      <a:pt x="6" y="6"/>
                    </a:lnTo>
                    <a:lnTo>
                      <a:pt x="12" y="2"/>
                    </a:lnTo>
                    <a:lnTo>
                      <a:pt x="20" y="0"/>
                    </a:lnTo>
                    <a:lnTo>
                      <a:pt x="30" y="0"/>
                    </a:lnTo>
                    <a:lnTo>
                      <a:pt x="42" y="4"/>
                    </a:lnTo>
                    <a:lnTo>
                      <a:pt x="54" y="12"/>
                    </a:lnTo>
                    <a:lnTo>
                      <a:pt x="66" y="24"/>
                    </a:lnTo>
                    <a:lnTo>
                      <a:pt x="60" y="20"/>
                    </a:lnTo>
                    <a:lnTo>
                      <a:pt x="46" y="10"/>
                    </a:lnTo>
                    <a:lnTo>
                      <a:pt x="36" y="8"/>
                    </a:lnTo>
                    <a:lnTo>
                      <a:pt x="24" y="4"/>
                    </a:lnTo>
                    <a:lnTo>
                      <a:pt x="12" y="6"/>
                    </a:lnTo>
                    <a:lnTo>
                      <a:pt x="0" y="10"/>
                    </a:lnTo>
                    <a:close/>
                  </a:path>
                </a:pathLst>
              </a:custGeom>
              <a:solidFill>
                <a:srgbClr val="0707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67" name="Freeform 40"/>
              <p:cNvSpPr>
                <a:spLocks/>
              </p:cNvSpPr>
              <p:nvPr/>
            </p:nvSpPr>
            <p:spPr bwMode="auto">
              <a:xfrm>
                <a:off x="2617" y="2898"/>
                <a:ext cx="100" cy="46"/>
              </a:xfrm>
              <a:custGeom>
                <a:avLst/>
                <a:gdLst>
                  <a:gd name="T0" fmla="*/ 82 w 100"/>
                  <a:gd name="T1" fmla="*/ 44 h 46"/>
                  <a:gd name="T2" fmla="*/ 82 w 100"/>
                  <a:gd name="T3" fmla="*/ 44 h 46"/>
                  <a:gd name="T4" fmla="*/ 90 w 100"/>
                  <a:gd name="T5" fmla="*/ 38 h 46"/>
                  <a:gd name="T6" fmla="*/ 96 w 100"/>
                  <a:gd name="T7" fmla="*/ 30 h 46"/>
                  <a:gd name="T8" fmla="*/ 100 w 100"/>
                  <a:gd name="T9" fmla="*/ 20 h 46"/>
                  <a:gd name="T10" fmla="*/ 100 w 100"/>
                  <a:gd name="T11" fmla="*/ 8 h 46"/>
                  <a:gd name="T12" fmla="*/ 98 w 100"/>
                  <a:gd name="T13" fmla="*/ 0 h 46"/>
                  <a:gd name="T14" fmla="*/ 98 w 100"/>
                  <a:gd name="T15" fmla="*/ 0 h 46"/>
                  <a:gd name="T16" fmla="*/ 96 w 100"/>
                  <a:gd name="T17" fmla="*/ 16 h 46"/>
                  <a:gd name="T18" fmla="*/ 94 w 100"/>
                  <a:gd name="T19" fmla="*/ 26 h 46"/>
                  <a:gd name="T20" fmla="*/ 88 w 100"/>
                  <a:gd name="T21" fmla="*/ 36 h 46"/>
                  <a:gd name="T22" fmla="*/ 82 w 100"/>
                  <a:gd name="T23" fmla="*/ 40 h 46"/>
                  <a:gd name="T24" fmla="*/ 82 w 100"/>
                  <a:gd name="T25" fmla="*/ 40 h 46"/>
                  <a:gd name="T26" fmla="*/ 72 w 100"/>
                  <a:gd name="T27" fmla="*/ 42 h 46"/>
                  <a:gd name="T28" fmla="*/ 60 w 100"/>
                  <a:gd name="T29" fmla="*/ 42 h 46"/>
                  <a:gd name="T30" fmla="*/ 48 w 100"/>
                  <a:gd name="T31" fmla="*/ 36 h 46"/>
                  <a:gd name="T32" fmla="*/ 36 w 100"/>
                  <a:gd name="T33" fmla="*/ 30 h 46"/>
                  <a:gd name="T34" fmla="*/ 14 w 100"/>
                  <a:gd name="T35" fmla="*/ 16 h 46"/>
                  <a:gd name="T36" fmla="*/ 0 w 100"/>
                  <a:gd name="T37" fmla="*/ 4 h 46"/>
                  <a:gd name="T38" fmla="*/ 6 w 100"/>
                  <a:gd name="T39" fmla="*/ 14 h 46"/>
                  <a:gd name="T40" fmla="*/ 6 w 100"/>
                  <a:gd name="T41" fmla="*/ 14 h 46"/>
                  <a:gd name="T42" fmla="*/ 22 w 100"/>
                  <a:gd name="T43" fmla="*/ 26 h 46"/>
                  <a:gd name="T44" fmla="*/ 42 w 100"/>
                  <a:gd name="T45" fmla="*/ 38 h 46"/>
                  <a:gd name="T46" fmla="*/ 54 w 100"/>
                  <a:gd name="T47" fmla="*/ 44 h 46"/>
                  <a:gd name="T48" fmla="*/ 64 w 100"/>
                  <a:gd name="T49" fmla="*/ 46 h 46"/>
                  <a:gd name="T50" fmla="*/ 74 w 100"/>
                  <a:gd name="T51" fmla="*/ 46 h 46"/>
                  <a:gd name="T52" fmla="*/ 82 w 100"/>
                  <a:gd name="T53" fmla="*/ 44 h 46"/>
                  <a:gd name="T54" fmla="*/ 82 w 100"/>
                  <a:gd name="T55" fmla="*/ 44 h 4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00" h="46">
                    <a:moveTo>
                      <a:pt x="82" y="44"/>
                    </a:moveTo>
                    <a:lnTo>
                      <a:pt x="82" y="44"/>
                    </a:lnTo>
                    <a:lnTo>
                      <a:pt x="90" y="38"/>
                    </a:lnTo>
                    <a:lnTo>
                      <a:pt x="96" y="30"/>
                    </a:lnTo>
                    <a:lnTo>
                      <a:pt x="100" y="20"/>
                    </a:lnTo>
                    <a:lnTo>
                      <a:pt x="100" y="8"/>
                    </a:lnTo>
                    <a:lnTo>
                      <a:pt x="98" y="0"/>
                    </a:lnTo>
                    <a:lnTo>
                      <a:pt x="96" y="16"/>
                    </a:lnTo>
                    <a:lnTo>
                      <a:pt x="94" y="26"/>
                    </a:lnTo>
                    <a:lnTo>
                      <a:pt x="88" y="36"/>
                    </a:lnTo>
                    <a:lnTo>
                      <a:pt x="82" y="40"/>
                    </a:lnTo>
                    <a:lnTo>
                      <a:pt x="72" y="42"/>
                    </a:lnTo>
                    <a:lnTo>
                      <a:pt x="60" y="42"/>
                    </a:lnTo>
                    <a:lnTo>
                      <a:pt x="48" y="36"/>
                    </a:lnTo>
                    <a:lnTo>
                      <a:pt x="36" y="30"/>
                    </a:lnTo>
                    <a:lnTo>
                      <a:pt x="14" y="16"/>
                    </a:lnTo>
                    <a:lnTo>
                      <a:pt x="0" y="4"/>
                    </a:lnTo>
                    <a:lnTo>
                      <a:pt x="6" y="14"/>
                    </a:lnTo>
                    <a:lnTo>
                      <a:pt x="22" y="26"/>
                    </a:lnTo>
                    <a:lnTo>
                      <a:pt x="42" y="38"/>
                    </a:lnTo>
                    <a:lnTo>
                      <a:pt x="54" y="44"/>
                    </a:lnTo>
                    <a:lnTo>
                      <a:pt x="64" y="46"/>
                    </a:lnTo>
                    <a:lnTo>
                      <a:pt x="74" y="46"/>
                    </a:lnTo>
                    <a:lnTo>
                      <a:pt x="82"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68" name="Freeform 41"/>
              <p:cNvSpPr>
                <a:spLocks/>
              </p:cNvSpPr>
              <p:nvPr/>
            </p:nvSpPr>
            <p:spPr bwMode="auto">
              <a:xfrm>
                <a:off x="2509" y="2500"/>
                <a:ext cx="298" cy="402"/>
              </a:xfrm>
              <a:custGeom>
                <a:avLst/>
                <a:gdLst>
                  <a:gd name="T0" fmla="*/ 114 w 298"/>
                  <a:gd name="T1" fmla="*/ 10 h 402"/>
                  <a:gd name="T2" fmla="*/ 86 w 298"/>
                  <a:gd name="T3" fmla="*/ 30 h 402"/>
                  <a:gd name="T4" fmla="*/ 50 w 298"/>
                  <a:gd name="T5" fmla="*/ 70 h 402"/>
                  <a:gd name="T6" fmla="*/ 32 w 298"/>
                  <a:gd name="T7" fmla="*/ 102 h 402"/>
                  <a:gd name="T8" fmla="*/ 16 w 298"/>
                  <a:gd name="T9" fmla="*/ 144 h 402"/>
                  <a:gd name="T10" fmla="*/ 4 w 298"/>
                  <a:gd name="T11" fmla="*/ 194 h 402"/>
                  <a:gd name="T12" fmla="*/ 0 w 298"/>
                  <a:gd name="T13" fmla="*/ 228 h 402"/>
                  <a:gd name="T14" fmla="*/ 8 w 298"/>
                  <a:gd name="T15" fmla="*/ 282 h 402"/>
                  <a:gd name="T16" fmla="*/ 16 w 298"/>
                  <a:gd name="T17" fmla="*/ 304 h 402"/>
                  <a:gd name="T18" fmla="*/ 22 w 298"/>
                  <a:gd name="T19" fmla="*/ 270 h 402"/>
                  <a:gd name="T20" fmla="*/ 28 w 298"/>
                  <a:gd name="T21" fmla="*/ 254 h 402"/>
                  <a:gd name="T22" fmla="*/ 24 w 298"/>
                  <a:gd name="T23" fmla="*/ 270 h 402"/>
                  <a:gd name="T24" fmla="*/ 28 w 298"/>
                  <a:gd name="T25" fmla="*/ 310 h 402"/>
                  <a:gd name="T26" fmla="*/ 32 w 298"/>
                  <a:gd name="T27" fmla="*/ 328 h 402"/>
                  <a:gd name="T28" fmla="*/ 50 w 298"/>
                  <a:gd name="T29" fmla="*/ 348 h 402"/>
                  <a:gd name="T30" fmla="*/ 96 w 298"/>
                  <a:gd name="T31" fmla="*/ 374 h 402"/>
                  <a:gd name="T32" fmla="*/ 138 w 298"/>
                  <a:gd name="T33" fmla="*/ 386 h 402"/>
                  <a:gd name="T34" fmla="*/ 168 w 298"/>
                  <a:gd name="T35" fmla="*/ 390 h 402"/>
                  <a:gd name="T36" fmla="*/ 160 w 298"/>
                  <a:gd name="T37" fmla="*/ 378 h 402"/>
                  <a:gd name="T38" fmla="*/ 150 w 298"/>
                  <a:gd name="T39" fmla="*/ 356 h 402"/>
                  <a:gd name="T40" fmla="*/ 142 w 298"/>
                  <a:gd name="T41" fmla="*/ 320 h 402"/>
                  <a:gd name="T42" fmla="*/ 144 w 298"/>
                  <a:gd name="T43" fmla="*/ 276 h 402"/>
                  <a:gd name="T44" fmla="*/ 150 w 298"/>
                  <a:gd name="T45" fmla="*/ 246 h 402"/>
                  <a:gd name="T46" fmla="*/ 146 w 298"/>
                  <a:gd name="T47" fmla="*/ 268 h 402"/>
                  <a:gd name="T48" fmla="*/ 146 w 298"/>
                  <a:gd name="T49" fmla="*/ 308 h 402"/>
                  <a:gd name="T50" fmla="*/ 152 w 298"/>
                  <a:gd name="T51" fmla="*/ 340 h 402"/>
                  <a:gd name="T52" fmla="*/ 162 w 298"/>
                  <a:gd name="T53" fmla="*/ 364 h 402"/>
                  <a:gd name="T54" fmla="*/ 182 w 298"/>
                  <a:gd name="T55" fmla="*/ 388 h 402"/>
                  <a:gd name="T56" fmla="*/ 206 w 298"/>
                  <a:gd name="T57" fmla="*/ 402 h 402"/>
                  <a:gd name="T58" fmla="*/ 198 w 298"/>
                  <a:gd name="T59" fmla="*/ 392 h 402"/>
                  <a:gd name="T60" fmla="*/ 188 w 298"/>
                  <a:gd name="T61" fmla="*/ 366 h 402"/>
                  <a:gd name="T62" fmla="*/ 184 w 298"/>
                  <a:gd name="T63" fmla="*/ 330 h 402"/>
                  <a:gd name="T64" fmla="*/ 188 w 298"/>
                  <a:gd name="T65" fmla="*/ 270 h 402"/>
                  <a:gd name="T66" fmla="*/ 210 w 298"/>
                  <a:gd name="T67" fmla="*/ 188 h 402"/>
                  <a:gd name="T68" fmla="*/ 240 w 298"/>
                  <a:gd name="T69" fmla="*/ 120 h 402"/>
                  <a:gd name="T70" fmla="*/ 254 w 298"/>
                  <a:gd name="T71" fmla="*/ 96 h 402"/>
                  <a:gd name="T72" fmla="*/ 278 w 298"/>
                  <a:gd name="T73" fmla="*/ 72 h 402"/>
                  <a:gd name="T74" fmla="*/ 290 w 298"/>
                  <a:gd name="T75" fmla="*/ 66 h 402"/>
                  <a:gd name="T76" fmla="*/ 298 w 298"/>
                  <a:gd name="T77" fmla="*/ 70 h 402"/>
                  <a:gd name="T78" fmla="*/ 286 w 298"/>
                  <a:gd name="T79" fmla="*/ 54 h 402"/>
                  <a:gd name="T80" fmla="*/ 252 w 298"/>
                  <a:gd name="T81" fmla="*/ 22 h 402"/>
                  <a:gd name="T82" fmla="*/ 226 w 298"/>
                  <a:gd name="T83" fmla="*/ 10 h 402"/>
                  <a:gd name="T84" fmla="*/ 194 w 298"/>
                  <a:gd name="T85" fmla="*/ 0 h 402"/>
                  <a:gd name="T86" fmla="*/ 158 w 298"/>
                  <a:gd name="T87" fmla="*/ 0 h 402"/>
                  <a:gd name="T88" fmla="*/ 114 w 298"/>
                  <a:gd name="T89" fmla="*/ 10 h 4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98" h="402">
                    <a:moveTo>
                      <a:pt x="114" y="10"/>
                    </a:moveTo>
                    <a:lnTo>
                      <a:pt x="114" y="10"/>
                    </a:lnTo>
                    <a:lnTo>
                      <a:pt x="100" y="18"/>
                    </a:lnTo>
                    <a:lnTo>
                      <a:pt x="86" y="30"/>
                    </a:lnTo>
                    <a:lnTo>
                      <a:pt x="68" y="46"/>
                    </a:lnTo>
                    <a:lnTo>
                      <a:pt x="50" y="70"/>
                    </a:lnTo>
                    <a:lnTo>
                      <a:pt x="40" y="86"/>
                    </a:lnTo>
                    <a:lnTo>
                      <a:pt x="32" y="102"/>
                    </a:lnTo>
                    <a:lnTo>
                      <a:pt x="24" y="122"/>
                    </a:lnTo>
                    <a:lnTo>
                      <a:pt x="16" y="144"/>
                    </a:lnTo>
                    <a:lnTo>
                      <a:pt x="10" y="168"/>
                    </a:lnTo>
                    <a:lnTo>
                      <a:pt x="4" y="194"/>
                    </a:lnTo>
                    <a:lnTo>
                      <a:pt x="0" y="228"/>
                    </a:lnTo>
                    <a:lnTo>
                      <a:pt x="2" y="258"/>
                    </a:lnTo>
                    <a:lnTo>
                      <a:pt x="8" y="282"/>
                    </a:lnTo>
                    <a:lnTo>
                      <a:pt x="16" y="304"/>
                    </a:lnTo>
                    <a:lnTo>
                      <a:pt x="18" y="286"/>
                    </a:lnTo>
                    <a:lnTo>
                      <a:pt x="22" y="270"/>
                    </a:lnTo>
                    <a:lnTo>
                      <a:pt x="28" y="254"/>
                    </a:lnTo>
                    <a:lnTo>
                      <a:pt x="26" y="262"/>
                    </a:lnTo>
                    <a:lnTo>
                      <a:pt x="24" y="270"/>
                    </a:lnTo>
                    <a:lnTo>
                      <a:pt x="24" y="290"/>
                    </a:lnTo>
                    <a:lnTo>
                      <a:pt x="28" y="310"/>
                    </a:lnTo>
                    <a:lnTo>
                      <a:pt x="32" y="328"/>
                    </a:lnTo>
                    <a:lnTo>
                      <a:pt x="40" y="338"/>
                    </a:lnTo>
                    <a:lnTo>
                      <a:pt x="50" y="348"/>
                    </a:lnTo>
                    <a:lnTo>
                      <a:pt x="72" y="362"/>
                    </a:lnTo>
                    <a:lnTo>
                      <a:pt x="96" y="374"/>
                    </a:lnTo>
                    <a:lnTo>
                      <a:pt x="118" y="382"/>
                    </a:lnTo>
                    <a:lnTo>
                      <a:pt x="138" y="386"/>
                    </a:lnTo>
                    <a:lnTo>
                      <a:pt x="154" y="388"/>
                    </a:lnTo>
                    <a:lnTo>
                      <a:pt x="168" y="390"/>
                    </a:lnTo>
                    <a:lnTo>
                      <a:pt x="160" y="378"/>
                    </a:lnTo>
                    <a:lnTo>
                      <a:pt x="154" y="368"/>
                    </a:lnTo>
                    <a:lnTo>
                      <a:pt x="150" y="356"/>
                    </a:lnTo>
                    <a:lnTo>
                      <a:pt x="146" y="344"/>
                    </a:lnTo>
                    <a:lnTo>
                      <a:pt x="142" y="320"/>
                    </a:lnTo>
                    <a:lnTo>
                      <a:pt x="142" y="296"/>
                    </a:lnTo>
                    <a:lnTo>
                      <a:pt x="144" y="276"/>
                    </a:lnTo>
                    <a:lnTo>
                      <a:pt x="146" y="260"/>
                    </a:lnTo>
                    <a:lnTo>
                      <a:pt x="150" y="246"/>
                    </a:lnTo>
                    <a:lnTo>
                      <a:pt x="146" y="268"/>
                    </a:lnTo>
                    <a:lnTo>
                      <a:pt x="146" y="290"/>
                    </a:lnTo>
                    <a:lnTo>
                      <a:pt x="146" y="308"/>
                    </a:lnTo>
                    <a:lnTo>
                      <a:pt x="148" y="324"/>
                    </a:lnTo>
                    <a:lnTo>
                      <a:pt x="152" y="340"/>
                    </a:lnTo>
                    <a:lnTo>
                      <a:pt x="156" y="352"/>
                    </a:lnTo>
                    <a:lnTo>
                      <a:pt x="162" y="364"/>
                    </a:lnTo>
                    <a:lnTo>
                      <a:pt x="168" y="372"/>
                    </a:lnTo>
                    <a:lnTo>
                      <a:pt x="182" y="388"/>
                    </a:lnTo>
                    <a:lnTo>
                      <a:pt x="194" y="396"/>
                    </a:lnTo>
                    <a:lnTo>
                      <a:pt x="206" y="402"/>
                    </a:lnTo>
                    <a:lnTo>
                      <a:pt x="198" y="392"/>
                    </a:lnTo>
                    <a:lnTo>
                      <a:pt x="192" y="380"/>
                    </a:lnTo>
                    <a:lnTo>
                      <a:pt x="188" y="366"/>
                    </a:lnTo>
                    <a:lnTo>
                      <a:pt x="184" y="348"/>
                    </a:lnTo>
                    <a:lnTo>
                      <a:pt x="184" y="330"/>
                    </a:lnTo>
                    <a:lnTo>
                      <a:pt x="184" y="312"/>
                    </a:lnTo>
                    <a:lnTo>
                      <a:pt x="188" y="270"/>
                    </a:lnTo>
                    <a:lnTo>
                      <a:pt x="198" y="228"/>
                    </a:lnTo>
                    <a:lnTo>
                      <a:pt x="210" y="188"/>
                    </a:lnTo>
                    <a:lnTo>
                      <a:pt x="224" y="150"/>
                    </a:lnTo>
                    <a:lnTo>
                      <a:pt x="240" y="120"/>
                    </a:lnTo>
                    <a:lnTo>
                      <a:pt x="254" y="96"/>
                    </a:lnTo>
                    <a:lnTo>
                      <a:pt x="266" y="82"/>
                    </a:lnTo>
                    <a:lnTo>
                      <a:pt x="278" y="72"/>
                    </a:lnTo>
                    <a:lnTo>
                      <a:pt x="284" y="68"/>
                    </a:lnTo>
                    <a:lnTo>
                      <a:pt x="290" y="66"/>
                    </a:lnTo>
                    <a:lnTo>
                      <a:pt x="296" y="66"/>
                    </a:lnTo>
                    <a:lnTo>
                      <a:pt x="298" y="70"/>
                    </a:lnTo>
                    <a:lnTo>
                      <a:pt x="286" y="54"/>
                    </a:lnTo>
                    <a:lnTo>
                      <a:pt x="272" y="38"/>
                    </a:lnTo>
                    <a:lnTo>
                      <a:pt x="252" y="22"/>
                    </a:lnTo>
                    <a:lnTo>
                      <a:pt x="240" y="16"/>
                    </a:lnTo>
                    <a:lnTo>
                      <a:pt x="226" y="10"/>
                    </a:lnTo>
                    <a:lnTo>
                      <a:pt x="212" y="4"/>
                    </a:lnTo>
                    <a:lnTo>
                      <a:pt x="194" y="0"/>
                    </a:lnTo>
                    <a:lnTo>
                      <a:pt x="176" y="0"/>
                    </a:lnTo>
                    <a:lnTo>
                      <a:pt x="158" y="0"/>
                    </a:lnTo>
                    <a:lnTo>
                      <a:pt x="136" y="4"/>
                    </a:lnTo>
                    <a:lnTo>
                      <a:pt x="114" y="10"/>
                    </a:lnTo>
                    <a:close/>
                  </a:path>
                </a:pathLst>
              </a:custGeom>
              <a:solidFill>
                <a:srgbClr val="0707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69" name="Freeform 42"/>
              <p:cNvSpPr>
                <a:spLocks/>
              </p:cNvSpPr>
              <p:nvPr/>
            </p:nvSpPr>
            <p:spPr bwMode="auto">
              <a:xfrm>
                <a:off x="2665" y="2504"/>
                <a:ext cx="172" cy="122"/>
              </a:xfrm>
              <a:custGeom>
                <a:avLst/>
                <a:gdLst>
                  <a:gd name="T0" fmla="*/ 0 w 172"/>
                  <a:gd name="T1" fmla="*/ 12 h 122"/>
                  <a:gd name="T2" fmla="*/ 0 w 172"/>
                  <a:gd name="T3" fmla="*/ 12 h 122"/>
                  <a:gd name="T4" fmla="*/ 4 w 172"/>
                  <a:gd name="T5" fmla="*/ 10 h 122"/>
                  <a:gd name="T6" fmla="*/ 18 w 172"/>
                  <a:gd name="T7" fmla="*/ 4 h 122"/>
                  <a:gd name="T8" fmla="*/ 28 w 172"/>
                  <a:gd name="T9" fmla="*/ 2 h 122"/>
                  <a:gd name="T10" fmla="*/ 42 w 172"/>
                  <a:gd name="T11" fmla="*/ 0 h 122"/>
                  <a:gd name="T12" fmla="*/ 60 w 172"/>
                  <a:gd name="T13" fmla="*/ 0 h 122"/>
                  <a:gd name="T14" fmla="*/ 80 w 172"/>
                  <a:gd name="T15" fmla="*/ 4 h 122"/>
                  <a:gd name="T16" fmla="*/ 80 w 172"/>
                  <a:gd name="T17" fmla="*/ 4 h 122"/>
                  <a:gd name="T18" fmla="*/ 102 w 172"/>
                  <a:gd name="T19" fmla="*/ 10 h 122"/>
                  <a:gd name="T20" fmla="*/ 122 w 172"/>
                  <a:gd name="T21" fmla="*/ 20 h 122"/>
                  <a:gd name="T22" fmla="*/ 140 w 172"/>
                  <a:gd name="T23" fmla="*/ 34 h 122"/>
                  <a:gd name="T24" fmla="*/ 156 w 172"/>
                  <a:gd name="T25" fmla="*/ 50 h 122"/>
                  <a:gd name="T26" fmla="*/ 166 w 172"/>
                  <a:gd name="T27" fmla="*/ 66 h 122"/>
                  <a:gd name="T28" fmla="*/ 170 w 172"/>
                  <a:gd name="T29" fmla="*/ 76 h 122"/>
                  <a:gd name="T30" fmla="*/ 172 w 172"/>
                  <a:gd name="T31" fmla="*/ 86 h 122"/>
                  <a:gd name="T32" fmla="*/ 172 w 172"/>
                  <a:gd name="T33" fmla="*/ 94 h 122"/>
                  <a:gd name="T34" fmla="*/ 172 w 172"/>
                  <a:gd name="T35" fmla="*/ 104 h 122"/>
                  <a:gd name="T36" fmla="*/ 168 w 172"/>
                  <a:gd name="T37" fmla="*/ 114 h 122"/>
                  <a:gd name="T38" fmla="*/ 164 w 172"/>
                  <a:gd name="T39" fmla="*/ 122 h 122"/>
                  <a:gd name="T40" fmla="*/ 164 w 172"/>
                  <a:gd name="T41" fmla="*/ 122 h 122"/>
                  <a:gd name="T42" fmla="*/ 162 w 172"/>
                  <a:gd name="T43" fmla="*/ 116 h 122"/>
                  <a:gd name="T44" fmla="*/ 160 w 172"/>
                  <a:gd name="T45" fmla="*/ 108 h 122"/>
                  <a:gd name="T46" fmla="*/ 154 w 172"/>
                  <a:gd name="T47" fmla="*/ 100 h 122"/>
                  <a:gd name="T48" fmla="*/ 148 w 172"/>
                  <a:gd name="T49" fmla="*/ 92 h 122"/>
                  <a:gd name="T50" fmla="*/ 138 w 172"/>
                  <a:gd name="T51" fmla="*/ 86 h 122"/>
                  <a:gd name="T52" fmla="*/ 124 w 172"/>
                  <a:gd name="T53" fmla="*/ 82 h 122"/>
                  <a:gd name="T54" fmla="*/ 106 w 172"/>
                  <a:gd name="T55" fmla="*/ 80 h 122"/>
                  <a:gd name="T56" fmla="*/ 106 w 172"/>
                  <a:gd name="T57" fmla="*/ 80 h 122"/>
                  <a:gd name="T58" fmla="*/ 94 w 172"/>
                  <a:gd name="T59" fmla="*/ 70 h 122"/>
                  <a:gd name="T60" fmla="*/ 66 w 172"/>
                  <a:gd name="T61" fmla="*/ 48 h 122"/>
                  <a:gd name="T62" fmla="*/ 50 w 172"/>
                  <a:gd name="T63" fmla="*/ 36 h 122"/>
                  <a:gd name="T64" fmla="*/ 32 w 172"/>
                  <a:gd name="T65" fmla="*/ 26 h 122"/>
                  <a:gd name="T66" fmla="*/ 14 w 172"/>
                  <a:gd name="T67" fmla="*/ 18 h 122"/>
                  <a:gd name="T68" fmla="*/ 0 w 172"/>
                  <a:gd name="T69" fmla="*/ 12 h 122"/>
                  <a:gd name="T70" fmla="*/ 0 w 172"/>
                  <a:gd name="T71" fmla="*/ 12 h 12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2" h="122">
                    <a:moveTo>
                      <a:pt x="0" y="12"/>
                    </a:moveTo>
                    <a:lnTo>
                      <a:pt x="0" y="12"/>
                    </a:lnTo>
                    <a:lnTo>
                      <a:pt x="4" y="10"/>
                    </a:lnTo>
                    <a:lnTo>
                      <a:pt x="18" y="4"/>
                    </a:lnTo>
                    <a:lnTo>
                      <a:pt x="28" y="2"/>
                    </a:lnTo>
                    <a:lnTo>
                      <a:pt x="42" y="0"/>
                    </a:lnTo>
                    <a:lnTo>
                      <a:pt x="60" y="0"/>
                    </a:lnTo>
                    <a:lnTo>
                      <a:pt x="80" y="4"/>
                    </a:lnTo>
                    <a:lnTo>
                      <a:pt x="102" y="10"/>
                    </a:lnTo>
                    <a:lnTo>
                      <a:pt x="122" y="20"/>
                    </a:lnTo>
                    <a:lnTo>
                      <a:pt x="140" y="34"/>
                    </a:lnTo>
                    <a:lnTo>
                      <a:pt x="156" y="50"/>
                    </a:lnTo>
                    <a:lnTo>
                      <a:pt x="166" y="66"/>
                    </a:lnTo>
                    <a:lnTo>
                      <a:pt x="170" y="76"/>
                    </a:lnTo>
                    <a:lnTo>
                      <a:pt x="172" y="86"/>
                    </a:lnTo>
                    <a:lnTo>
                      <a:pt x="172" y="94"/>
                    </a:lnTo>
                    <a:lnTo>
                      <a:pt x="172" y="104"/>
                    </a:lnTo>
                    <a:lnTo>
                      <a:pt x="168" y="114"/>
                    </a:lnTo>
                    <a:lnTo>
                      <a:pt x="164" y="122"/>
                    </a:lnTo>
                    <a:lnTo>
                      <a:pt x="162" y="116"/>
                    </a:lnTo>
                    <a:lnTo>
                      <a:pt x="160" y="108"/>
                    </a:lnTo>
                    <a:lnTo>
                      <a:pt x="154" y="100"/>
                    </a:lnTo>
                    <a:lnTo>
                      <a:pt x="148" y="92"/>
                    </a:lnTo>
                    <a:lnTo>
                      <a:pt x="138" y="86"/>
                    </a:lnTo>
                    <a:lnTo>
                      <a:pt x="124" y="82"/>
                    </a:lnTo>
                    <a:lnTo>
                      <a:pt x="106" y="80"/>
                    </a:lnTo>
                    <a:lnTo>
                      <a:pt x="94" y="70"/>
                    </a:lnTo>
                    <a:lnTo>
                      <a:pt x="66" y="48"/>
                    </a:lnTo>
                    <a:lnTo>
                      <a:pt x="50" y="36"/>
                    </a:lnTo>
                    <a:lnTo>
                      <a:pt x="32" y="26"/>
                    </a:lnTo>
                    <a:lnTo>
                      <a:pt x="14" y="18"/>
                    </a:lnTo>
                    <a:lnTo>
                      <a:pt x="0" y="12"/>
                    </a:lnTo>
                    <a:close/>
                  </a:path>
                </a:pathLst>
              </a:custGeom>
              <a:solidFill>
                <a:srgbClr val="0707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70" name="Freeform 43"/>
              <p:cNvSpPr>
                <a:spLocks/>
              </p:cNvSpPr>
              <p:nvPr/>
            </p:nvSpPr>
            <p:spPr bwMode="auto">
              <a:xfrm>
                <a:off x="2633" y="2542"/>
                <a:ext cx="122" cy="344"/>
              </a:xfrm>
              <a:custGeom>
                <a:avLst/>
                <a:gdLst>
                  <a:gd name="T0" fmla="*/ 120 w 122"/>
                  <a:gd name="T1" fmla="*/ 0 h 344"/>
                  <a:gd name="T2" fmla="*/ 120 w 122"/>
                  <a:gd name="T3" fmla="*/ 0 h 344"/>
                  <a:gd name="T4" fmla="*/ 114 w 122"/>
                  <a:gd name="T5" fmla="*/ 4 h 344"/>
                  <a:gd name="T6" fmla="*/ 94 w 122"/>
                  <a:gd name="T7" fmla="*/ 20 h 344"/>
                  <a:gd name="T8" fmla="*/ 82 w 122"/>
                  <a:gd name="T9" fmla="*/ 30 h 344"/>
                  <a:gd name="T10" fmla="*/ 70 w 122"/>
                  <a:gd name="T11" fmla="*/ 44 h 344"/>
                  <a:gd name="T12" fmla="*/ 56 w 122"/>
                  <a:gd name="T13" fmla="*/ 60 h 344"/>
                  <a:gd name="T14" fmla="*/ 44 w 122"/>
                  <a:gd name="T15" fmla="*/ 80 h 344"/>
                  <a:gd name="T16" fmla="*/ 44 w 122"/>
                  <a:gd name="T17" fmla="*/ 80 h 344"/>
                  <a:gd name="T18" fmla="*/ 30 w 122"/>
                  <a:gd name="T19" fmla="*/ 104 h 344"/>
                  <a:gd name="T20" fmla="*/ 18 w 122"/>
                  <a:gd name="T21" fmla="*/ 130 h 344"/>
                  <a:gd name="T22" fmla="*/ 10 w 122"/>
                  <a:gd name="T23" fmla="*/ 158 h 344"/>
                  <a:gd name="T24" fmla="*/ 4 w 122"/>
                  <a:gd name="T25" fmla="*/ 186 h 344"/>
                  <a:gd name="T26" fmla="*/ 4 w 122"/>
                  <a:gd name="T27" fmla="*/ 186 h 344"/>
                  <a:gd name="T28" fmla="*/ 0 w 122"/>
                  <a:gd name="T29" fmla="*/ 224 h 344"/>
                  <a:gd name="T30" fmla="*/ 2 w 122"/>
                  <a:gd name="T31" fmla="*/ 262 h 344"/>
                  <a:gd name="T32" fmla="*/ 6 w 122"/>
                  <a:gd name="T33" fmla="*/ 302 h 344"/>
                  <a:gd name="T34" fmla="*/ 16 w 122"/>
                  <a:gd name="T35" fmla="*/ 344 h 344"/>
                  <a:gd name="T36" fmla="*/ 16 w 122"/>
                  <a:gd name="T37" fmla="*/ 344 h 344"/>
                  <a:gd name="T38" fmla="*/ 16 w 122"/>
                  <a:gd name="T39" fmla="*/ 344 h 344"/>
                  <a:gd name="T40" fmla="*/ 6 w 122"/>
                  <a:gd name="T41" fmla="*/ 300 h 344"/>
                  <a:gd name="T42" fmla="*/ 2 w 122"/>
                  <a:gd name="T43" fmla="*/ 260 h 344"/>
                  <a:gd name="T44" fmla="*/ 2 w 122"/>
                  <a:gd name="T45" fmla="*/ 222 h 344"/>
                  <a:gd name="T46" fmla="*/ 6 w 122"/>
                  <a:gd name="T47" fmla="*/ 188 h 344"/>
                  <a:gd name="T48" fmla="*/ 12 w 122"/>
                  <a:gd name="T49" fmla="*/ 156 h 344"/>
                  <a:gd name="T50" fmla="*/ 20 w 122"/>
                  <a:gd name="T51" fmla="*/ 128 h 344"/>
                  <a:gd name="T52" fmla="*/ 32 w 122"/>
                  <a:gd name="T53" fmla="*/ 104 h 344"/>
                  <a:gd name="T54" fmla="*/ 44 w 122"/>
                  <a:gd name="T55" fmla="*/ 82 h 344"/>
                  <a:gd name="T56" fmla="*/ 56 w 122"/>
                  <a:gd name="T57" fmla="*/ 62 h 344"/>
                  <a:gd name="T58" fmla="*/ 70 w 122"/>
                  <a:gd name="T59" fmla="*/ 46 h 344"/>
                  <a:gd name="T60" fmla="*/ 84 w 122"/>
                  <a:gd name="T61" fmla="*/ 32 h 344"/>
                  <a:gd name="T62" fmla="*/ 96 w 122"/>
                  <a:gd name="T63" fmla="*/ 20 h 344"/>
                  <a:gd name="T64" fmla="*/ 114 w 122"/>
                  <a:gd name="T65" fmla="*/ 6 h 344"/>
                  <a:gd name="T66" fmla="*/ 122 w 122"/>
                  <a:gd name="T67" fmla="*/ 0 h 344"/>
                  <a:gd name="T68" fmla="*/ 120 w 122"/>
                  <a:gd name="T69" fmla="*/ 0 h 3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2" h="344">
                    <a:moveTo>
                      <a:pt x="120" y="0"/>
                    </a:moveTo>
                    <a:lnTo>
                      <a:pt x="120" y="0"/>
                    </a:lnTo>
                    <a:lnTo>
                      <a:pt x="114" y="4"/>
                    </a:lnTo>
                    <a:lnTo>
                      <a:pt x="94" y="20"/>
                    </a:lnTo>
                    <a:lnTo>
                      <a:pt x="82" y="30"/>
                    </a:lnTo>
                    <a:lnTo>
                      <a:pt x="70" y="44"/>
                    </a:lnTo>
                    <a:lnTo>
                      <a:pt x="56" y="60"/>
                    </a:lnTo>
                    <a:lnTo>
                      <a:pt x="44" y="80"/>
                    </a:lnTo>
                    <a:lnTo>
                      <a:pt x="30" y="104"/>
                    </a:lnTo>
                    <a:lnTo>
                      <a:pt x="18" y="130"/>
                    </a:lnTo>
                    <a:lnTo>
                      <a:pt x="10" y="158"/>
                    </a:lnTo>
                    <a:lnTo>
                      <a:pt x="4" y="186"/>
                    </a:lnTo>
                    <a:lnTo>
                      <a:pt x="0" y="224"/>
                    </a:lnTo>
                    <a:lnTo>
                      <a:pt x="2" y="262"/>
                    </a:lnTo>
                    <a:lnTo>
                      <a:pt x="6" y="302"/>
                    </a:lnTo>
                    <a:lnTo>
                      <a:pt x="16" y="344"/>
                    </a:lnTo>
                    <a:lnTo>
                      <a:pt x="6" y="300"/>
                    </a:lnTo>
                    <a:lnTo>
                      <a:pt x="2" y="260"/>
                    </a:lnTo>
                    <a:lnTo>
                      <a:pt x="2" y="222"/>
                    </a:lnTo>
                    <a:lnTo>
                      <a:pt x="6" y="188"/>
                    </a:lnTo>
                    <a:lnTo>
                      <a:pt x="12" y="156"/>
                    </a:lnTo>
                    <a:lnTo>
                      <a:pt x="20" y="128"/>
                    </a:lnTo>
                    <a:lnTo>
                      <a:pt x="32" y="104"/>
                    </a:lnTo>
                    <a:lnTo>
                      <a:pt x="44" y="82"/>
                    </a:lnTo>
                    <a:lnTo>
                      <a:pt x="56" y="62"/>
                    </a:lnTo>
                    <a:lnTo>
                      <a:pt x="70" y="46"/>
                    </a:lnTo>
                    <a:lnTo>
                      <a:pt x="84" y="32"/>
                    </a:lnTo>
                    <a:lnTo>
                      <a:pt x="96" y="20"/>
                    </a:lnTo>
                    <a:lnTo>
                      <a:pt x="114" y="6"/>
                    </a:lnTo>
                    <a:lnTo>
                      <a:pt x="122" y="0"/>
                    </a:lnTo>
                    <a:lnTo>
                      <a:pt x="120" y="0"/>
                    </a:lnTo>
                    <a:close/>
                  </a:path>
                </a:pathLst>
              </a:custGeom>
              <a:solidFill>
                <a:srgbClr val="194C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71" name="Freeform 44"/>
              <p:cNvSpPr>
                <a:spLocks/>
              </p:cNvSpPr>
              <p:nvPr/>
            </p:nvSpPr>
            <p:spPr bwMode="auto">
              <a:xfrm>
                <a:off x="2597" y="2536"/>
                <a:ext cx="132" cy="338"/>
              </a:xfrm>
              <a:custGeom>
                <a:avLst/>
                <a:gdLst>
                  <a:gd name="T0" fmla="*/ 132 w 132"/>
                  <a:gd name="T1" fmla="*/ 0 h 338"/>
                  <a:gd name="T2" fmla="*/ 132 w 132"/>
                  <a:gd name="T3" fmla="*/ 0 h 338"/>
                  <a:gd name="T4" fmla="*/ 126 w 132"/>
                  <a:gd name="T5" fmla="*/ 0 h 338"/>
                  <a:gd name="T6" fmla="*/ 116 w 132"/>
                  <a:gd name="T7" fmla="*/ 8 h 338"/>
                  <a:gd name="T8" fmla="*/ 100 w 132"/>
                  <a:gd name="T9" fmla="*/ 18 h 338"/>
                  <a:gd name="T10" fmla="*/ 82 w 132"/>
                  <a:gd name="T11" fmla="*/ 36 h 338"/>
                  <a:gd name="T12" fmla="*/ 82 w 132"/>
                  <a:gd name="T13" fmla="*/ 36 h 338"/>
                  <a:gd name="T14" fmla="*/ 66 w 132"/>
                  <a:gd name="T15" fmla="*/ 54 h 338"/>
                  <a:gd name="T16" fmla="*/ 48 w 132"/>
                  <a:gd name="T17" fmla="*/ 76 h 338"/>
                  <a:gd name="T18" fmla="*/ 32 w 132"/>
                  <a:gd name="T19" fmla="*/ 106 h 338"/>
                  <a:gd name="T20" fmla="*/ 24 w 132"/>
                  <a:gd name="T21" fmla="*/ 124 h 338"/>
                  <a:gd name="T22" fmla="*/ 16 w 132"/>
                  <a:gd name="T23" fmla="*/ 144 h 338"/>
                  <a:gd name="T24" fmla="*/ 16 w 132"/>
                  <a:gd name="T25" fmla="*/ 144 h 338"/>
                  <a:gd name="T26" fmla="*/ 10 w 132"/>
                  <a:gd name="T27" fmla="*/ 164 h 338"/>
                  <a:gd name="T28" fmla="*/ 6 w 132"/>
                  <a:gd name="T29" fmla="*/ 188 h 338"/>
                  <a:gd name="T30" fmla="*/ 2 w 132"/>
                  <a:gd name="T31" fmla="*/ 210 h 338"/>
                  <a:gd name="T32" fmla="*/ 0 w 132"/>
                  <a:gd name="T33" fmla="*/ 234 h 338"/>
                  <a:gd name="T34" fmla="*/ 0 w 132"/>
                  <a:gd name="T35" fmla="*/ 260 h 338"/>
                  <a:gd name="T36" fmla="*/ 0 w 132"/>
                  <a:gd name="T37" fmla="*/ 286 h 338"/>
                  <a:gd name="T38" fmla="*/ 2 w 132"/>
                  <a:gd name="T39" fmla="*/ 312 h 338"/>
                  <a:gd name="T40" fmla="*/ 6 w 132"/>
                  <a:gd name="T41" fmla="*/ 338 h 338"/>
                  <a:gd name="T42" fmla="*/ 8 w 132"/>
                  <a:gd name="T43" fmla="*/ 338 h 338"/>
                  <a:gd name="T44" fmla="*/ 8 w 132"/>
                  <a:gd name="T45" fmla="*/ 338 h 338"/>
                  <a:gd name="T46" fmla="*/ 4 w 132"/>
                  <a:gd name="T47" fmla="*/ 312 h 338"/>
                  <a:gd name="T48" fmla="*/ 2 w 132"/>
                  <a:gd name="T49" fmla="*/ 286 h 338"/>
                  <a:gd name="T50" fmla="*/ 0 w 132"/>
                  <a:gd name="T51" fmla="*/ 260 h 338"/>
                  <a:gd name="T52" fmla="*/ 2 w 132"/>
                  <a:gd name="T53" fmla="*/ 234 h 338"/>
                  <a:gd name="T54" fmla="*/ 4 w 132"/>
                  <a:gd name="T55" fmla="*/ 210 h 338"/>
                  <a:gd name="T56" fmla="*/ 6 w 132"/>
                  <a:gd name="T57" fmla="*/ 188 h 338"/>
                  <a:gd name="T58" fmla="*/ 12 w 132"/>
                  <a:gd name="T59" fmla="*/ 166 h 338"/>
                  <a:gd name="T60" fmla="*/ 18 w 132"/>
                  <a:gd name="T61" fmla="*/ 144 h 338"/>
                  <a:gd name="T62" fmla="*/ 18 w 132"/>
                  <a:gd name="T63" fmla="*/ 144 h 338"/>
                  <a:gd name="T64" fmla="*/ 24 w 132"/>
                  <a:gd name="T65" fmla="*/ 124 h 338"/>
                  <a:gd name="T66" fmla="*/ 32 w 132"/>
                  <a:gd name="T67" fmla="*/ 108 h 338"/>
                  <a:gd name="T68" fmla="*/ 50 w 132"/>
                  <a:gd name="T69" fmla="*/ 78 h 338"/>
                  <a:gd name="T70" fmla="*/ 66 w 132"/>
                  <a:gd name="T71" fmla="*/ 54 h 338"/>
                  <a:gd name="T72" fmla="*/ 82 w 132"/>
                  <a:gd name="T73" fmla="*/ 36 h 338"/>
                  <a:gd name="T74" fmla="*/ 82 w 132"/>
                  <a:gd name="T75" fmla="*/ 36 h 338"/>
                  <a:gd name="T76" fmla="*/ 100 w 132"/>
                  <a:gd name="T77" fmla="*/ 20 h 338"/>
                  <a:gd name="T78" fmla="*/ 116 w 132"/>
                  <a:gd name="T79" fmla="*/ 8 h 338"/>
                  <a:gd name="T80" fmla="*/ 126 w 132"/>
                  <a:gd name="T81" fmla="*/ 2 h 338"/>
                  <a:gd name="T82" fmla="*/ 132 w 132"/>
                  <a:gd name="T83" fmla="*/ 0 h 338"/>
                  <a:gd name="T84" fmla="*/ 132 w 132"/>
                  <a:gd name="T85" fmla="*/ 0 h 3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32" h="338">
                    <a:moveTo>
                      <a:pt x="132" y="0"/>
                    </a:moveTo>
                    <a:lnTo>
                      <a:pt x="132" y="0"/>
                    </a:lnTo>
                    <a:lnTo>
                      <a:pt x="126" y="0"/>
                    </a:lnTo>
                    <a:lnTo>
                      <a:pt x="116" y="8"/>
                    </a:lnTo>
                    <a:lnTo>
                      <a:pt x="100" y="18"/>
                    </a:lnTo>
                    <a:lnTo>
                      <a:pt x="82" y="36"/>
                    </a:lnTo>
                    <a:lnTo>
                      <a:pt x="66" y="54"/>
                    </a:lnTo>
                    <a:lnTo>
                      <a:pt x="48" y="76"/>
                    </a:lnTo>
                    <a:lnTo>
                      <a:pt x="32" y="106"/>
                    </a:lnTo>
                    <a:lnTo>
                      <a:pt x="24" y="124"/>
                    </a:lnTo>
                    <a:lnTo>
                      <a:pt x="16" y="144"/>
                    </a:lnTo>
                    <a:lnTo>
                      <a:pt x="10" y="164"/>
                    </a:lnTo>
                    <a:lnTo>
                      <a:pt x="6" y="188"/>
                    </a:lnTo>
                    <a:lnTo>
                      <a:pt x="2" y="210"/>
                    </a:lnTo>
                    <a:lnTo>
                      <a:pt x="0" y="234"/>
                    </a:lnTo>
                    <a:lnTo>
                      <a:pt x="0" y="260"/>
                    </a:lnTo>
                    <a:lnTo>
                      <a:pt x="0" y="286"/>
                    </a:lnTo>
                    <a:lnTo>
                      <a:pt x="2" y="312"/>
                    </a:lnTo>
                    <a:lnTo>
                      <a:pt x="6" y="338"/>
                    </a:lnTo>
                    <a:lnTo>
                      <a:pt x="8" y="338"/>
                    </a:lnTo>
                    <a:lnTo>
                      <a:pt x="4" y="312"/>
                    </a:lnTo>
                    <a:lnTo>
                      <a:pt x="2" y="286"/>
                    </a:lnTo>
                    <a:lnTo>
                      <a:pt x="0" y="260"/>
                    </a:lnTo>
                    <a:lnTo>
                      <a:pt x="2" y="234"/>
                    </a:lnTo>
                    <a:lnTo>
                      <a:pt x="4" y="210"/>
                    </a:lnTo>
                    <a:lnTo>
                      <a:pt x="6" y="188"/>
                    </a:lnTo>
                    <a:lnTo>
                      <a:pt x="12" y="166"/>
                    </a:lnTo>
                    <a:lnTo>
                      <a:pt x="18" y="144"/>
                    </a:lnTo>
                    <a:lnTo>
                      <a:pt x="24" y="124"/>
                    </a:lnTo>
                    <a:lnTo>
                      <a:pt x="32" y="108"/>
                    </a:lnTo>
                    <a:lnTo>
                      <a:pt x="50" y="78"/>
                    </a:lnTo>
                    <a:lnTo>
                      <a:pt x="66" y="54"/>
                    </a:lnTo>
                    <a:lnTo>
                      <a:pt x="82" y="36"/>
                    </a:lnTo>
                    <a:lnTo>
                      <a:pt x="100" y="20"/>
                    </a:lnTo>
                    <a:lnTo>
                      <a:pt x="116" y="8"/>
                    </a:lnTo>
                    <a:lnTo>
                      <a:pt x="126" y="2"/>
                    </a:lnTo>
                    <a:lnTo>
                      <a:pt x="132" y="0"/>
                    </a:lnTo>
                    <a:close/>
                  </a:path>
                </a:pathLst>
              </a:custGeom>
              <a:solidFill>
                <a:srgbClr val="194C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72" name="Freeform 45"/>
              <p:cNvSpPr>
                <a:spLocks/>
              </p:cNvSpPr>
              <p:nvPr/>
            </p:nvSpPr>
            <p:spPr bwMode="auto">
              <a:xfrm>
                <a:off x="2563" y="2520"/>
                <a:ext cx="142" cy="308"/>
              </a:xfrm>
              <a:custGeom>
                <a:avLst/>
                <a:gdLst>
                  <a:gd name="T0" fmla="*/ 142 w 142"/>
                  <a:gd name="T1" fmla="*/ 0 h 308"/>
                  <a:gd name="T2" fmla="*/ 142 w 142"/>
                  <a:gd name="T3" fmla="*/ 0 h 308"/>
                  <a:gd name="T4" fmla="*/ 136 w 142"/>
                  <a:gd name="T5" fmla="*/ 2 h 308"/>
                  <a:gd name="T6" fmla="*/ 124 w 142"/>
                  <a:gd name="T7" fmla="*/ 8 h 308"/>
                  <a:gd name="T8" fmla="*/ 108 w 142"/>
                  <a:gd name="T9" fmla="*/ 18 h 308"/>
                  <a:gd name="T10" fmla="*/ 88 w 142"/>
                  <a:gd name="T11" fmla="*/ 34 h 308"/>
                  <a:gd name="T12" fmla="*/ 88 w 142"/>
                  <a:gd name="T13" fmla="*/ 34 h 308"/>
                  <a:gd name="T14" fmla="*/ 70 w 142"/>
                  <a:gd name="T15" fmla="*/ 50 h 308"/>
                  <a:gd name="T16" fmla="*/ 52 w 142"/>
                  <a:gd name="T17" fmla="*/ 72 h 308"/>
                  <a:gd name="T18" fmla="*/ 34 w 142"/>
                  <a:gd name="T19" fmla="*/ 98 h 308"/>
                  <a:gd name="T20" fmla="*/ 26 w 142"/>
                  <a:gd name="T21" fmla="*/ 114 h 308"/>
                  <a:gd name="T22" fmla="*/ 18 w 142"/>
                  <a:gd name="T23" fmla="*/ 132 h 308"/>
                  <a:gd name="T24" fmla="*/ 18 w 142"/>
                  <a:gd name="T25" fmla="*/ 132 h 308"/>
                  <a:gd name="T26" fmla="*/ 12 w 142"/>
                  <a:gd name="T27" fmla="*/ 150 h 308"/>
                  <a:gd name="T28" fmla="*/ 6 w 142"/>
                  <a:gd name="T29" fmla="*/ 172 h 308"/>
                  <a:gd name="T30" fmla="*/ 2 w 142"/>
                  <a:gd name="T31" fmla="*/ 192 h 308"/>
                  <a:gd name="T32" fmla="*/ 0 w 142"/>
                  <a:gd name="T33" fmla="*/ 214 h 308"/>
                  <a:gd name="T34" fmla="*/ 0 w 142"/>
                  <a:gd name="T35" fmla="*/ 236 h 308"/>
                  <a:gd name="T36" fmla="*/ 0 w 142"/>
                  <a:gd name="T37" fmla="*/ 260 h 308"/>
                  <a:gd name="T38" fmla="*/ 4 w 142"/>
                  <a:gd name="T39" fmla="*/ 282 h 308"/>
                  <a:gd name="T40" fmla="*/ 8 w 142"/>
                  <a:gd name="T41" fmla="*/ 308 h 308"/>
                  <a:gd name="T42" fmla="*/ 8 w 142"/>
                  <a:gd name="T43" fmla="*/ 306 h 308"/>
                  <a:gd name="T44" fmla="*/ 8 w 142"/>
                  <a:gd name="T45" fmla="*/ 306 h 308"/>
                  <a:gd name="T46" fmla="*/ 4 w 142"/>
                  <a:gd name="T47" fmla="*/ 282 h 308"/>
                  <a:gd name="T48" fmla="*/ 2 w 142"/>
                  <a:gd name="T49" fmla="*/ 260 h 308"/>
                  <a:gd name="T50" fmla="*/ 2 w 142"/>
                  <a:gd name="T51" fmla="*/ 236 h 308"/>
                  <a:gd name="T52" fmla="*/ 2 w 142"/>
                  <a:gd name="T53" fmla="*/ 214 h 308"/>
                  <a:gd name="T54" fmla="*/ 4 w 142"/>
                  <a:gd name="T55" fmla="*/ 192 h 308"/>
                  <a:gd name="T56" fmla="*/ 8 w 142"/>
                  <a:gd name="T57" fmla="*/ 172 h 308"/>
                  <a:gd name="T58" fmla="*/ 12 w 142"/>
                  <a:gd name="T59" fmla="*/ 152 h 308"/>
                  <a:gd name="T60" fmla="*/ 20 w 142"/>
                  <a:gd name="T61" fmla="*/ 132 h 308"/>
                  <a:gd name="T62" fmla="*/ 20 w 142"/>
                  <a:gd name="T63" fmla="*/ 132 h 308"/>
                  <a:gd name="T64" fmla="*/ 28 w 142"/>
                  <a:gd name="T65" fmla="*/ 114 h 308"/>
                  <a:gd name="T66" fmla="*/ 36 w 142"/>
                  <a:gd name="T67" fmla="*/ 98 h 308"/>
                  <a:gd name="T68" fmla="*/ 54 w 142"/>
                  <a:gd name="T69" fmla="*/ 72 h 308"/>
                  <a:gd name="T70" fmla="*/ 72 w 142"/>
                  <a:gd name="T71" fmla="*/ 50 h 308"/>
                  <a:gd name="T72" fmla="*/ 90 w 142"/>
                  <a:gd name="T73" fmla="*/ 34 h 308"/>
                  <a:gd name="T74" fmla="*/ 90 w 142"/>
                  <a:gd name="T75" fmla="*/ 34 h 308"/>
                  <a:gd name="T76" fmla="*/ 108 w 142"/>
                  <a:gd name="T77" fmla="*/ 20 h 308"/>
                  <a:gd name="T78" fmla="*/ 124 w 142"/>
                  <a:gd name="T79" fmla="*/ 10 h 308"/>
                  <a:gd name="T80" fmla="*/ 136 w 142"/>
                  <a:gd name="T81" fmla="*/ 4 h 308"/>
                  <a:gd name="T82" fmla="*/ 142 w 142"/>
                  <a:gd name="T83" fmla="*/ 2 h 308"/>
                  <a:gd name="T84" fmla="*/ 142 w 142"/>
                  <a:gd name="T85" fmla="*/ 0 h 30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2" h="308">
                    <a:moveTo>
                      <a:pt x="142" y="0"/>
                    </a:moveTo>
                    <a:lnTo>
                      <a:pt x="142" y="0"/>
                    </a:lnTo>
                    <a:lnTo>
                      <a:pt x="136" y="2"/>
                    </a:lnTo>
                    <a:lnTo>
                      <a:pt x="124" y="8"/>
                    </a:lnTo>
                    <a:lnTo>
                      <a:pt x="108" y="18"/>
                    </a:lnTo>
                    <a:lnTo>
                      <a:pt x="88" y="34"/>
                    </a:lnTo>
                    <a:lnTo>
                      <a:pt x="70" y="50"/>
                    </a:lnTo>
                    <a:lnTo>
                      <a:pt x="52" y="72"/>
                    </a:lnTo>
                    <a:lnTo>
                      <a:pt x="34" y="98"/>
                    </a:lnTo>
                    <a:lnTo>
                      <a:pt x="26" y="114"/>
                    </a:lnTo>
                    <a:lnTo>
                      <a:pt x="18" y="132"/>
                    </a:lnTo>
                    <a:lnTo>
                      <a:pt x="12" y="150"/>
                    </a:lnTo>
                    <a:lnTo>
                      <a:pt x="6" y="172"/>
                    </a:lnTo>
                    <a:lnTo>
                      <a:pt x="2" y="192"/>
                    </a:lnTo>
                    <a:lnTo>
                      <a:pt x="0" y="214"/>
                    </a:lnTo>
                    <a:lnTo>
                      <a:pt x="0" y="236"/>
                    </a:lnTo>
                    <a:lnTo>
                      <a:pt x="0" y="260"/>
                    </a:lnTo>
                    <a:lnTo>
                      <a:pt x="4" y="282"/>
                    </a:lnTo>
                    <a:lnTo>
                      <a:pt x="8" y="308"/>
                    </a:lnTo>
                    <a:lnTo>
                      <a:pt x="8" y="306"/>
                    </a:lnTo>
                    <a:lnTo>
                      <a:pt x="4" y="282"/>
                    </a:lnTo>
                    <a:lnTo>
                      <a:pt x="2" y="260"/>
                    </a:lnTo>
                    <a:lnTo>
                      <a:pt x="2" y="236"/>
                    </a:lnTo>
                    <a:lnTo>
                      <a:pt x="2" y="214"/>
                    </a:lnTo>
                    <a:lnTo>
                      <a:pt x="4" y="192"/>
                    </a:lnTo>
                    <a:lnTo>
                      <a:pt x="8" y="172"/>
                    </a:lnTo>
                    <a:lnTo>
                      <a:pt x="12" y="152"/>
                    </a:lnTo>
                    <a:lnTo>
                      <a:pt x="20" y="132"/>
                    </a:lnTo>
                    <a:lnTo>
                      <a:pt x="28" y="114"/>
                    </a:lnTo>
                    <a:lnTo>
                      <a:pt x="36" y="98"/>
                    </a:lnTo>
                    <a:lnTo>
                      <a:pt x="54" y="72"/>
                    </a:lnTo>
                    <a:lnTo>
                      <a:pt x="72" y="50"/>
                    </a:lnTo>
                    <a:lnTo>
                      <a:pt x="90" y="34"/>
                    </a:lnTo>
                    <a:lnTo>
                      <a:pt x="108" y="20"/>
                    </a:lnTo>
                    <a:lnTo>
                      <a:pt x="124" y="10"/>
                    </a:lnTo>
                    <a:lnTo>
                      <a:pt x="136" y="4"/>
                    </a:lnTo>
                    <a:lnTo>
                      <a:pt x="142" y="2"/>
                    </a:lnTo>
                    <a:lnTo>
                      <a:pt x="142" y="0"/>
                    </a:lnTo>
                    <a:close/>
                  </a:path>
                </a:pathLst>
              </a:custGeom>
              <a:solidFill>
                <a:srgbClr val="194C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73" name="Freeform 46"/>
              <p:cNvSpPr>
                <a:spLocks/>
              </p:cNvSpPr>
              <p:nvPr/>
            </p:nvSpPr>
            <p:spPr bwMode="auto">
              <a:xfrm>
                <a:off x="2763" y="2530"/>
                <a:ext cx="66" cy="64"/>
              </a:xfrm>
              <a:custGeom>
                <a:avLst/>
                <a:gdLst>
                  <a:gd name="T0" fmla="*/ 0 w 66"/>
                  <a:gd name="T1" fmla="*/ 2 h 64"/>
                  <a:gd name="T2" fmla="*/ 0 w 66"/>
                  <a:gd name="T3" fmla="*/ 2 h 64"/>
                  <a:gd name="T4" fmla="*/ 0 w 66"/>
                  <a:gd name="T5" fmla="*/ 2 h 64"/>
                  <a:gd name="T6" fmla="*/ 6 w 66"/>
                  <a:gd name="T7" fmla="*/ 2 h 64"/>
                  <a:gd name="T8" fmla="*/ 12 w 66"/>
                  <a:gd name="T9" fmla="*/ 2 h 64"/>
                  <a:gd name="T10" fmla="*/ 20 w 66"/>
                  <a:gd name="T11" fmla="*/ 6 h 64"/>
                  <a:gd name="T12" fmla="*/ 30 w 66"/>
                  <a:gd name="T13" fmla="*/ 12 h 64"/>
                  <a:gd name="T14" fmla="*/ 40 w 66"/>
                  <a:gd name="T15" fmla="*/ 24 h 64"/>
                  <a:gd name="T16" fmla="*/ 52 w 66"/>
                  <a:gd name="T17" fmla="*/ 40 h 64"/>
                  <a:gd name="T18" fmla="*/ 64 w 66"/>
                  <a:gd name="T19" fmla="*/ 64 h 64"/>
                  <a:gd name="T20" fmla="*/ 66 w 66"/>
                  <a:gd name="T21" fmla="*/ 64 h 64"/>
                  <a:gd name="T22" fmla="*/ 66 w 66"/>
                  <a:gd name="T23" fmla="*/ 64 h 64"/>
                  <a:gd name="T24" fmla="*/ 52 w 66"/>
                  <a:gd name="T25" fmla="*/ 38 h 64"/>
                  <a:gd name="T26" fmla="*/ 40 w 66"/>
                  <a:gd name="T27" fmla="*/ 22 h 64"/>
                  <a:gd name="T28" fmla="*/ 30 w 66"/>
                  <a:gd name="T29" fmla="*/ 10 h 64"/>
                  <a:gd name="T30" fmla="*/ 20 w 66"/>
                  <a:gd name="T31" fmla="*/ 4 h 64"/>
                  <a:gd name="T32" fmla="*/ 20 w 66"/>
                  <a:gd name="T33" fmla="*/ 4 h 64"/>
                  <a:gd name="T34" fmla="*/ 12 w 66"/>
                  <a:gd name="T35" fmla="*/ 0 h 64"/>
                  <a:gd name="T36" fmla="*/ 6 w 66"/>
                  <a:gd name="T37" fmla="*/ 0 h 64"/>
                  <a:gd name="T38" fmla="*/ 0 w 66"/>
                  <a:gd name="T39" fmla="*/ 2 h 64"/>
                  <a:gd name="T40" fmla="*/ 0 w 66"/>
                  <a:gd name="T41" fmla="*/ 2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6" h="64">
                    <a:moveTo>
                      <a:pt x="0" y="2"/>
                    </a:moveTo>
                    <a:lnTo>
                      <a:pt x="0" y="2"/>
                    </a:lnTo>
                    <a:lnTo>
                      <a:pt x="6" y="2"/>
                    </a:lnTo>
                    <a:lnTo>
                      <a:pt x="12" y="2"/>
                    </a:lnTo>
                    <a:lnTo>
                      <a:pt x="20" y="6"/>
                    </a:lnTo>
                    <a:lnTo>
                      <a:pt x="30" y="12"/>
                    </a:lnTo>
                    <a:lnTo>
                      <a:pt x="40" y="24"/>
                    </a:lnTo>
                    <a:lnTo>
                      <a:pt x="52" y="40"/>
                    </a:lnTo>
                    <a:lnTo>
                      <a:pt x="64" y="64"/>
                    </a:lnTo>
                    <a:lnTo>
                      <a:pt x="66" y="64"/>
                    </a:lnTo>
                    <a:lnTo>
                      <a:pt x="52" y="38"/>
                    </a:lnTo>
                    <a:lnTo>
                      <a:pt x="40" y="22"/>
                    </a:lnTo>
                    <a:lnTo>
                      <a:pt x="30" y="10"/>
                    </a:lnTo>
                    <a:lnTo>
                      <a:pt x="20" y="4"/>
                    </a:lnTo>
                    <a:lnTo>
                      <a:pt x="12" y="0"/>
                    </a:lnTo>
                    <a:lnTo>
                      <a:pt x="6" y="0"/>
                    </a:lnTo>
                    <a:lnTo>
                      <a:pt x="0" y="2"/>
                    </a:lnTo>
                    <a:close/>
                  </a:path>
                </a:pathLst>
              </a:custGeom>
              <a:solidFill>
                <a:srgbClr val="194C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74" name="Freeform 47"/>
              <p:cNvSpPr>
                <a:spLocks/>
              </p:cNvSpPr>
              <p:nvPr/>
            </p:nvSpPr>
            <p:spPr bwMode="auto">
              <a:xfrm>
                <a:off x="2747" y="2568"/>
                <a:ext cx="34" cy="110"/>
              </a:xfrm>
              <a:custGeom>
                <a:avLst/>
                <a:gdLst>
                  <a:gd name="T0" fmla="*/ 34 w 34"/>
                  <a:gd name="T1" fmla="*/ 10 h 110"/>
                  <a:gd name="T2" fmla="*/ 34 w 34"/>
                  <a:gd name="T3" fmla="*/ 10 h 110"/>
                  <a:gd name="T4" fmla="*/ 28 w 34"/>
                  <a:gd name="T5" fmla="*/ 18 h 110"/>
                  <a:gd name="T6" fmla="*/ 18 w 34"/>
                  <a:gd name="T7" fmla="*/ 40 h 110"/>
                  <a:gd name="T8" fmla="*/ 12 w 34"/>
                  <a:gd name="T9" fmla="*/ 56 h 110"/>
                  <a:gd name="T10" fmla="*/ 8 w 34"/>
                  <a:gd name="T11" fmla="*/ 72 h 110"/>
                  <a:gd name="T12" fmla="*/ 8 w 34"/>
                  <a:gd name="T13" fmla="*/ 92 h 110"/>
                  <a:gd name="T14" fmla="*/ 10 w 34"/>
                  <a:gd name="T15" fmla="*/ 110 h 110"/>
                  <a:gd name="T16" fmla="*/ 10 w 34"/>
                  <a:gd name="T17" fmla="*/ 110 h 110"/>
                  <a:gd name="T18" fmla="*/ 8 w 34"/>
                  <a:gd name="T19" fmla="*/ 102 h 110"/>
                  <a:gd name="T20" fmla="*/ 4 w 34"/>
                  <a:gd name="T21" fmla="*/ 90 h 110"/>
                  <a:gd name="T22" fmla="*/ 2 w 34"/>
                  <a:gd name="T23" fmla="*/ 76 h 110"/>
                  <a:gd name="T24" fmla="*/ 0 w 34"/>
                  <a:gd name="T25" fmla="*/ 60 h 110"/>
                  <a:gd name="T26" fmla="*/ 2 w 34"/>
                  <a:gd name="T27" fmla="*/ 40 h 110"/>
                  <a:gd name="T28" fmla="*/ 4 w 34"/>
                  <a:gd name="T29" fmla="*/ 20 h 110"/>
                  <a:gd name="T30" fmla="*/ 12 w 34"/>
                  <a:gd name="T31" fmla="*/ 0 h 110"/>
                  <a:gd name="T32" fmla="*/ 34 w 34"/>
                  <a:gd name="T33" fmla="*/ 10 h 1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4" h="110">
                    <a:moveTo>
                      <a:pt x="34" y="10"/>
                    </a:moveTo>
                    <a:lnTo>
                      <a:pt x="34" y="10"/>
                    </a:lnTo>
                    <a:lnTo>
                      <a:pt x="28" y="18"/>
                    </a:lnTo>
                    <a:lnTo>
                      <a:pt x="18" y="40"/>
                    </a:lnTo>
                    <a:lnTo>
                      <a:pt x="12" y="56"/>
                    </a:lnTo>
                    <a:lnTo>
                      <a:pt x="8" y="72"/>
                    </a:lnTo>
                    <a:lnTo>
                      <a:pt x="8" y="92"/>
                    </a:lnTo>
                    <a:lnTo>
                      <a:pt x="10" y="110"/>
                    </a:lnTo>
                    <a:lnTo>
                      <a:pt x="8" y="102"/>
                    </a:lnTo>
                    <a:lnTo>
                      <a:pt x="4" y="90"/>
                    </a:lnTo>
                    <a:lnTo>
                      <a:pt x="2" y="76"/>
                    </a:lnTo>
                    <a:lnTo>
                      <a:pt x="0" y="60"/>
                    </a:lnTo>
                    <a:lnTo>
                      <a:pt x="2" y="40"/>
                    </a:lnTo>
                    <a:lnTo>
                      <a:pt x="4" y="20"/>
                    </a:lnTo>
                    <a:lnTo>
                      <a:pt x="12" y="0"/>
                    </a:lnTo>
                    <a:lnTo>
                      <a:pt x="34" y="10"/>
                    </a:lnTo>
                    <a:close/>
                  </a:path>
                </a:pathLst>
              </a:custGeom>
              <a:solidFill>
                <a:srgbClr val="0707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75" name="Freeform 48"/>
              <p:cNvSpPr>
                <a:spLocks/>
              </p:cNvSpPr>
              <p:nvPr/>
            </p:nvSpPr>
            <p:spPr bwMode="auto">
              <a:xfrm>
                <a:off x="2525" y="3286"/>
                <a:ext cx="324" cy="284"/>
              </a:xfrm>
              <a:custGeom>
                <a:avLst/>
                <a:gdLst>
                  <a:gd name="T0" fmla="*/ 0 w 324"/>
                  <a:gd name="T1" fmla="*/ 102 h 284"/>
                  <a:gd name="T2" fmla="*/ 0 w 324"/>
                  <a:gd name="T3" fmla="*/ 102 h 284"/>
                  <a:gd name="T4" fmla="*/ 6 w 324"/>
                  <a:gd name="T5" fmla="*/ 114 h 284"/>
                  <a:gd name="T6" fmla="*/ 14 w 324"/>
                  <a:gd name="T7" fmla="*/ 126 h 284"/>
                  <a:gd name="T8" fmla="*/ 22 w 324"/>
                  <a:gd name="T9" fmla="*/ 140 h 284"/>
                  <a:gd name="T10" fmla="*/ 34 w 324"/>
                  <a:gd name="T11" fmla="*/ 152 h 284"/>
                  <a:gd name="T12" fmla="*/ 40 w 324"/>
                  <a:gd name="T13" fmla="*/ 156 h 284"/>
                  <a:gd name="T14" fmla="*/ 48 w 324"/>
                  <a:gd name="T15" fmla="*/ 158 h 284"/>
                  <a:gd name="T16" fmla="*/ 56 w 324"/>
                  <a:gd name="T17" fmla="*/ 160 h 284"/>
                  <a:gd name="T18" fmla="*/ 64 w 324"/>
                  <a:gd name="T19" fmla="*/ 160 h 284"/>
                  <a:gd name="T20" fmla="*/ 72 w 324"/>
                  <a:gd name="T21" fmla="*/ 156 h 284"/>
                  <a:gd name="T22" fmla="*/ 82 w 324"/>
                  <a:gd name="T23" fmla="*/ 152 h 284"/>
                  <a:gd name="T24" fmla="*/ 82 w 324"/>
                  <a:gd name="T25" fmla="*/ 152 h 284"/>
                  <a:gd name="T26" fmla="*/ 116 w 324"/>
                  <a:gd name="T27" fmla="*/ 130 h 284"/>
                  <a:gd name="T28" fmla="*/ 144 w 324"/>
                  <a:gd name="T29" fmla="*/ 114 h 284"/>
                  <a:gd name="T30" fmla="*/ 174 w 324"/>
                  <a:gd name="T31" fmla="*/ 100 h 284"/>
                  <a:gd name="T32" fmla="*/ 208 w 324"/>
                  <a:gd name="T33" fmla="*/ 78 h 284"/>
                  <a:gd name="T34" fmla="*/ 208 w 324"/>
                  <a:gd name="T35" fmla="*/ 78 h 284"/>
                  <a:gd name="T36" fmla="*/ 242 w 324"/>
                  <a:gd name="T37" fmla="*/ 54 h 284"/>
                  <a:gd name="T38" fmla="*/ 270 w 324"/>
                  <a:gd name="T39" fmla="*/ 28 h 284"/>
                  <a:gd name="T40" fmla="*/ 300 w 324"/>
                  <a:gd name="T41" fmla="*/ 0 h 284"/>
                  <a:gd name="T42" fmla="*/ 300 w 324"/>
                  <a:gd name="T43" fmla="*/ 0 h 284"/>
                  <a:gd name="T44" fmla="*/ 310 w 324"/>
                  <a:gd name="T45" fmla="*/ 44 h 284"/>
                  <a:gd name="T46" fmla="*/ 316 w 324"/>
                  <a:gd name="T47" fmla="*/ 76 h 284"/>
                  <a:gd name="T48" fmla="*/ 324 w 324"/>
                  <a:gd name="T49" fmla="*/ 98 h 284"/>
                  <a:gd name="T50" fmla="*/ 324 w 324"/>
                  <a:gd name="T51" fmla="*/ 98 h 284"/>
                  <a:gd name="T52" fmla="*/ 324 w 324"/>
                  <a:gd name="T53" fmla="*/ 94 h 284"/>
                  <a:gd name="T54" fmla="*/ 324 w 324"/>
                  <a:gd name="T55" fmla="*/ 92 h 284"/>
                  <a:gd name="T56" fmla="*/ 324 w 324"/>
                  <a:gd name="T57" fmla="*/ 90 h 284"/>
                  <a:gd name="T58" fmla="*/ 320 w 324"/>
                  <a:gd name="T59" fmla="*/ 90 h 284"/>
                  <a:gd name="T60" fmla="*/ 316 w 324"/>
                  <a:gd name="T61" fmla="*/ 92 h 284"/>
                  <a:gd name="T62" fmla="*/ 310 w 324"/>
                  <a:gd name="T63" fmla="*/ 100 h 284"/>
                  <a:gd name="T64" fmla="*/ 300 w 324"/>
                  <a:gd name="T65" fmla="*/ 112 h 284"/>
                  <a:gd name="T66" fmla="*/ 300 w 324"/>
                  <a:gd name="T67" fmla="*/ 112 h 284"/>
                  <a:gd name="T68" fmla="*/ 284 w 324"/>
                  <a:gd name="T69" fmla="*/ 128 h 284"/>
                  <a:gd name="T70" fmla="*/ 264 w 324"/>
                  <a:gd name="T71" fmla="*/ 146 h 284"/>
                  <a:gd name="T72" fmla="*/ 214 w 324"/>
                  <a:gd name="T73" fmla="*/ 186 h 284"/>
                  <a:gd name="T74" fmla="*/ 162 w 324"/>
                  <a:gd name="T75" fmla="*/ 224 h 284"/>
                  <a:gd name="T76" fmla="*/ 118 w 324"/>
                  <a:gd name="T77" fmla="*/ 252 h 284"/>
                  <a:gd name="T78" fmla="*/ 118 w 324"/>
                  <a:gd name="T79" fmla="*/ 252 h 284"/>
                  <a:gd name="T80" fmla="*/ 96 w 324"/>
                  <a:gd name="T81" fmla="*/ 268 h 284"/>
                  <a:gd name="T82" fmla="*/ 88 w 324"/>
                  <a:gd name="T83" fmla="*/ 274 h 284"/>
                  <a:gd name="T84" fmla="*/ 70 w 324"/>
                  <a:gd name="T85" fmla="*/ 284 h 284"/>
                  <a:gd name="T86" fmla="*/ 70 w 324"/>
                  <a:gd name="T87" fmla="*/ 284 h 284"/>
                  <a:gd name="T88" fmla="*/ 64 w 324"/>
                  <a:gd name="T89" fmla="*/ 284 h 284"/>
                  <a:gd name="T90" fmla="*/ 58 w 324"/>
                  <a:gd name="T91" fmla="*/ 282 h 284"/>
                  <a:gd name="T92" fmla="*/ 52 w 324"/>
                  <a:gd name="T93" fmla="*/ 278 h 284"/>
                  <a:gd name="T94" fmla="*/ 46 w 324"/>
                  <a:gd name="T95" fmla="*/ 274 h 284"/>
                  <a:gd name="T96" fmla="*/ 36 w 324"/>
                  <a:gd name="T97" fmla="*/ 260 h 284"/>
                  <a:gd name="T98" fmla="*/ 30 w 324"/>
                  <a:gd name="T99" fmla="*/ 248 h 284"/>
                  <a:gd name="T100" fmla="*/ 30 w 324"/>
                  <a:gd name="T101" fmla="*/ 248 h 284"/>
                  <a:gd name="T102" fmla="*/ 22 w 324"/>
                  <a:gd name="T103" fmla="*/ 218 h 284"/>
                  <a:gd name="T104" fmla="*/ 12 w 324"/>
                  <a:gd name="T105" fmla="*/ 168 h 284"/>
                  <a:gd name="T106" fmla="*/ 0 w 324"/>
                  <a:gd name="T107" fmla="*/ 102 h 284"/>
                  <a:gd name="T108" fmla="*/ 0 w 324"/>
                  <a:gd name="T109" fmla="*/ 102 h 28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24" h="284">
                    <a:moveTo>
                      <a:pt x="0" y="102"/>
                    </a:moveTo>
                    <a:lnTo>
                      <a:pt x="0" y="102"/>
                    </a:lnTo>
                    <a:lnTo>
                      <a:pt x="6" y="114"/>
                    </a:lnTo>
                    <a:lnTo>
                      <a:pt x="14" y="126"/>
                    </a:lnTo>
                    <a:lnTo>
                      <a:pt x="22" y="140"/>
                    </a:lnTo>
                    <a:lnTo>
                      <a:pt x="34" y="152"/>
                    </a:lnTo>
                    <a:lnTo>
                      <a:pt x="40" y="156"/>
                    </a:lnTo>
                    <a:lnTo>
                      <a:pt x="48" y="158"/>
                    </a:lnTo>
                    <a:lnTo>
                      <a:pt x="56" y="160"/>
                    </a:lnTo>
                    <a:lnTo>
                      <a:pt x="64" y="160"/>
                    </a:lnTo>
                    <a:lnTo>
                      <a:pt x="72" y="156"/>
                    </a:lnTo>
                    <a:lnTo>
                      <a:pt x="82" y="152"/>
                    </a:lnTo>
                    <a:lnTo>
                      <a:pt x="116" y="130"/>
                    </a:lnTo>
                    <a:lnTo>
                      <a:pt x="144" y="114"/>
                    </a:lnTo>
                    <a:lnTo>
                      <a:pt x="174" y="100"/>
                    </a:lnTo>
                    <a:lnTo>
                      <a:pt x="208" y="78"/>
                    </a:lnTo>
                    <a:lnTo>
                      <a:pt x="242" y="54"/>
                    </a:lnTo>
                    <a:lnTo>
                      <a:pt x="270" y="28"/>
                    </a:lnTo>
                    <a:lnTo>
                      <a:pt x="300" y="0"/>
                    </a:lnTo>
                    <a:lnTo>
                      <a:pt x="310" y="44"/>
                    </a:lnTo>
                    <a:lnTo>
                      <a:pt x="316" y="76"/>
                    </a:lnTo>
                    <a:lnTo>
                      <a:pt x="324" y="98"/>
                    </a:lnTo>
                    <a:lnTo>
                      <a:pt x="324" y="94"/>
                    </a:lnTo>
                    <a:lnTo>
                      <a:pt x="324" y="92"/>
                    </a:lnTo>
                    <a:lnTo>
                      <a:pt x="324" y="90"/>
                    </a:lnTo>
                    <a:lnTo>
                      <a:pt x="320" y="90"/>
                    </a:lnTo>
                    <a:lnTo>
                      <a:pt x="316" y="92"/>
                    </a:lnTo>
                    <a:lnTo>
                      <a:pt x="310" y="100"/>
                    </a:lnTo>
                    <a:lnTo>
                      <a:pt x="300" y="112"/>
                    </a:lnTo>
                    <a:lnTo>
                      <a:pt x="284" y="128"/>
                    </a:lnTo>
                    <a:lnTo>
                      <a:pt x="264" y="146"/>
                    </a:lnTo>
                    <a:lnTo>
                      <a:pt x="214" y="186"/>
                    </a:lnTo>
                    <a:lnTo>
                      <a:pt x="162" y="224"/>
                    </a:lnTo>
                    <a:lnTo>
                      <a:pt x="118" y="252"/>
                    </a:lnTo>
                    <a:lnTo>
                      <a:pt x="96" y="268"/>
                    </a:lnTo>
                    <a:lnTo>
                      <a:pt x="88" y="274"/>
                    </a:lnTo>
                    <a:lnTo>
                      <a:pt x="70" y="284"/>
                    </a:lnTo>
                    <a:lnTo>
                      <a:pt x="64" y="284"/>
                    </a:lnTo>
                    <a:lnTo>
                      <a:pt x="58" y="282"/>
                    </a:lnTo>
                    <a:lnTo>
                      <a:pt x="52" y="278"/>
                    </a:lnTo>
                    <a:lnTo>
                      <a:pt x="46" y="274"/>
                    </a:lnTo>
                    <a:lnTo>
                      <a:pt x="36" y="260"/>
                    </a:lnTo>
                    <a:lnTo>
                      <a:pt x="30" y="248"/>
                    </a:lnTo>
                    <a:lnTo>
                      <a:pt x="22" y="218"/>
                    </a:lnTo>
                    <a:lnTo>
                      <a:pt x="12" y="168"/>
                    </a:lnTo>
                    <a:lnTo>
                      <a:pt x="0" y="102"/>
                    </a:lnTo>
                    <a:close/>
                  </a:path>
                </a:pathLst>
              </a:custGeom>
              <a:solidFill>
                <a:srgbClr val="D46E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76" name="Freeform 49"/>
              <p:cNvSpPr>
                <a:spLocks/>
              </p:cNvSpPr>
              <p:nvPr/>
            </p:nvSpPr>
            <p:spPr bwMode="auto">
              <a:xfrm>
                <a:off x="2563" y="2892"/>
                <a:ext cx="112" cy="156"/>
              </a:xfrm>
              <a:custGeom>
                <a:avLst/>
                <a:gdLst>
                  <a:gd name="T0" fmla="*/ 26 w 112"/>
                  <a:gd name="T1" fmla="*/ 12 h 156"/>
                  <a:gd name="T2" fmla="*/ 0 w 112"/>
                  <a:gd name="T3" fmla="*/ 0 h 156"/>
                  <a:gd name="T4" fmla="*/ 18 w 112"/>
                  <a:gd name="T5" fmla="*/ 156 h 156"/>
                  <a:gd name="T6" fmla="*/ 112 w 112"/>
                  <a:gd name="T7" fmla="*/ 132 h 156"/>
                  <a:gd name="T8" fmla="*/ 26 w 112"/>
                  <a:gd name="T9" fmla="*/ 12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 h="156">
                    <a:moveTo>
                      <a:pt x="26" y="12"/>
                    </a:moveTo>
                    <a:lnTo>
                      <a:pt x="0" y="0"/>
                    </a:lnTo>
                    <a:lnTo>
                      <a:pt x="18" y="156"/>
                    </a:lnTo>
                    <a:lnTo>
                      <a:pt x="112" y="132"/>
                    </a:lnTo>
                    <a:lnTo>
                      <a:pt x="26" y="12"/>
                    </a:lnTo>
                    <a:close/>
                  </a:path>
                </a:pathLst>
              </a:custGeom>
              <a:solidFill>
                <a:srgbClr val="D46E1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77" name="Freeform 50"/>
              <p:cNvSpPr>
                <a:spLocks/>
              </p:cNvSpPr>
              <p:nvPr/>
            </p:nvSpPr>
            <p:spPr bwMode="auto">
              <a:xfrm>
                <a:off x="2563" y="2892"/>
                <a:ext cx="112" cy="166"/>
              </a:xfrm>
              <a:custGeom>
                <a:avLst/>
                <a:gdLst>
                  <a:gd name="T0" fmla="*/ 0 w 112"/>
                  <a:gd name="T1" fmla="*/ 0 h 166"/>
                  <a:gd name="T2" fmla="*/ 12 w 112"/>
                  <a:gd name="T3" fmla="*/ 166 h 166"/>
                  <a:gd name="T4" fmla="*/ 112 w 112"/>
                  <a:gd name="T5" fmla="*/ 132 h 166"/>
                  <a:gd name="T6" fmla="*/ 26 w 112"/>
                  <a:gd name="T7" fmla="*/ 148 h 166"/>
                  <a:gd name="T8" fmla="*/ 0 w 112"/>
                  <a:gd name="T9" fmla="*/ 0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 h="166">
                    <a:moveTo>
                      <a:pt x="0" y="0"/>
                    </a:moveTo>
                    <a:lnTo>
                      <a:pt x="12" y="166"/>
                    </a:lnTo>
                    <a:lnTo>
                      <a:pt x="112" y="132"/>
                    </a:lnTo>
                    <a:lnTo>
                      <a:pt x="26" y="148"/>
                    </a:lnTo>
                    <a:lnTo>
                      <a:pt x="0" y="0"/>
                    </a:lnTo>
                    <a:close/>
                  </a:path>
                </a:pathLst>
              </a:custGeom>
              <a:solidFill>
                <a:srgbClr val="D454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78" name="Freeform 51"/>
              <p:cNvSpPr>
                <a:spLocks/>
              </p:cNvSpPr>
              <p:nvPr/>
            </p:nvSpPr>
            <p:spPr bwMode="auto">
              <a:xfrm>
                <a:off x="2679" y="3294"/>
                <a:ext cx="184" cy="222"/>
              </a:xfrm>
              <a:custGeom>
                <a:avLst/>
                <a:gdLst>
                  <a:gd name="T0" fmla="*/ 0 w 184"/>
                  <a:gd name="T1" fmla="*/ 222 h 222"/>
                  <a:gd name="T2" fmla="*/ 184 w 184"/>
                  <a:gd name="T3" fmla="*/ 90 h 222"/>
                  <a:gd name="T4" fmla="*/ 144 w 184"/>
                  <a:gd name="T5" fmla="*/ 0 h 222"/>
                  <a:gd name="T6" fmla="*/ 168 w 184"/>
                  <a:gd name="T7" fmla="*/ 82 h 222"/>
                  <a:gd name="T8" fmla="*/ 0 w 184"/>
                  <a:gd name="T9" fmla="*/ 222 h 2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4" h="222">
                    <a:moveTo>
                      <a:pt x="0" y="222"/>
                    </a:moveTo>
                    <a:lnTo>
                      <a:pt x="184" y="90"/>
                    </a:lnTo>
                    <a:lnTo>
                      <a:pt x="144" y="0"/>
                    </a:lnTo>
                    <a:lnTo>
                      <a:pt x="168" y="82"/>
                    </a:lnTo>
                    <a:lnTo>
                      <a:pt x="0" y="222"/>
                    </a:lnTo>
                    <a:close/>
                  </a:path>
                </a:pathLst>
              </a:custGeom>
              <a:solidFill>
                <a:srgbClr val="D4540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6327" name="Group 52"/>
            <p:cNvGrpSpPr>
              <a:grpSpLocks/>
            </p:cNvGrpSpPr>
            <p:nvPr/>
          </p:nvGrpSpPr>
          <p:grpSpPr bwMode="auto">
            <a:xfrm>
              <a:off x="2304" y="1248"/>
              <a:ext cx="3168" cy="2640"/>
              <a:chOff x="2448" y="1248"/>
              <a:chExt cx="3024" cy="2496"/>
            </a:xfrm>
          </p:grpSpPr>
          <p:sp>
            <p:nvSpPr>
              <p:cNvPr id="427061" name="Rectangle 53"/>
              <p:cNvSpPr>
                <a:spLocks noChangeArrowheads="1"/>
              </p:cNvSpPr>
              <p:nvPr/>
            </p:nvSpPr>
            <p:spPr bwMode="auto">
              <a:xfrm>
                <a:off x="2448" y="1248"/>
                <a:ext cx="3024" cy="624"/>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buFont typeface="Wingdings" charset="0"/>
                  <a:buNone/>
                  <a:defRPr/>
                </a:pPr>
                <a:r>
                  <a:rPr lang="en-US" sz="2800">
                    <a:latin typeface="Arial" charset="0"/>
                    <a:cs typeface="+mn-cs"/>
                  </a:rPr>
                  <a:t>Maintain Your Perspective</a:t>
                </a:r>
              </a:p>
            </p:txBody>
          </p:sp>
          <p:sp>
            <p:nvSpPr>
              <p:cNvPr id="427062" name="Rectangle 54"/>
              <p:cNvSpPr>
                <a:spLocks noChangeArrowheads="1"/>
              </p:cNvSpPr>
              <p:nvPr/>
            </p:nvSpPr>
            <p:spPr bwMode="auto">
              <a:xfrm>
                <a:off x="2448" y="1872"/>
                <a:ext cx="3024" cy="624"/>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buFont typeface="Wingdings" charset="0"/>
                  <a:buNone/>
                  <a:defRPr/>
                </a:pPr>
                <a:r>
                  <a:rPr lang="en-US" sz="2800">
                    <a:latin typeface="Arial" charset="0"/>
                    <a:cs typeface="+mn-cs"/>
                  </a:rPr>
                  <a:t>Avoid Information Overload</a:t>
                </a:r>
              </a:p>
            </p:txBody>
          </p:sp>
          <p:sp>
            <p:nvSpPr>
              <p:cNvPr id="427063" name="Rectangle 55"/>
              <p:cNvSpPr>
                <a:spLocks noChangeArrowheads="1"/>
              </p:cNvSpPr>
              <p:nvPr/>
            </p:nvSpPr>
            <p:spPr bwMode="auto">
              <a:xfrm>
                <a:off x="2448" y="2496"/>
                <a:ext cx="3024" cy="624"/>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buFont typeface="Wingdings" charset="0"/>
                  <a:buNone/>
                  <a:defRPr/>
                </a:pPr>
                <a:r>
                  <a:rPr lang="en-US" sz="2800">
                    <a:latin typeface="Arial" charset="0"/>
                    <a:cs typeface="+mn-cs"/>
                  </a:rPr>
                  <a:t>Use Technology Productively</a:t>
                </a:r>
              </a:p>
            </p:txBody>
          </p:sp>
          <p:sp>
            <p:nvSpPr>
              <p:cNvPr id="427064" name="Rectangle 56"/>
              <p:cNvSpPr>
                <a:spLocks noChangeArrowheads="1"/>
              </p:cNvSpPr>
              <p:nvPr/>
            </p:nvSpPr>
            <p:spPr bwMode="auto">
              <a:xfrm>
                <a:off x="2448" y="3120"/>
                <a:ext cx="3024" cy="624"/>
              </a:xfrm>
              <a:prstGeom prst="rect">
                <a:avLst/>
              </a:prstGeom>
              <a:solidFill>
                <a:srgbClr val="F8F8F8"/>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spcBef>
                    <a:spcPct val="0"/>
                  </a:spcBef>
                  <a:buFont typeface="Wingdings" charset="0"/>
                  <a:buNone/>
                  <a:defRPr/>
                </a:pPr>
                <a:r>
                  <a:rPr lang="en-US" sz="2800">
                    <a:latin typeface="Arial" charset="0"/>
                    <a:cs typeface="+mn-cs"/>
                  </a:rPr>
                  <a:t>Reconnect With People</a:t>
                </a:r>
              </a:p>
            </p:txBody>
          </p:sp>
        </p:grpSp>
      </p:grpSp>
    </p:spTree>
  </p:cSld>
  <p:clrMapOvr>
    <a:masterClrMapping/>
  </p:clrMapOvr>
  <p:transition xmlns:p14="http://schemas.microsoft.com/office/powerpoint/2010/main">
    <p:split orient="vert"/>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ChangeArrowheads="1"/>
          </p:cNvSpPr>
          <p:nvPr/>
        </p:nvSpPr>
        <p:spPr bwMode="auto">
          <a:xfrm>
            <a:off x="457200" y="1981200"/>
            <a:ext cx="8229600" cy="419100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61475" name="Rectangle 3"/>
          <p:cNvSpPr>
            <a:spLocks noGrp="1" noChangeArrowheads="1"/>
          </p:cNvSpPr>
          <p:nvPr>
            <p:ph type="title"/>
          </p:nvPr>
        </p:nvSpPr>
        <p:spPr>
          <a:xfrm>
            <a:off x="457200" y="381000"/>
            <a:ext cx="8229600" cy="1600200"/>
          </a:xfrm>
          <a:solidFill>
            <a:srgbClr val="333399"/>
          </a:solidFill>
          <a:ln w="28575">
            <a:solidFill>
              <a:schemeClr val="tx1"/>
            </a:solidFill>
            <a:miter lim="800000"/>
            <a:headEnd/>
            <a:tailEnd/>
          </a:ln>
        </p:spPr>
        <p:txBody>
          <a:bodyPr/>
          <a:lstStyle/>
          <a:p>
            <a:pPr eaLnBrk="1" hangingPunct="1">
              <a:defRPr/>
            </a:pPr>
            <a:r>
              <a:rPr lang="en-US" sz="4800" smtClean="0">
                <a:solidFill>
                  <a:schemeClr val="bg1"/>
                </a:solidFill>
                <a:effectLst>
                  <a:outerShdw blurRad="38100" dist="38100" dir="2700000" algn="tl">
                    <a:srgbClr val="000000"/>
                  </a:outerShdw>
                </a:effectLst>
                <a:cs typeface="+mj-cs"/>
              </a:rPr>
              <a:t>What Employers Expect</a:t>
            </a:r>
          </a:p>
        </p:txBody>
      </p:sp>
      <p:sp>
        <p:nvSpPr>
          <p:cNvPr id="361476" name="Rectangle 4"/>
          <p:cNvSpPr>
            <a:spLocks noGrp="1" noChangeArrowheads="1"/>
          </p:cNvSpPr>
          <p:nvPr>
            <p:ph type="body" idx="1"/>
          </p:nvPr>
        </p:nvSpPr>
        <p:spPr>
          <a:xfrm>
            <a:off x="508000" y="1981200"/>
            <a:ext cx="8128000" cy="4114800"/>
          </a:xfrm>
        </p:spPr>
        <p:txBody>
          <a:bodyPr/>
          <a:lstStyle/>
          <a:p>
            <a:pPr eaLnBrk="1" hangingPunct="1">
              <a:lnSpc>
                <a:spcPct val="140000"/>
              </a:lnSpc>
              <a:buFont typeface="Wingdings" charset="0"/>
              <a:buChar char="ü"/>
              <a:defRPr/>
            </a:pPr>
            <a:r>
              <a:rPr lang="en-US" smtClean="0">
                <a:cs typeface="+mn-cs"/>
              </a:rPr>
              <a:t>Organizing ideas and information</a:t>
            </a:r>
          </a:p>
          <a:p>
            <a:pPr eaLnBrk="1" hangingPunct="1">
              <a:lnSpc>
                <a:spcPct val="140000"/>
              </a:lnSpc>
              <a:buFont typeface="Wingdings" charset="0"/>
              <a:buChar char="ü"/>
              <a:defRPr/>
            </a:pPr>
            <a:r>
              <a:rPr lang="en-US" smtClean="0">
                <a:cs typeface="+mn-cs"/>
              </a:rPr>
              <a:t>Expressing ideas and information</a:t>
            </a:r>
          </a:p>
          <a:p>
            <a:pPr eaLnBrk="1" hangingPunct="1">
              <a:lnSpc>
                <a:spcPct val="140000"/>
              </a:lnSpc>
              <a:buFont typeface="Wingdings" charset="0"/>
              <a:buChar char="ü"/>
              <a:defRPr/>
            </a:pPr>
            <a:r>
              <a:rPr lang="en-US" smtClean="0">
                <a:cs typeface="+mn-cs"/>
              </a:rPr>
              <a:t>Listening actively to others</a:t>
            </a:r>
          </a:p>
          <a:p>
            <a:pPr eaLnBrk="1" hangingPunct="1">
              <a:lnSpc>
                <a:spcPct val="140000"/>
              </a:lnSpc>
              <a:buFont typeface="Wingdings" charset="0"/>
              <a:buChar char="ü"/>
              <a:defRPr/>
            </a:pPr>
            <a:r>
              <a:rPr lang="en-US" smtClean="0">
                <a:cs typeface="+mn-cs"/>
              </a:rPr>
              <a:t>Communicating with diverse groups</a:t>
            </a:r>
          </a:p>
          <a:p>
            <a:pPr eaLnBrk="1" hangingPunct="1">
              <a:lnSpc>
                <a:spcPct val="140000"/>
              </a:lnSpc>
              <a:buFont typeface="Wingdings" charset="0"/>
              <a:buChar char="ü"/>
              <a:defRPr/>
            </a:pPr>
            <a:r>
              <a:rPr lang="en-US" smtClean="0">
                <a:cs typeface="+mn-cs"/>
              </a:rPr>
              <a:t>Using communication technology</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457200" y="1981200"/>
            <a:ext cx="8229600" cy="419100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63523" name="Rectangle 3"/>
          <p:cNvSpPr>
            <a:spLocks noGrp="1" noChangeArrowheads="1"/>
          </p:cNvSpPr>
          <p:nvPr>
            <p:ph type="title"/>
          </p:nvPr>
        </p:nvSpPr>
        <p:spPr>
          <a:xfrm>
            <a:off x="457200" y="381000"/>
            <a:ext cx="8229600" cy="1600200"/>
          </a:xfrm>
          <a:solidFill>
            <a:srgbClr val="333399"/>
          </a:solidFill>
          <a:ln w="28575">
            <a:solidFill>
              <a:schemeClr val="tx1"/>
            </a:solidFill>
            <a:miter lim="800000"/>
            <a:headEnd/>
            <a:tailEnd/>
          </a:ln>
        </p:spPr>
        <p:txBody>
          <a:bodyPr/>
          <a:lstStyle/>
          <a:p>
            <a:pPr eaLnBrk="1" hangingPunct="1">
              <a:defRPr/>
            </a:pPr>
            <a:r>
              <a:rPr lang="en-US" sz="4800" smtClean="0">
                <a:solidFill>
                  <a:schemeClr val="bg1"/>
                </a:solidFill>
                <a:effectLst>
                  <a:outerShdw blurRad="38100" dist="38100" dir="2700000" algn="tl">
                    <a:srgbClr val="000000"/>
                  </a:outerShdw>
                </a:effectLst>
                <a:cs typeface="+mj-cs"/>
              </a:rPr>
              <a:t>What Employers Expect</a:t>
            </a:r>
          </a:p>
        </p:txBody>
      </p:sp>
      <p:sp>
        <p:nvSpPr>
          <p:cNvPr id="363524" name="Rectangle 4"/>
          <p:cNvSpPr>
            <a:spLocks noGrp="1" noChangeArrowheads="1"/>
          </p:cNvSpPr>
          <p:nvPr>
            <p:ph type="body" idx="1"/>
          </p:nvPr>
        </p:nvSpPr>
        <p:spPr>
          <a:xfrm>
            <a:off x="508000" y="1981200"/>
            <a:ext cx="8128000" cy="4114800"/>
          </a:xfrm>
        </p:spPr>
        <p:txBody>
          <a:bodyPr/>
          <a:lstStyle/>
          <a:p>
            <a:pPr eaLnBrk="1" hangingPunct="1">
              <a:lnSpc>
                <a:spcPct val="140000"/>
              </a:lnSpc>
              <a:buFont typeface="Wingdings" charset="0"/>
              <a:buChar char="ü"/>
              <a:defRPr/>
            </a:pPr>
            <a:r>
              <a:rPr lang="en-US" smtClean="0">
                <a:cs typeface="+mn-cs"/>
              </a:rPr>
              <a:t>Writing and speaking effectively</a:t>
            </a:r>
          </a:p>
          <a:p>
            <a:pPr eaLnBrk="1" hangingPunct="1">
              <a:lnSpc>
                <a:spcPct val="140000"/>
              </a:lnSpc>
              <a:buFont typeface="Wingdings" charset="0"/>
              <a:buChar char="ü"/>
              <a:defRPr/>
            </a:pPr>
            <a:r>
              <a:rPr lang="en-US" smtClean="0">
                <a:cs typeface="+mn-cs"/>
              </a:rPr>
              <a:t>Adapting to audiences and situations</a:t>
            </a:r>
          </a:p>
          <a:p>
            <a:pPr eaLnBrk="1" hangingPunct="1">
              <a:lnSpc>
                <a:spcPct val="140000"/>
              </a:lnSpc>
              <a:buFont typeface="Wingdings" charset="0"/>
              <a:buChar char="ü"/>
              <a:defRPr/>
            </a:pPr>
            <a:r>
              <a:rPr lang="en-US" smtClean="0">
                <a:cs typeface="+mn-cs"/>
              </a:rPr>
              <a:t>Applying business etiquette</a:t>
            </a:r>
          </a:p>
          <a:p>
            <a:pPr eaLnBrk="1" hangingPunct="1">
              <a:lnSpc>
                <a:spcPct val="140000"/>
              </a:lnSpc>
              <a:buFont typeface="Wingdings" charset="0"/>
              <a:buChar char="ü"/>
              <a:defRPr/>
            </a:pPr>
            <a:r>
              <a:rPr lang="en-US" smtClean="0">
                <a:cs typeface="+mn-cs"/>
              </a:rPr>
              <a:t>Communicating ethically</a:t>
            </a:r>
          </a:p>
          <a:p>
            <a:pPr eaLnBrk="1" hangingPunct="1">
              <a:lnSpc>
                <a:spcPct val="140000"/>
              </a:lnSpc>
              <a:buFont typeface="Wingdings" charset="0"/>
              <a:buChar char="ü"/>
              <a:defRPr/>
            </a:pPr>
            <a:r>
              <a:rPr lang="en-US" smtClean="0">
                <a:cs typeface="+mn-cs"/>
              </a:rPr>
              <a:t>Managing time and resources</a:t>
            </a:r>
          </a:p>
        </p:txBody>
      </p:sp>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30000"/>
          </a:spcBef>
          <a:spcAft>
            <a:spcPct val="0"/>
          </a:spcAft>
          <a:buClrTx/>
          <a:buSzTx/>
          <a:buFontTx/>
          <a:buNone/>
          <a:tabLst/>
          <a:defRPr kumimoji="0" lang="en-US" sz="1200" b="0" i="0" u="none" strike="noStrike" cap="none" normalizeH="0" baseline="0">
            <a:ln>
              <a:noFill/>
            </a:ln>
            <a:solidFill>
              <a:schemeClr val="tx1"/>
            </a:solidFill>
            <a:effectLst/>
            <a:latin typeface="Times New Roman"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30000"/>
          </a:spcBef>
          <a:spcAft>
            <a:spcPct val="0"/>
          </a:spcAft>
          <a:buClrTx/>
          <a:buSzTx/>
          <a:buFontTx/>
          <a:buNone/>
          <a:tabLst/>
          <a:defRPr kumimoji="0" lang="en-US" sz="1200" b="0" i="0" u="none" strike="noStrike" cap="none" normalizeH="0" baseline="0">
            <a:ln>
              <a:noFill/>
            </a:ln>
            <a:solidFill>
              <a:schemeClr val="tx1"/>
            </a:solidFill>
            <a:effectLst/>
            <a:latin typeface="Times New Roman" charset="0"/>
            <a:ea typeface="ＭＳ Ｐゴシック"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3029</TotalTime>
  <Words>3862</Words>
  <Application>Microsoft Macintosh PowerPoint</Application>
  <PresentationFormat>On-screen Show (4:3)</PresentationFormat>
  <Paragraphs>318</Paragraphs>
  <Slides>25</Slides>
  <Notes>23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Default Design</vt:lpstr>
      <vt:lpstr>Visio</vt:lpstr>
      <vt:lpstr>Achieving Success  Through Effective  Business Communication  Bus 251, TMT</vt:lpstr>
      <vt:lpstr>Communication Benefits</vt:lpstr>
      <vt:lpstr>Communication Benefits</vt:lpstr>
      <vt:lpstr>Forms of Communication</vt:lpstr>
      <vt:lpstr>Areas in Business Communications</vt:lpstr>
      <vt:lpstr>Technologies in Business Communications</vt:lpstr>
      <vt:lpstr>Communication Technology</vt:lpstr>
      <vt:lpstr>What Employers Expect</vt:lpstr>
      <vt:lpstr>What Employers Expect</vt:lpstr>
      <vt:lpstr>Communication Process</vt:lpstr>
      <vt:lpstr>Communication Barriers</vt:lpstr>
      <vt:lpstr>Decoding Messages</vt:lpstr>
      <vt:lpstr>Adopting an Audience-Centered Approach</vt:lpstr>
      <vt:lpstr>Build Communication Skills</vt:lpstr>
      <vt:lpstr>Giving and Responding to Feedback</vt:lpstr>
      <vt:lpstr>Ethical Communication</vt:lpstr>
      <vt:lpstr>Mastering Interpersonal Communication</vt:lpstr>
      <vt:lpstr>Effective Teams</vt:lpstr>
      <vt:lpstr>Ineffective Teams</vt:lpstr>
      <vt:lpstr>PowerPoint Presentation</vt:lpstr>
      <vt:lpstr>The Listening Process</vt:lpstr>
      <vt:lpstr>Barriers to Listening</vt:lpstr>
      <vt:lpstr>Categories of Nonverbal Communication</vt:lpstr>
      <vt:lpstr>Etiquette in the Workplace</vt:lpstr>
      <vt:lpstr>Etiquette in Social Settings</vt:lpstr>
    </vt:vector>
  </TitlesOfParts>
  <Company>Hassell Enterprises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Achieving Success Through Effective Business Communication</dc:title>
  <dc:subject>Business Communication Today, 10e</dc:subject>
  <dc:creator>Myles A. Hassell</dc:creator>
  <cp:lastModifiedBy>Taufique Hossain</cp:lastModifiedBy>
  <cp:revision>344</cp:revision>
  <cp:lastPrinted>2012-05-28T05:42:15Z</cp:lastPrinted>
  <dcterms:created xsi:type="dcterms:W3CDTF">2001-12-17T17:01:18Z</dcterms:created>
  <dcterms:modified xsi:type="dcterms:W3CDTF">2012-05-28T18:01:53Z</dcterms:modified>
  <cp:category>Instructor PPTs</cp:category>
</cp:coreProperties>
</file>